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96" r:id="rId3"/>
  </p:sldMasterIdLst>
  <p:sldIdLst>
    <p:sldId id="298" r:id="rId4"/>
    <p:sldId id="299" r:id="rId5"/>
    <p:sldId id="312" r:id="rId6"/>
    <p:sldId id="304" r:id="rId7"/>
    <p:sldId id="305" r:id="rId8"/>
    <p:sldId id="350" r:id="rId9"/>
    <p:sldId id="313" r:id="rId10"/>
    <p:sldId id="315" r:id="rId11"/>
    <p:sldId id="316" r:id="rId12"/>
    <p:sldId id="317" r:id="rId13"/>
    <p:sldId id="319" r:id="rId14"/>
    <p:sldId id="318" r:id="rId15"/>
    <p:sldId id="344" r:id="rId16"/>
    <p:sldId id="326" r:id="rId17"/>
    <p:sldId id="349" r:id="rId18"/>
    <p:sldId id="320" r:id="rId19"/>
    <p:sldId id="321" r:id="rId20"/>
    <p:sldId id="322" r:id="rId21"/>
    <p:sldId id="345" r:id="rId22"/>
    <p:sldId id="346" r:id="rId23"/>
    <p:sldId id="323" r:id="rId24"/>
    <p:sldId id="347" r:id="rId25"/>
    <p:sldId id="324" r:id="rId26"/>
    <p:sldId id="325" r:id="rId27"/>
    <p:sldId id="328" r:id="rId28"/>
    <p:sldId id="332" r:id="rId29"/>
    <p:sldId id="333" r:id="rId30"/>
    <p:sldId id="334" r:id="rId31"/>
    <p:sldId id="335" r:id="rId32"/>
    <p:sldId id="336" r:id="rId33"/>
    <p:sldId id="351" r:id="rId34"/>
    <p:sldId id="338" r:id="rId35"/>
    <p:sldId id="308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1" d="100"/>
          <a:sy n="71" d="100"/>
        </p:scale>
        <p:origin x="-2700" y="-8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0CFFA-0284-4A44-BC3E-8D0B14DB31A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496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58A44-4A6B-4191-884D-3704AFCB91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9621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0EDFE-787F-42E3-9AAB-9C47FBEB51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8926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BA359-6BE8-4C5C-8DCE-7921D342304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0221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CF674-9348-4E68-B9EC-C8A708E6EBC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31304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B95B3-CC7F-48BB-AA15-1B5A9C6358D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18570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838DD-1B5B-4C8C-A113-E4E035AACA2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68292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15A1-44E8-45F6-A6CB-9D996A08F96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4767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C01FC-00F8-4365-8FB9-A10D521FC87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36029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C0499-3E5A-42F8-AC21-CBBF77CB293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03984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D44DD-9B05-45CB-9DD9-B977125D548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3766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28592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02638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59222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07263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3866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68720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7324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16327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55372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45757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4518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F39FE-66EF-4018-9A5C-0D4833A04D2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8669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3830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s019.radikal.ru/i635/1505/23/b11a31fea45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331640" y="1556792"/>
            <a:ext cx="532859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 </a:t>
            </a:r>
            <a:endParaRPr lang="ru-RU" sz="2000" dirty="0" smtClean="0"/>
          </a:p>
          <a:p>
            <a:pPr algn="ctr"/>
            <a:r>
              <a:rPr lang="ru-RU" sz="2400" b="1" i="1" dirty="0" smtClean="0">
                <a:latin typeface="Constantia" pitchFamily="18" charset="0"/>
              </a:rPr>
              <a:t>Программа </a:t>
            </a:r>
            <a:r>
              <a:rPr lang="ru-RU" sz="2400" b="1" i="1" dirty="0">
                <a:latin typeface="Constantia" pitchFamily="18" charset="0"/>
              </a:rPr>
              <a:t>по  духовно- нравственному и гражданско–патриотическому воспитания дошкольников </a:t>
            </a:r>
          </a:p>
          <a:p>
            <a:pPr algn="ctr"/>
            <a:r>
              <a:rPr lang="ru-RU" sz="2400" b="1" dirty="0">
                <a:latin typeface="Constantia" pitchFamily="18" charset="0"/>
              </a:rPr>
              <a:t> </a:t>
            </a:r>
            <a:r>
              <a:rPr lang="ru-RU" sz="2800" b="1" dirty="0" smtClean="0">
                <a:solidFill>
                  <a:srgbClr val="FF0000"/>
                </a:solidFill>
                <a:latin typeface="Constantia" pitchFamily="18" charset="0"/>
              </a:rPr>
              <a:t>«</a:t>
            </a:r>
            <a:r>
              <a:rPr lang="ru-RU" sz="2800" b="1" dirty="0">
                <a:solidFill>
                  <a:srgbClr val="FF0000"/>
                </a:solidFill>
                <a:latin typeface="Constantia" pitchFamily="18" charset="0"/>
              </a:rPr>
              <a:t>У истоков доброты»</a:t>
            </a:r>
            <a:endParaRPr lang="ru-RU" sz="2800" dirty="0">
              <a:solidFill>
                <a:srgbClr val="FF0000"/>
              </a:solidFill>
              <a:latin typeface="Constantia" pitchFamily="18" charset="0"/>
            </a:endParaRP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Constantia" pitchFamily="18" charset="0"/>
              </a:rPr>
              <a:t> </a:t>
            </a:r>
            <a:r>
              <a:rPr lang="ru-RU" sz="2000" dirty="0" smtClean="0">
                <a:latin typeface="Constantia" pitchFamily="18" charset="0"/>
              </a:rPr>
              <a:t>(</a:t>
            </a:r>
            <a:r>
              <a:rPr lang="ru-RU" sz="2000" dirty="0">
                <a:latin typeface="Constantia" pitchFamily="18" charset="0"/>
              </a:rPr>
              <a:t>Старшего дошкольного возраста)</a:t>
            </a:r>
          </a:p>
          <a:p>
            <a:r>
              <a:rPr lang="ru-RU" sz="2000" b="1" dirty="0"/>
              <a:t> </a:t>
            </a:r>
            <a:endParaRPr lang="ru-RU" sz="2000" dirty="0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981200" y="4704546"/>
            <a:ext cx="4267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Автор:</a:t>
            </a:r>
            <a:endParaRPr lang="ru-RU" sz="1600" b="1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ru-RU" sz="16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Чайковская Анна </a:t>
            </a:r>
            <a:r>
              <a:rPr lang="ru-RU" sz="16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Евгеньевна</a:t>
            </a:r>
          </a:p>
          <a:p>
            <a:pPr algn="ctr">
              <a:defRPr/>
            </a:pPr>
            <a:r>
              <a:rPr lang="ru-RU" sz="1600" b="1" dirty="0" err="1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Белоконева</a:t>
            </a:r>
            <a:r>
              <a:rPr lang="ru-RU" sz="16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16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</a:t>
            </a:r>
            <a:r>
              <a:rPr lang="ru-RU" sz="16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лла </a:t>
            </a:r>
            <a:r>
              <a:rPr lang="ru-RU" sz="16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</a:t>
            </a:r>
            <a:r>
              <a:rPr lang="ru-RU" sz="16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лександровна</a:t>
            </a:r>
            <a:endParaRPr lang="ru-RU" sz="1600" b="1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spcBef>
                <a:spcPct val="50000"/>
              </a:spcBef>
              <a:defRPr/>
            </a:pPr>
            <a:r>
              <a:rPr lang="ru-RU" sz="1600" b="1" dirty="0">
                <a:solidFill>
                  <a:srgbClr val="CC3300"/>
                </a:solidFill>
              </a:rPr>
              <a:t>ст. Гиагинская  </a:t>
            </a:r>
            <a:r>
              <a:rPr lang="ru-RU" sz="16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2022г</a:t>
            </a:r>
            <a:r>
              <a:rPr lang="ru-RU" sz="16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415860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svpk.at.ua/8.0.png"/>
          <p:cNvPicPr>
            <a:picLocks noChangeAspect="1" noChangeArrowheads="1"/>
          </p:cNvPicPr>
          <p:nvPr/>
        </p:nvPicPr>
        <p:blipFill>
          <a:blip r:embed="rId2" cstate="print"/>
          <a:srcRect b="27127"/>
          <a:stretch>
            <a:fillRect/>
          </a:stretch>
        </p:blipFill>
        <p:spPr bwMode="auto">
          <a:xfrm>
            <a:off x="0" y="-30091"/>
            <a:ext cx="9144001" cy="688809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892805" y="64778"/>
            <a:ext cx="53583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Constantia" pitchFamily="18" charset="0"/>
              </a:rPr>
              <a:t>«</a:t>
            </a:r>
            <a:r>
              <a:rPr lang="ru-RU" sz="3200" b="1" dirty="0" err="1" smtClean="0">
                <a:solidFill>
                  <a:srgbClr val="C00000"/>
                </a:solidFill>
                <a:latin typeface="Constantia" pitchFamily="18" charset="0"/>
              </a:rPr>
              <a:t>Исскуство</a:t>
            </a:r>
            <a:r>
              <a:rPr lang="ru-RU" sz="3200" b="1" dirty="0" smtClean="0">
                <a:solidFill>
                  <a:srgbClr val="C00000"/>
                </a:solidFill>
                <a:latin typeface="Constantia" pitchFamily="18" charset="0"/>
              </a:rPr>
              <a:t> воспитывать»</a:t>
            </a:r>
            <a:endParaRPr lang="ru-RU" sz="32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pic>
        <p:nvPicPr>
          <p:cNvPr id="6" name="Picture 2" descr="D:\Детский сад\работа на лето\чайковская аттестация\газета 2\ФОТО\P10704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071546"/>
            <a:ext cx="3831431" cy="2554287"/>
          </a:xfrm>
          <a:prstGeom prst="roundRect">
            <a:avLst/>
          </a:prstGeom>
          <a:noFill/>
        </p:spPr>
      </p:pic>
      <p:pic>
        <p:nvPicPr>
          <p:cNvPr id="7" name="Picture 3" descr="D:\Детский сад\работа на лето\чайковская аттестация\газета 2\ФОТО\P10704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142984"/>
            <a:ext cx="3836968" cy="2557760"/>
          </a:xfrm>
          <a:prstGeom prst="roundRect">
            <a:avLst/>
          </a:prstGeom>
          <a:noFill/>
        </p:spPr>
      </p:pic>
      <p:pic>
        <p:nvPicPr>
          <p:cNvPr id="8" name="Picture 5" descr="D:\Детский сад\работа на лето\чайковская аттестация\газета 2\ФОТО\P10704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786190"/>
            <a:ext cx="3929090" cy="2619169"/>
          </a:xfrm>
          <a:prstGeom prst="roundRect">
            <a:avLst/>
          </a:prstGeom>
          <a:noFill/>
        </p:spPr>
      </p:pic>
      <p:pic>
        <p:nvPicPr>
          <p:cNvPr id="9" name="Picture 4" descr="D:\Детский сад\работа на лето\чайковская аттестация\газета 2\ФОТО\P107048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44" y="3786190"/>
            <a:ext cx="4072314" cy="2714644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18088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svpk.at.ua/8.0.png"/>
          <p:cNvPicPr>
            <a:picLocks noChangeAspect="1" noChangeArrowheads="1"/>
          </p:cNvPicPr>
          <p:nvPr/>
        </p:nvPicPr>
        <p:blipFill>
          <a:blip r:embed="rId2" cstate="print"/>
          <a:srcRect b="27127"/>
          <a:stretch>
            <a:fillRect/>
          </a:stretch>
        </p:blipFill>
        <p:spPr bwMode="auto">
          <a:xfrm>
            <a:off x="0" y="-30091"/>
            <a:ext cx="9144001" cy="6888091"/>
          </a:xfrm>
          <a:prstGeom prst="rect">
            <a:avLst/>
          </a:prstGeom>
          <a:noFill/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457200" y="0"/>
            <a:ext cx="8001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Constantia" pitchFamily="18" charset="0"/>
              </a:rPr>
              <a:t>Проект </a:t>
            </a:r>
            <a:endParaRPr lang="ru-RU" sz="3200" b="1" dirty="0">
              <a:solidFill>
                <a:srgbClr val="C00000"/>
              </a:solidFill>
              <a:latin typeface="Constantia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Constantia" pitchFamily="18" charset="0"/>
              </a:rPr>
              <a:t>«Папин день»</a:t>
            </a:r>
            <a:endParaRPr lang="ru-RU" sz="32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219200"/>
            <a:ext cx="3429000" cy="257195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143000"/>
            <a:ext cx="3505200" cy="262911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929066"/>
            <a:ext cx="3581400" cy="268626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3962400"/>
            <a:ext cx="3581400" cy="268626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818088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svpk.at.ua/8.0.png"/>
          <p:cNvPicPr>
            <a:picLocks noChangeAspect="1" noChangeArrowheads="1"/>
          </p:cNvPicPr>
          <p:nvPr/>
        </p:nvPicPr>
        <p:blipFill>
          <a:blip r:embed="rId2" cstate="print"/>
          <a:srcRect b="27127"/>
          <a:stretch>
            <a:fillRect/>
          </a:stretch>
        </p:blipFill>
        <p:spPr bwMode="auto">
          <a:xfrm>
            <a:off x="0" y="-30091"/>
            <a:ext cx="9144001" cy="6888091"/>
          </a:xfrm>
          <a:prstGeom prst="rect">
            <a:avLst/>
          </a:prstGeom>
          <a:noFill/>
        </p:spPr>
      </p:pic>
      <p:pic>
        <p:nvPicPr>
          <p:cNvPr id="5" name="Picture 3" descr="C:\Users\анна\Desktop\фото\IMG-20170209-WA0003.jpg"/>
          <p:cNvPicPr>
            <a:picLocks noChangeAspect="1" noChangeArrowheads="1"/>
          </p:cNvPicPr>
          <p:nvPr/>
        </p:nvPicPr>
        <p:blipFill>
          <a:blip r:embed="rId3" cstate="print"/>
          <a:srcRect l="23349" r="20400"/>
          <a:stretch>
            <a:fillRect/>
          </a:stretch>
        </p:blipFill>
        <p:spPr bwMode="auto">
          <a:xfrm>
            <a:off x="214282" y="571480"/>
            <a:ext cx="2714662" cy="2714644"/>
          </a:xfrm>
          <a:prstGeom prst="roundRect">
            <a:avLst/>
          </a:prstGeom>
          <a:noFill/>
        </p:spPr>
      </p:pic>
      <p:pic>
        <p:nvPicPr>
          <p:cNvPr id="6" name="Picture 2" descr="https://pp.vk.me/c638830/v638830918/24f84/mTMVTUA8bwg.jpg"/>
          <p:cNvPicPr>
            <a:picLocks noChangeAspect="1" noChangeArrowheads="1"/>
          </p:cNvPicPr>
          <p:nvPr/>
        </p:nvPicPr>
        <p:blipFill>
          <a:blip r:embed="rId4" cstate="print"/>
          <a:srcRect r="17738" b="8597"/>
          <a:stretch>
            <a:fillRect/>
          </a:stretch>
        </p:blipFill>
        <p:spPr bwMode="auto">
          <a:xfrm>
            <a:off x="3357554" y="571480"/>
            <a:ext cx="2357454" cy="3492524"/>
          </a:xfrm>
          <a:prstGeom prst="roundRect">
            <a:avLst/>
          </a:prstGeom>
          <a:noFill/>
        </p:spPr>
      </p:pic>
      <p:pic>
        <p:nvPicPr>
          <p:cNvPr id="7" name="Picture 2" descr="C:\Users\анна\Desktop\фото\IMG-20170210-WA0004.jpg"/>
          <p:cNvPicPr>
            <a:picLocks noChangeAspect="1" noChangeArrowheads="1"/>
          </p:cNvPicPr>
          <p:nvPr/>
        </p:nvPicPr>
        <p:blipFill>
          <a:blip r:embed="rId5" cstate="print"/>
          <a:srcRect t="19052" b="19650"/>
          <a:stretch>
            <a:fillRect/>
          </a:stretch>
        </p:blipFill>
        <p:spPr bwMode="auto">
          <a:xfrm>
            <a:off x="5857884" y="500042"/>
            <a:ext cx="2500330" cy="2720948"/>
          </a:xfrm>
          <a:prstGeom prst="roundRect">
            <a:avLst/>
          </a:prstGeom>
          <a:noFill/>
        </p:spPr>
      </p:pic>
      <p:pic>
        <p:nvPicPr>
          <p:cNvPr id="8" name="Picture 2" descr="C:\Users\анна\Desktop\фото\IMG-20170120-WA0016.jpg"/>
          <p:cNvPicPr>
            <a:picLocks noChangeAspect="1" noChangeArrowheads="1"/>
          </p:cNvPicPr>
          <p:nvPr/>
        </p:nvPicPr>
        <p:blipFill>
          <a:blip r:embed="rId6" cstate="print"/>
          <a:srcRect l="7034" t="3132" r="10317"/>
          <a:stretch>
            <a:fillRect/>
          </a:stretch>
        </p:blipFill>
        <p:spPr bwMode="auto">
          <a:xfrm>
            <a:off x="0" y="3643314"/>
            <a:ext cx="4286280" cy="2821017"/>
          </a:xfrm>
          <a:prstGeom prst="roundRect">
            <a:avLst/>
          </a:prstGeom>
          <a:noFill/>
        </p:spPr>
      </p:pic>
      <p:pic>
        <p:nvPicPr>
          <p:cNvPr id="9" name="Picture 6" descr="https://pp.vk.me/c638830/v638830918/242e3/XzYxLbj2thw.jpg"/>
          <p:cNvPicPr>
            <a:picLocks noChangeAspect="1" noChangeArrowheads="1"/>
          </p:cNvPicPr>
          <p:nvPr/>
        </p:nvPicPr>
        <p:blipFill>
          <a:blip r:embed="rId7" cstate="print"/>
          <a:srcRect b="27586"/>
          <a:stretch>
            <a:fillRect/>
          </a:stretch>
        </p:blipFill>
        <p:spPr bwMode="auto">
          <a:xfrm>
            <a:off x="5429256" y="3643314"/>
            <a:ext cx="3000396" cy="2896934"/>
          </a:xfrm>
          <a:prstGeom prst="round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714480" y="0"/>
            <a:ext cx="5253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Constantia" pitchFamily="18" charset="0"/>
              </a:rPr>
              <a:t>Мой домашний любимец</a:t>
            </a:r>
            <a:endParaRPr lang="ru-RU" sz="3200" b="1" dirty="0">
              <a:solidFill>
                <a:srgbClr val="C00000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80881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svpk.at.ua/8.0.png"/>
          <p:cNvPicPr>
            <a:picLocks noChangeAspect="1" noChangeArrowheads="1"/>
          </p:cNvPicPr>
          <p:nvPr/>
        </p:nvPicPr>
        <p:blipFill>
          <a:blip r:embed="rId2" cstate="print"/>
          <a:srcRect b="27127"/>
          <a:stretch>
            <a:fillRect/>
          </a:stretch>
        </p:blipFill>
        <p:spPr bwMode="auto">
          <a:xfrm>
            <a:off x="0" y="-30091"/>
            <a:ext cx="9144001" cy="688809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000232" y="357166"/>
            <a:ext cx="48567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Constantia" pitchFamily="18" charset="0"/>
              </a:rPr>
              <a:t>К  году памяти и славы </a:t>
            </a:r>
            <a:endParaRPr lang="ru-RU" sz="32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pic>
        <p:nvPicPr>
          <p:cNvPr id="6" name="Picture 2" descr="https://i.mycdn.me/image?id=910699544952&amp;t=3&amp;plc=API&amp;viewToken=1OU8OlHP8CzcZYNlWMeZTw&amp;tkn=*J16nXE_3Bm62U5NXSujs5sX9KU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761" b="26506"/>
          <a:stretch/>
        </p:blipFill>
        <p:spPr bwMode="auto">
          <a:xfrm>
            <a:off x="140937" y="1052736"/>
            <a:ext cx="2885018" cy="32337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i.mycdn.me/image?id=910699544696&amp;t=3&amp;plc=API&amp;viewToken=p0zdRb0J_0dMrx0SW8EkHw&amp;tkn=*exLEU3brAxmREsINzhZVjiQgem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344" b="27533"/>
          <a:stretch/>
        </p:blipFill>
        <p:spPr bwMode="auto">
          <a:xfrm>
            <a:off x="3093626" y="2395345"/>
            <a:ext cx="2808312" cy="31106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i.mycdn.me/image?id=910699545464&amp;t=3&amp;plc=API&amp;viewToken=WnITYRpamMzgN8xwJiR3sw&amp;tkn=*w9y2xTH8zBhl0dX_ryZE0hY38V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30" b="27014"/>
          <a:stretch/>
        </p:blipFill>
        <p:spPr bwMode="auto">
          <a:xfrm>
            <a:off x="6504918" y="941941"/>
            <a:ext cx="2017223" cy="23713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i.mycdn.me/image?id=910699545720&amp;t=3&amp;plc=API&amp;viewToken=-KPpC4tQDmfmJCdOhtwMNQ&amp;tkn=*OBB_3aR1fNl7GyEmiKK4sEF0Le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028" b="25205"/>
          <a:stretch/>
        </p:blipFill>
        <p:spPr bwMode="auto">
          <a:xfrm>
            <a:off x="6212345" y="3645504"/>
            <a:ext cx="2602367" cy="32007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08675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svpk.at.ua/8.0.png"/>
          <p:cNvPicPr>
            <a:picLocks noChangeAspect="1" noChangeArrowheads="1"/>
          </p:cNvPicPr>
          <p:nvPr/>
        </p:nvPicPr>
        <p:blipFill>
          <a:blip r:embed="rId2" cstate="print"/>
          <a:srcRect b="27127"/>
          <a:stretch>
            <a:fillRect/>
          </a:stretch>
        </p:blipFill>
        <p:spPr bwMode="auto">
          <a:xfrm>
            <a:off x="0" y="-30091"/>
            <a:ext cx="9144001" cy="6888091"/>
          </a:xfrm>
          <a:prstGeom prst="rect">
            <a:avLst/>
          </a:prstGeom>
          <a:noFill/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457200" y="0"/>
            <a:ext cx="800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3200" b="1" dirty="0">
                <a:solidFill>
                  <a:srgbClr val="C00000"/>
                </a:solidFill>
                <a:latin typeface="Constantia" pitchFamily="18" charset="0"/>
              </a:rPr>
              <a:t>Знай и люби родную природу</a:t>
            </a:r>
          </a:p>
        </p:txBody>
      </p:sp>
      <p:pic>
        <p:nvPicPr>
          <p:cNvPr id="6" name="Picture 4" descr="C:\Documents and Settings\Admin\Мои документы\105_PANA\P10507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838200"/>
            <a:ext cx="3508371" cy="2338714"/>
          </a:xfrm>
          <a:prstGeom prst="roundRect">
            <a:avLst/>
          </a:prstGeom>
          <a:noFill/>
        </p:spPr>
      </p:pic>
      <p:pic>
        <p:nvPicPr>
          <p:cNvPr id="7" name="Picture 3" descr="C:\Documents and Settings\Admin\Мои документы\105_PANA\P10505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762000"/>
            <a:ext cx="3579809" cy="2386335"/>
          </a:xfrm>
          <a:prstGeom prst="roundRect">
            <a:avLst/>
          </a:prstGeom>
          <a:noFill/>
        </p:spPr>
      </p:pic>
      <p:pic>
        <p:nvPicPr>
          <p:cNvPr id="8" name="Picture 2" descr="C:\Documents and Settings\Admin\Мои документы\105_PANA\P10505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429000"/>
            <a:ext cx="3733820" cy="2489000"/>
          </a:xfrm>
          <a:prstGeom prst="roundRect">
            <a:avLst/>
          </a:prstGeom>
          <a:noFill/>
        </p:spPr>
      </p:pic>
      <p:pic>
        <p:nvPicPr>
          <p:cNvPr id="9" name="Picture 5" descr="C:\Documents and Settings\Admin\Мои документы\105_PANA\P105077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3408579"/>
            <a:ext cx="3810000" cy="2539783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18088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svpk.at.ua/8.0.png"/>
          <p:cNvPicPr>
            <a:picLocks noChangeAspect="1" noChangeArrowheads="1"/>
          </p:cNvPicPr>
          <p:nvPr/>
        </p:nvPicPr>
        <p:blipFill>
          <a:blip r:embed="rId2" cstate="print"/>
          <a:srcRect b="27127"/>
          <a:stretch>
            <a:fillRect/>
          </a:stretch>
        </p:blipFill>
        <p:spPr bwMode="auto">
          <a:xfrm>
            <a:off x="0" y="-30091"/>
            <a:ext cx="9144001" cy="6888091"/>
          </a:xfrm>
          <a:prstGeom prst="rect">
            <a:avLst/>
          </a:prstGeom>
          <a:noFill/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683568" y="381"/>
            <a:ext cx="800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3200" b="1" dirty="0">
                <a:solidFill>
                  <a:srgbClr val="C00000"/>
                </a:solidFill>
                <a:latin typeface="Constantia" pitchFamily="18" charset="0"/>
              </a:rPr>
              <a:t>Поможем птицам зимой</a:t>
            </a:r>
          </a:p>
        </p:txBody>
      </p:sp>
      <p:pic>
        <p:nvPicPr>
          <p:cNvPr id="6" name="Picture 2" descr="J:\DCIM\106_PANA\P10602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838200"/>
            <a:ext cx="3263943" cy="2447817"/>
          </a:xfrm>
          <a:prstGeom prst="roundRect">
            <a:avLst/>
          </a:prstGeom>
          <a:noFill/>
        </p:spPr>
      </p:pic>
      <p:pic>
        <p:nvPicPr>
          <p:cNvPr id="7" name="Picture 5" descr="J:\DCIM\106_PANA\P10601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2082" y="762000"/>
            <a:ext cx="3352992" cy="2514600"/>
          </a:xfrm>
          <a:prstGeom prst="roundRect">
            <a:avLst/>
          </a:prstGeom>
          <a:noFill/>
        </p:spPr>
      </p:pic>
      <p:pic>
        <p:nvPicPr>
          <p:cNvPr id="8" name="Picture 3" descr="J:\DCIM\106_PANA\P1060226.JPG"/>
          <p:cNvPicPr>
            <a:picLocks noChangeAspect="1" noChangeArrowheads="1"/>
          </p:cNvPicPr>
          <p:nvPr/>
        </p:nvPicPr>
        <p:blipFill rotWithShape="1">
          <a:blip r:embed="rId5" cstate="print">
            <a:lum contrast="20000"/>
          </a:blip>
          <a:srcRect l="-12031" t="25545" r="12031" b="2579"/>
          <a:stretch/>
        </p:blipFill>
        <p:spPr bwMode="auto">
          <a:xfrm>
            <a:off x="1371600" y="3657600"/>
            <a:ext cx="5317854" cy="2866603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18088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svpk.at.ua/8.0.png"/>
          <p:cNvPicPr>
            <a:picLocks noChangeAspect="1" noChangeArrowheads="1"/>
          </p:cNvPicPr>
          <p:nvPr/>
        </p:nvPicPr>
        <p:blipFill>
          <a:blip r:embed="rId2" cstate="print"/>
          <a:srcRect b="27127"/>
          <a:stretch>
            <a:fillRect/>
          </a:stretch>
        </p:blipFill>
        <p:spPr bwMode="auto">
          <a:xfrm>
            <a:off x="0" y="-30091"/>
            <a:ext cx="9144001" cy="6888091"/>
          </a:xfrm>
          <a:prstGeom prst="rect">
            <a:avLst/>
          </a:prstGeom>
          <a:noFill/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785786" y="-214338"/>
            <a:ext cx="685804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C00000"/>
                </a:solidFill>
                <a:latin typeface="Constantia" pitchFamily="18" charset="0"/>
              </a:rPr>
              <a:t> </a:t>
            </a:r>
          </a:p>
          <a:p>
            <a:pPr algn="ctr"/>
            <a:r>
              <a:rPr lang="ru-RU" sz="3200" b="1" i="1" dirty="0">
                <a:solidFill>
                  <a:srgbClr val="C00000"/>
                </a:solidFill>
                <a:latin typeface="Constantia" pitchFamily="18" charset="0"/>
              </a:rPr>
              <a:t> </a:t>
            </a:r>
            <a:r>
              <a:rPr lang="ru-RU" sz="3200" b="1" i="1" dirty="0" smtClean="0">
                <a:solidFill>
                  <a:srgbClr val="C00000"/>
                </a:solidFill>
                <a:latin typeface="Constantia" pitchFamily="18" charset="0"/>
              </a:rPr>
              <a:t>«Этих дней не смолкнет слава»</a:t>
            </a:r>
            <a:endParaRPr lang="ru-RU" sz="3200" b="1" i="1" dirty="0">
              <a:solidFill>
                <a:srgbClr val="C00000"/>
              </a:solidFill>
              <a:latin typeface="Constantia" pitchFamily="18" charset="0"/>
            </a:endParaRPr>
          </a:p>
        </p:txBody>
      </p:sp>
      <p:pic>
        <p:nvPicPr>
          <p:cNvPr id="6" name="Picture 2" descr="C:\Users\анна\Desktop\ане\IMG-20200123-WA0012.jpg"/>
          <p:cNvPicPr>
            <a:picLocks noChangeAspect="1" noChangeArrowheads="1"/>
          </p:cNvPicPr>
          <p:nvPr/>
        </p:nvPicPr>
        <p:blipFill>
          <a:blip r:embed="rId3" cstate="print"/>
          <a:srcRect t="18750" b="8929"/>
          <a:stretch>
            <a:fillRect/>
          </a:stretch>
        </p:blipFill>
        <p:spPr bwMode="auto">
          <a:xfrm>
            <a:off x="1071538" y="1000108"/>
            <a:ext cx="2500330" cy="2357454"/>
          </a:xfrm>
          <a:prstGeom prst="roundRect">
            <a:avLst/>
          </a:prstGeom>
          <a:noFill/>
        </p:spPr>
      </p:pic>
      <p:pic>
        <p:nvPicPr>
          <p:cNvPr id="7" name="Picture 2" descr="J:\DCIM\106_PANA\P10602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000108"/>
            <a:ext cx="3657600" cy="2514457"/>
          </a:xfrm>
          <a:prstGeom prst="roundRect">
            <a:avLst/>
          </a:prstGeom>
          <a:noFill/>
        </p:spPr>
      </p:pic>
      <p:pic>
        <p:nvPicPr>
          <p:cNvPr id="8" name="Picture 4" descr="J:\DCIM\106_PANA\P10602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3714752"/>
            <a:ext cx="3861021" cy="2895600"/>
          </a:xfrm>
          <a:prstGeom prst="roundRect">
            <a:avLst/>
          </a:prstGeom>
          <a:noFill/>
        </p:spPr>
      </p:pic>
      <p:pic>
        <p:nvPicPr>
          <p:cNvPr id="9" name="Picture 3" descr="J:\DCIM\106_PANA\P106027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3643314"/>
            <a:ext cx="4066285" cy="3049540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18088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svpk.at.ua/8.0.png"/>
          <p:cNvPicPr>
            <a:picLocks noChangeAspect="1" noChangeArrowheads="1"/>
          </p:cNvPicPr>
          <p:nvPr/>
        </p:nvPicPr>
        <p:blipFill>
          <a:blip r:embed="rId2" cstate="print"/>
          <a:srcRect b="27127"/>
          <a:stretch>
            <a:fillRect/>
          </a:stretch>
        </p:blipFill>
        <p:spPr bwMode="auto">
          <a:xfrm>
            <a:off x="0" y="-30091"/>
            <a:ext cx="9144001" cy="6888091"/>
          </a:xfrm>
          <a:prstGeom prst="rect">
            <a:avLst/>
          </a:prstGeom>
          <a:noFill/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685800" y="0"/>
            <a:ext cx="74676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i="1" dirty="0">
                <a:solidFill>
                  <a:srgbClr val="C00000"/>
                </a:solidFill>
                <a:latin typeface="Constantia" pitchFamily="18" charset="0"/>
              </a:rPr>
              <a:t> Акция </a:t>
            </a:r>
          </a:p>
          <a:p>
            <a:pPr algn="ctr"/>
            <a:r>
              <a:rPr lang="ru-RU" sz="3200" b="1" i="1" dirty="0">
                <a:solidFill>
                  <a:srgbClr val="C00000"/>
                </a:solidFill>
                <a:latin typeface="Constantia" pitchFamily="18" charset="0"/>
              </a:rPr>
              <a:t> </a:t>
            </a:r>
            <a:r>
              <a:rPr lang="ru-RU" sz="3200" b="1" i="1" dirty="0" smtClean="0">
                <a:solidFill>
                  <a:srgbClr val="C00000"/>
                </a:solidFill>
                <a:latin typeface="Constantia" pitchFamily="18" charset="0"/>
              </a:rPr>
              <a:t>«Бессмертный полк </a:t>
            </a:r>
            <a:r>
              <a:rPr lang="ru-RU" sz="3200" b="1" i="1" dirty="0">
                <a:solidFill>
                  <a:srgbClr val="C00000"/>
                </a:solidFill>
                <a:latin typeface="Constantia" pitchFamily="18" charset="0"/>
              </a:rPr>
              <a:t>»</a:t>
            </a:r>
          </a:p>
        </p:txBody>
      </p:sp>
      <p:pic>
        <p:nvPicPr>
          <p:cNvPr id="6" name="Picture 2" descr="F:\ане\IMG-20190506-WA0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14422"/>
            <a:ext cx="4064029" cy="2286016"/>
          </a:xfrm>
          <a:prstGeom prst="roundRect">
            <a:avLst/>
          </a:prstGeom>
          <a:noFill/>
        </p:spPr>
      </p:pic>
      <p:pic>
        <p:nvPicPr>
          <p:cNvPr id="7" name="Picture 3" descr="F:\ане\IMG-20190506-WA00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214422"/>
            <a:ext cx="4064027" cy="2286016"/>
          </a:xfrm>
          <a:prstGeom prst="roundRect">
            <a:avLst/>
          </a:prstGeom>
          <a:noFill/>
        </p:spPr>
      </p:pic>
      <p:pic>
        <p:nvPicPr>
          <p:cNvPr id="8" name="Picture 4" descr="F:\ане\IMG-20190506-WA00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000504"/>
            <a:ext cx="4040215" cy="2272622"/>
          </a:xfrm>
          <a:prstGeom prst="roundRect">
            <a:avLst/>
          </a:prstGeom>
          <a:noFill/>
        </p:spPr>
      </p:pic>
      <p:pic>
        <p:nvPicPr>
          <p:cNvPr id="9" name="Picture 5" descr="F:\ане\IMG-20190506-WA0043.jpg"/>
          <p:cNvPicPr>
            <a:picLocks noChangeAspect="1" noChangeArrowheads="1"/>
          </p:cNvPicPr>
          <p:nvPr/>
        </p:nvPicPr>
        <p:blipFill>
          <a:blip r:embed="rId6" cstate="print"/>
          <a:srcRect t="23022" b="5035"/>
          <a:stretch>
            <a:fillRect/>
          </a:stretch>
        </p:blipFill>
        <p:spPr bwMode="auto">
          <a:xfrm>
            <a:off x="4500562" y="3973266"/>
            <a:ext cx="4419572" cy="2384691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180881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svpk.at.ua/8.0.png"/>
          <p:cNvPicPr>
            <a:picLocks noChangeAspect="1" noChangeArrowheads="1"/>
          </p:cNvPicPr>
          <p:nvPr/>
        </p:nvPicPr>
        <p:blipFill>
          <a:blip r:embed="rId2" cstate="print"/>
          <a:srcRect b="27127"/>
          <a:stretch>
            <a:fillRect/>
          </a:stretch>
        </p:blipFill>
        <p:spPr bwMode="auto">
          <a:xfrm>
            <a:off x="0" y="-30091"/>
            <a:ext cx="9144001" cy="688809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57488" y="285728"/>
            <a:ext cx="4019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Constantia" pitchFamily="18" charset="0"/>
              </a:rPr>
              <a:t>«Солдатская каша»</a:t>
            </a:r>
            <a:endParaRPr lang="ru-RU" sz="32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pic>
        <p:nvPicPr>
          <p:cNvPr id="6" name="Picture 2" descr="C:\Users\анна\Desktop\ане\DSC_02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928670"/>
            <a:ext cx="3844487" cy="2546333"/>
          </a:xfrm>
          <a:prstGeom prst="roundRect">
            <a:avLst/>
          </a:prstGeom>
          <a:noFill/>
        </p:spPr>
      </p:pic>
      <p:pic>
        <p:nvPicPr>
          <p:cNvPr id="7" name="Picture 3" descr="C:\Users\анна\Desktop\ане\DSC_02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857232"/>
            <a:ext cx="3990748" cy="2643206"/>
          </a:xfrm>
          <a:prstGeom prst="roundRect">
            <a:avLst/>
          </a:prstGeom>
          <a:noFill/>
        </p:spPr>
      </p:pic>
      <p:pic>
        <p:nvPicPr>
          <p:cNvPr id="8" name="Picture 4" descr="C:\Users\анна\Desktop\ане\DSC_0259.JPG"/>
          <p:cNvPicPr>
            <a:picLocks noChangeAspect="1" noChangeArrowheads="1"/>
          </p:cNvPicPr>
          <p:nvPr/>
        </p:nvPicPr>
        <p:blipFill>
          <a:blip r:embed="rId5" cstate="print"/>
          <a:srcRect l="14658" t="36886" r="25376"/>
          <a:stretch>
            <a:fillRect/>
          </a:stretch>
        </p:blipFill>
        <p:spPr bwMode="auto">
          <a:xfrm>
            <a:off x="428596" y="3714752"/>
            <a:ext cx="3714776" cy="2689209"/>
          </a:xfrm>
          <a:prstGeom prst="roundRect">
            <a:avLst/>
          </a:prstGeom>
          <a:noFill/>
        </p:spPr>
      </p:pic>
      <p:pic>
        <p:nvPicPr>
          <p:cNvPr id="9" name="Picture 5" descr="C:\Users\анна\Desktop\ане\DSC_02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3643314"/>
            <a:ext cx="4010001" cy="2655958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18088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svpk.at.ua/8.0.png"/>
          <p:cNvPicPr>
            <a:picLocks noChangeAspect="1" noChangeArrowheads="1"/>
          </p:cNvPicPr>
          <p:nvPr/>
        </p:nvPicPr>
        <p:blipFill>
          <a:blip r:embed="rId2" cstate="print"/>
          <a:srcRect b="27127"/>
          <a:stretch>
            <a:fillRect/>
          </a:stretch>
        </p:blipFill>
        <p:spPr bwMode="auto">
          <a:xfrm>
            <a:off x="0" y="-30091"/>
            <a:ext cx="9144001" cy="688809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643174" y="147961"/>
            <a:ext cx="40420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Constantia" pitchFamily="18" charset="0"/>
              </a:rPr>
              <a:t> «Блокадный хлеб»</a:t>
            </a:r>
            <a:endParaRPr lang="ru-RU" sz="32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pic>
        <p:nvPicPr>
          <p:cNvPr id="6" name="Picture 5" descr="https://i.mycdn.me/image?id=910697422968&amp;t=3&amp;plc=API&amp;viewToken=8hiR-gSP9Cui79AkTFaFFA&amp;tkn=*Q84jEme1UlAtNj77z2wUG9CkN-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015" y="764820"/>
            <a:ext cx="4428298" cy="28749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https://i.mycdn.me/image?id=910697423992&amp;t=3&amp;plc=API&amp;viewToken=wF-CHjNnNeg5M5m5qZBUjg&amp;tkn=*ixhSiTJj9aC_b3yDvJ4nWbgq3J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631617"/>
            <a:ext cx="2304256" cy="3072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владимир\Downloads\image-2021-02-10 17_36_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5073" y="3730950"/>
            <a:ext cx="3970397" cy="29777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https://i.mycdn.me/image?id=910697423480&amp;t=3&amp;plc=API&amp;viewToken=LZYcZO7oXELfneAjC3EzBQ&amp;tkn=*Ri-bk5Jt4lJK5OdCUPjYFUVuMZI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993"/>
          <a:stretch/>
        </p:blipFill>
        <p:spPr bwMode="auto">
          <a:xfrm>
            <a:off x="539552" y="3730950"/>
            <a:ext cx="3498129" cy="2922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08675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svpk.at.ua/8.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29426"/>
          </a:xfrm>
          <a:prstGeom prst="rect">
            <a:avLst/>
          </a:prstGeom>
          <a:noFill/>
        </p:spPr>
      </p:pic>
      <p:pic>
        <p:nvPicPr>
          <p:cNvPr id="4098" name="Picture 2" descr="https://i.mycdn.me/i?r=AyH4iRPQ2q0otWIFepML2LxRJ0t49xXjQMoNojZ5-ZPOoA&amp;dpr=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729025"/>
            <a:ext cx="3669473" cy="509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i.mycdn.me/i?r=AyH4iRPQ2q0otWIFepML2LxRe6wLqtv96Klg7rKPqxxs5A&amp;dpr=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944"/>
          <a:stretch/>
        </p:blipFill>
        <p:spPr bwMode="auto">
          <a:xfrm>
            <a:off x="5004049" y="729025"/>
            <a:ext cx="3168352" cy="524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6173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svpk.at.ua/8.0.png"/>
          <p:cNvPicPr>
            <a:picLocks noChangeAspect="1" noChangeArrowheads="1"/>
          </p:cNvPicPr>
          <p:nvPr/>
        </p:nvPicPr>
        <p:blipFill>
          <a:blip r:embed="rId2" cstate="print"/>
          <a:srcRect b="27127"/>
          <a:stretch>
            <a:fillRect/>
          </a:stretch>
        </p:blipFill>
        <p:spPr bwMode="auto">
          <a:xfrm>
            <a:off x="0" y="-30091"/>
            <a:ext cx="9144001" cy="688809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9512" y="172934"/>
            <a:ext cx="86652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Constantia" pitchFamily="18" charset="0"/>
              </a:rPr>
              <a:t>Дистанционно «Рисунок ко Дню Победы»</a:t>
            </a:r>
            <a:endParaRPr lang="ru-RU" sz="32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pic>
        <p:nvPicPr>
          <p:cNvPr id="6" name="Picture 4" descr="C:\Users\владимир\Desktop\2020-05-08\2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913" y="950110"/>
            <a:ext cx="2418545" cy="32247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владимир\Desktop\2020-05-08\2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938132"/>
            <a:ext cx="1872208" cy="3325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владимир\Desktop\2020-05-08\29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332" b="13408"/>
          <a:stretch/>
        </p:blipFill>
        <p:spPr bwMode="auto">
          <a:xfrm>
            <a:off x="6444208" y="919425"/>
            <a:ext cx="2421159" cy="3325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владимир\Desktop\2020-05-08\29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179"/>
          <a:stretch/>
        </p:blipFill>
        <p:spPr bwMode="auto">
          <a:xfrm>
            <a:off x="1835696" y="3573016"/>
            <a:ext cx="2311524" cy="31544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владимир\Desktop\2020-05-08\26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57" r="14440"/>
          <a:stretch/>
        </p:blipFill>
        <p:spPr bwMode="auto">
          <a:xfrm>
            <a:off x="5342709" y="3372099"/>
            <a:ext cx="1822228" cy="33603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08675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svpk.at.ua/8.0.png"/>
          <p:cNvPicPr>
            <a:picLocks noChangeAspect="1" noChangeArrowheads="1"/>
          </p:cNvPicPr>
          <p:nvPr/>
        </p:nvPicPr>
        <p:blipFill>
          <a:blip r:embed="rId2" cstate="print"/>
          <a:srcRect b="27127"/>
          <a:stretch>
            <a:fillRect/>
          </a:stretch>
        </p:blipFill>
        <p:spPr bwMode="auto">
          <a:xfrm>
            <a:off x="0" y="0"/>
            <a:ext cx="9144001" cy="688809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15616" y="185997"/>
            <a:ext cx="64848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Constantia" pitchFamily="18" charset="0"/>
              </a:rPr>
              <a:t>Дистанционно  «Окна победы»</a:t>
            </a:r>
            <a:endParaRPr lang="ru-RU" sz="32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pic>
        <p:nvPicPr>
          <p:cNvPr id="6" name="Picture 4" descr="C:\Users\владимир\Desktop\2020-05-08\3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790573"/>
            <a:ext cx="2853946" cy="38052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владимир\Desktop\2020-05-08\35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190" b="30859"/>
          <a:stretch/>
        </p:blipFill>
        <p:spPr bwMode="auto">
          <a:xfrm>
            <a:off x="3347864" y="972789"/>
            <a:ext cx="2412133" cy="31605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владимир\Desktop\2020-05-08\2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972789"/>
            <a:ext cx="2580623" cy="34408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владимир\Desktop\2020-05-08\3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005064"/>
            <a:ext cx="1988120" cy="26508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владимир\Desktop\2020-05-08\34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05064"/>
            <a:ext cx="1944216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180881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svpk.at.ua/8.0.png"/>
          <p:cNvPicPr>
            <a:picLocks noChangeAspect="1" noChangeArrowheads="1"/>
          </p:cNvPicPr>
          <p:nvPr/>
        </p:nvPicPr>
        <p:blipFill>
          <a:blip r:embed="rId2" cstate="print"/>
          <a:srcRect b="27127"/>
          <a:stretch>
            <a:fillRect/>
          </a:stretch>
        </p:blipFill>
        <p:spPr bwMode="auto">
          <a:xfrm>
            <a:off x="0" y="-30091"/>
            <a:ext cx="9144001" cy="688809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0034" y="214290"/>
            <a:ext cx="8274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Constantia" pitchFamily="18" charset="0"/>
              </a:rPr>
              <a:t>Экскурсия в Храм «Михаила Архангела»</a:t>
            </a:r>
            <a:endParaRPr lang="ru-RU" sz="32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pic>
        <p:nvPicPr>
          <p:cNvPr id="6" name="Picture 2" descr="C:\Users\анна\Desktop\ане\IMG-20180413-WA00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785794"/>
            <a:ext cx="3500462" cy="2625347"/>
          </a:xfrm>
          <a:prstGeom prst="roundRect">
            <a:avLst/>
          </a:prstGeom>
          <a:noFill/>
        </p:spPr>
      </p:pic>
      <p:pic>
        <p:nvPicPr>
          <p:cNvPr id="7" name="Picture 3" descr="C:\Users\анна\Desktop\ане\IMG-20180413-WA00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785794"/>
            <a:ext cx="3571900" cy="2678925"/>
          </a:xfrm>
          <a:prstGeom prst="roundRect">
            <a:avLst/>
          </a:prstGeom>
          <a:noFill/>
        </p:spPr>
      </p:pic>
      <p:pic>
        <p:nvPicPr>
          <p:cNvPr id="8" name="Picture 4" descr="C:\Users\анна\Desktop\ане\IMG-20180413-WA00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714752"/>
            <a:ext cx="3905277" cy="2928958"/>
          </a:xfrm>
          <a:prstGeom prst="roundRect">
            <a:avLst/>
          </a:prstGeom>
          <a:noFill/>
        </p:spPr>
      </p:pic>
      <p:pic>
        <p:nvPicPr>
          <p:cNvPr id="9" name="Picture 5" descr="C:\Users\анна\Desktop\ане\IMG-20180413-WA00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3786190"/>
            <a:ext cx="3786181" cy="2839637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87122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svpk.at.ua/8.0.png"/>
          <p:cNvPicPr>
            <a:picLocks noChangeAspect="1" noChangeArrowheads="1"/>
          </p:cNvPicPr>
          <p:nvPr/>
        </p:nvPicPr>
        <p:blipFill>
          <a:blip r:embed="rId2" cstate="print"/>
          <a:srcRect b="27127"/>
          <a:stretch>
            <a:fillRect/>
          </a:stretch>
        </p:blipFill>
        <p:spPr bwMode="auto">
          <a:xfrm>
            <a:off x="0" y="-30091"/>
            <a:ext cx="9144001" cy="688809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71538" y="214290"/>
            <a:ext cx="76545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Constantia" pitchFamily="18" charset="0"/>
              </a:rPr>
              <a:t>Выставка  детских работ на «Троицу»</a:t>
            </a:r>
            <a:endParaRPr lang="ru-RU" sz="32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pic>
        <p:nvPicPr>
          <p:cNvPr id="6" name="Picture 3" descr="D:\Детский сад\работа на лето\чайковская аттестация\газета\6IEaM9PItP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799065"/>
            <a:ext cx="3348973" cy="2511730"/>
          </a:xfrm>
          <a:prstGeom prst="roundRect">
            <a:avLst/>
          </a:prstGeom>
          <a:noFill/>
        </p:spPr>
      </p:pic>
      <p:pic>
        <p:nvPicPr>
          <p:cNvPr id="7" name="Picture 2" descr="D:\жена рабочие папки\2018\фото\IMG_36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74001" y="1128225"/>
            <a:ext cx="2471214" cy="185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Детский сад\работа на лето\чайковская аттестация\газета\0CqnriwNua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799065"/>
            <a:ext cx="2286016" cy="3048021"/>
          </a:xfrm>
          <a:prstGeom prst="roundRect">
            <a:avLst/>
          </a:prstGeom>
          <a:noFill/>
        </p:spPr>
      </p:pic>
      <p:pic>
        <p:nvPicPr>
          <p:cNvPr id="9" name="Picture 4" descr="https://pp.userapi.com/c851028/v851028603/9561d/9gYGz1tn2D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9662" y="3628129"/>
            <a:ext cx="3763827" cy="2822870"/>
          </a:xfrm>
          <a:prstGeom prst="roundRect">
            <a:avLst/>
          </a:prstGeom>
          <a:noFill/>
        </p:spPr>
      </p:pic>
      <p:pic>
        <p:nvPicPr>
          <p:cNvPr id="10" name="Picture 4" descr="D:\Детский сад\работа на лето\чайковская аттестация\газета\371gZLRJNm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02075" y="3593479"/>
            <a:ext cx="2143140" cy="2857520"/>
          </a:xfrm>
          <a:prstGeom prst="roundRect">
            <a:avLst/>
          </a:prstGeom>
          <a:noFill/>
        </p:spPr>
      </p:pic>
      <p:pic>
        <p:nvPicPr>
          <p:cNvPr id="11" name="Picture 8" descr="https://pp.userapi.com/c844520/v844520967/173ee3/5N1lgJt5YfI.jpg"/>
          <p:cNvPicPr>
            <a:picLocks noChangeAspect="1" noChangeArrowheads="1"/>
          </p:cNvPicPr>
          <p:nvPr/>
        </p:nvPicPr>
        <p:blipFill>
          <a:blip r:embed="rId8" cstate="print"/>
          <a:srcRect t="7324" b="12107"/>
          <a:stretch>
            <a:fillRect/>
          </a:stretch>
        </p:blipFill>
        <p:spPr bwMode="auto">
          <a:xfrm>
            <a:off x="6929171" y="4155918"/>
            <a:ext cx="1604122" cy="23015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180881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svpk.at.ua/8.0.png"/>
          <p:cNvPicPr>
            <a:picLocks noChangeAspect="1" noChangeArrowheads="1"/>
          </p:cNvPicPr>
          <p:nvPr/>
        </p:nvPicPr>
        <p:blipFill>
          <a:blip r:embed="rId2" cstate="print"/>
          <a:srcRect b="27127"/>
          <a:stretch>
            <a:fillRect/>
          </a:stretch>
        </p:blipFill>
        <p:spPr bwMode="auto">
          <a:xfrm>
            <a:off x="0" y="-30091"/>
            <a:ext cx="9144001" cy="688809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28662" y="214290"/>
            <a:ext cx="77507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Constantia" pitchFamily="18" charset="0"/>
              </a:rPr>
              <a:t>Выставка – ярмарка на светлую Пасху</a:t>
            </a:r>
            <a:endParaRPr lang="ru-RU" sz="32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pic>
        <p:nvPicPr>
          <p:cNvPr id="6" name="Picture 6" descr="https://i.mycdn.me/image?id=910699595128&amp;t=3&amp;plc=API&amp;viewToken=IATdMLFT6y8wrz9kQ0QgoQ&amp;tkn=*w2Iu7daYfzFZPQeVONzj0dOtce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975" b="26769"/>
          <a:stretch/>
        </p:blipFill>
        <p:spPr bwMode="auto">
          <a:xfrm>
            <a:off x="253226" y="908720"/>
            <a:ext cx="3475250" cy="42358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i.mycdn.me/image?id=910699594360&amp;t=3&amp;plc=API&amp;viewToken=-YFCw1fQuP7zEOq_ahzmQg&amp;tkn=*de1aOc3Z7S7XNzoGMGm7GcLv0dU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609" b="26022"/>
          <a:stretch/>
        </p:blipFill>
        <p:spPr bwMode="auto">
          <a:xfrm>
            <a:off x="3925253" y="908720"/>
            <a:ext cx="2448272" cy="2990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i.mycdn.me/image?id=910699594616&amp;t=3&amp;plc=API&amp;viewToken=TQp2SHuQ5c9xyKm6uOowew&amp;tkn=*E-7vxH8Pl2YYEVRNeEMSWeyvHCw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68" b="29073"/>
          <a:stretch/>
        </p:blipFill>
        <p:spPr bwMode="auto">
          <a:xfrm>
            <a:off x="6373525" y="1045703"/>
            <a:ext cx="2403435" cy="27161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s://i.mycdn.me/image?id=910699595384&amp;t=3&amp;plc=API&amp;viewToken=42ImUUXLGAo9lm_eKmWW7A&amp;tkn=*vlCVVYksWCTZr_6zRyWrPO2Izg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081" b="25711"/>
          <a:stretch/>
        </p:blipFill>
        <p:spPr bwMode="auto">
          <a:xfrm>
            <a:off x="3925253" y="3988211"/>
            <a:ext cx="2230923" cy="27169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.mycdn.me/image?id=910699594872&amp;t=3&amp;plc=API&amp;viewToken=S4rdLQyLcPOlAkfEdRmFLA&amp;tkn=*ocHkCMQYAQxvxXClnpdJ6GB377Q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629" b="25980"/>
          <a:stretch/>
        </p:blipFill>
        <p:spPr bwMode="auto">
          <a:xfrm>
            <a:off x="6516221" y="4016430"/>
            <a:ext cx="2163153" cy="26429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180881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svpk.at.ua/8.0.png"/>
          <p:cNvPicPr>
            <a:picLocks noChangeAspect="1" noChangeArrowheads="1"/>
          </p:cNvPicPr>
          <p:nvPr/>
        </p:nvPicPr>
        <p:blipFill>
          <a:blip r:embed="rId2" cstate="print"/>
          <a:srcRect b="27127"/>
          <a:stretch>
            <a:fillRect/>
          </a:stretch>
        </p:blipFill>
        <p:spPr bwMode="auto">
          <a:xfrm>
            <a:off x="0" y="-30091"/>
            <a:ext cx="9144001" cy="688809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483768" y="172934"/>
            <a:ext cx="49882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Constantia" pitchFamily="18" charset="0"/>
              </a:rPr>
              <a:t>Праздник «Масленица»</a:t>
            </a:r>
            <a:endParaRPr lang="ru-RU" sz="32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pic>
        <p:nvPicPr>
          <p:cNvPr id="6" name="Picture 2" descr="D:\жена рабочие папки\2018\МАСЛЕНИЦА 2015\IMG_49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3312368" cy="24842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жена рабочие папки\2018\МАСЛЕНИЦА 2015\IMG_49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3138" y="908720"/>
            <a:ext cx="3419438" cy="25645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:\жена рабочие папки\2018\МАСЛЕНИЦА 2015\IMG_49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17032"/>
            <a:ext cx="3487936" cy="2615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D:\жена рабочие папки\2018\МАСЛЕНИЦА 2015\IMG_498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6407" y="3714720"/>
            <a:ext cx="3692901" cy="27696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180881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svpk.at.ua/8.0.png"/>
          <p:cNvPicPr>
            <a:picLocks noChangeAspect="1" noChangeArrowheads="1"/>
          </p:cNvPicPr>
          <p:nvPr/>
        </p:nvPicPr>
        <p:blipFill>
          <a:blip r:embed="rId2" cstate="print"/>
          <a:srcRect b="27127"/>
          <a:stretch>
            <a:fillRect/>
          </a:stretch>
        </p:blipFill>
        <p:spPr bwMode="auto">
          <a:xfrm>
            <a:off x="0" y="-30091"/>
            <a:ext cx="9144001" cy="688809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19672" y="41280"/>
            <a:ext cx="64862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Constantia" pitchFamily="18" charset="0"/>
              </a:rPr>
              <a:t>Праздник «</a:t>
            </a:r>
            <a:r>
              <a:rPr lang="ru-RU" sz="3200" b="1" dirty="0" err="1" smtClean="0">
                <a:solidFill>
                  <a:srgbClr val="C00000"/>
                </a:solidFill>
                <a:latin typeface="Constantia" pitchFamily="18" charset="0"/>
              </a:rPr>
              <a:t>Закликание</a:t>
            </a:r>
            <a:r>
              <a:rPr lang="ru-RU" sz="3200" b="1" dirty="0" smtClean="0">
                <a:solidFill>
                  <a:srgbClr val="C00000"/>
                </a:solidFill>
                <a:latin typeface="Constantia" pitchFamily="18" charset="0"/>
              </a:rPr>
              <a:t> весны»</a:t>
            </a:r>
            <a:endParaRPr lang="ru-RU" sz="32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pic>
        <p:nvPicPr>
          <p:cNvPr id="6" name="Picture 4" descr="C:\Users\владимир\Desktop\2020-05-08\1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924228"/>
            <a:ext cx="3384376" cy="28238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владимир\Desktop\2020-05-08\14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88" t="10045" r="14049" b="11994"/>
          <a:stretch/>
        </p:blipFill>
        <p:spPr bwMode="auto">
          <a:xfrm>
            <a:off x="5292080" y="987887"/>
            <a:ext cx="3415929" cy="27601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владимир\Desktop\2020-05-08\1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33056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владимир\Desktop\2020-05-08\14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34"/>
          <a:stretch/>
        </p:blipFill>
        <p:spPr bwMode="auto">
          <a:xfrm>
            <a:off x="5436097" y="3843428"/>
            <a:ext cx="3227802" cy="26819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180881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svpk.at.ua/8.0.png"/>
          <p:cNvPicPr>
            <a:picLocks noChangeAspect="1" noChangeArrowheads="1"/>
          </p:cNvPicPr>
          <p:nvPr/>
        </p:nvPicPr>
        <p:blipFill>
          <a:blip r:embed="rId2" cstate="print"/>
          <a:srcRect b="27127"/>
          <a:stretch>
            <a:fillRect/>
          </a:stretch>
        </p:blipFill>
        <p:spPr bwMode="auto">
          <a:xfrm>
            <a:off x="0" y="-30091"/>
            <a:ext cx="9144001" cy="688809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71868" y="0"/>
            <a:ext cx="23609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Constantia" pitchFamily="18" charset="0"/>
              </a:rPr>
              <a:t>«Колядки»</a:t>
            </a:r>
            <a:endParaRPr lang="ru-RU" sz="32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pic>
        <p:nvPicPr>
          <p:cNvPr id="6" name="Picture 2" descr="C:\Users\анна\Desktop\Праздник Крещение\IMG-20190118-WA0039.jpg"/>
          <p:cNvPicPr>
            <a:picLocks noChangeAspect="1" noChangeArrowheads="1"/>
          </p:cNvPicPr>
          <p:nvPr/>
        </p:nvPicPr>
        <p:blipFill>
          <a:blip r:embed="rId3" cstate="print"/>
          <a:srcRect l="8911" r="12673"/>
          <a:stretch>
            <a:fillRect/>
          </a:stretch>
        </p:blipFill>
        <p:spPr bwMode="auto">
          <a:xfrm>
            <a:off x="428596" y="714356"/>
            <a:ext cx="3571900" cy="2562230"/>
          </a:xfrm>
          <a:prstGeom prst="roundRect">
            <a:avLst/>
          </a:prstGeom>
          <a:noFill/>
        </p:spPr>
      </p:pic>
      <p:pic>
        <p:nvPicPr>
          <p:cNvPr id="7" name="Picture 3" descr="C:\Users\анна\Desktop\Праздник Крещение\IMG-20190118-WA0046.jpg"/>
          <p:cNvPicPr>
            <a:picLocks noChangeAspect="1" noChangeArrowheads="1"/>
          </p:cNvPicPr>
          <p:nvPr/>
        </p:nvPicPr>
        <p:blipFill>
          <a:blip r:embed="rId4" cstate="print"/>
          <a:srcRect l="14201" t="8259" r="13017"/>
          <a:stretch>
            <a:fillRect/>
          </a:stretch>
        </p:blipFill>
        <p:spPr bwMode="auto">
          <a:xfrm>
            <a:off x="4786314" y="785794"/>
            <a:ext cx="3357586" cy="2380622"/>
          </a:xfrm>
          <a:prstGeom prst="roundRect">
            <a:avLst/>
          </a:prstGeom>
          <a:noFill/>
        </p:spPr>
      </p:pic>
      <p:pic>
        <p:nvPicPr>
          <p:cNvPr id="8" name="Picture 4" descr="C:\Users\анна\Desktop\Праздник Крещение\IMG-20190118-WA0050.jpg"/>
          <p:cNvPicPr>
            <a:picLocks noChangeAspect="1" noChangeArrowheads="1"/>
          </p:cNvPicPr>
          <p:nvPr/>
        </p:nvPicPr>
        <p:blipFill>
          <a:blip r:embed="rId5" cstate="print"/>
          <a:srcRect l="7979" r="17020"/>
          <a:stretch>
            <a:fillRect/>
          </a:stretch>
        </p:blipFill>
        <p:spPr bwMode="auto">
          <a:xfrm>
            <a:off x="571472" y="3786190"/>
            <a:ext cx="3357586" cy="2518166"/>
          </a:xfrm>
          <a:prstGeom prst="roundRect">
            <a:avLst/>
          </a:prstGeom>
          <a:noFill/>
        </p:spPr>
      </p:pic>
      <p:pic>
        <p:nvPicPr>
          <p:cNvPr id="9" name="Picture 5" descr="C:\Users\анна\Desktop\Праздник Крещение\IMG-20190118-WA00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48" y="3857628"/>
            <a:ext cx="4190987" cy="2357430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180881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svpk.at.ua/8.0.png"/>
          <p:cNvPicPr>
            <a:picLocks noChangeAspect="1" noChangeArrowheads="1"/>
          </p:cNvPicPr>
          <p:nvPr/>
        </p:nvPicPr>
        <p:blipFill>
          <a:blip r:embed="rId2" cstate="print"/>
          <a:srcRect b="27127"/>
          <a:stretch>
            <a:fillRect/>
          </a:stretch>
        </p:blipFill>
        <p:spPr bwMode="auto">
          <a:xfrm>
            <a:off x="0" y="-30091"/>
            <a:ext cx="9144001" cy="6888091"/>
          </a:xfrm>
          <a:prstGeom prst="rect">
            <a:avLst/>
          </a:prstGeom>
          <a:noFill/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1752600" y="304800"/>
            <a:ext cx="50858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Constantia" pitchFamily="18" charset="0"/>
              </a:rPr>
              <a:t>«Капустные посиделки»</a:t>
            </a:r>
            <a:endParaRPr lang="ru-RU" sz="32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pic>
        <p:nvPicPr>
          <p:cNvPr id="6" name="Picture 2" descr="C:\Users\Администратор\Desktop\Новая папка (2)\мама\садик\фото сад\P1050561.JPG"/>
          <p:cNvPicPr>
            <a:picLocks noChangeAspect="1" noChangeArrowheads="1"/>
          </p:cNvPicPr>
          <p:nvPr/>
        </p:nvPicPr>
        <p:blipFill>
          <a:blip r:embed="rId3" cstate="print"/>
          <a:srcRect l="8116" t="21916" r="5851"/>
          <a:stretch>
            <a:fillRect/>
          </a:stretch>
        </p:blipFill>
        <p:spPr bwMode="auto">
          <a:xfrm>
            <a:off x="304800" y="990600"/>
            <a:ext cx="4038600" cy="2443424"/>
          </a:xfrm>
          <a:prstGeom prst="roundRect">
            <a:avLst/>
          </a:prstGeom>
          <a:noFill/>
        </p:spPr>
      </p:pic>
      <p:pic>
        <p:nvPicPr>
          <p:cNvPr id="7" name="Picture 3" descr="C:\Users\Администратор\Desktop\Новая папка (2)\мама\садик\фото сад\P1050567.JPG"/>
          <p:cNvPicPr>
            <a:picLocks noChangeAspect="1" noChangeArrowheads="1"/>
          </p:cNvPicPr>
          <p:nvPr/>
        </p:nvPicPr>
        <p:blipFill>
          <a:blip r:embed="rId4" cstate="print"/>
          <a:srcRect l="5000" t="11250" r="7500" b="8750"/>
          <a:stretch>
            <a:fillRect/>
          </a:stretch>
        </p:blipFill>
        <p:spPr bwMode="auto">
          <a:xfrm>
            <a:off x="4533901" y="990600"/>
            <a:ext cx="4000499" cy="2438400"/>
          </a:xfrm>
          <a:prstGeom prst="roundRect">
            <a:avLst/>
          </a:prstGeom>
          <a:noFill/>
        </p:spPr>
      </p:pic>
      <p:pic>
        <p:nvPicPr>
          <p:cNvPr id="8" name="Picture 4" descr="C:\Users\Администратор\Desktop\Новая папка (2)\мама\садик\фото сад\P10505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3733800"/>
            <a:ext cx="3962400" cy="2641600"/>
          </a:xfrm>
          <a:prstGeom prst="roundRect">
            <a:avLst/>
          </a:prstGeom>
          <a:noFill/>
        </p:spPr>
      </p:pic>
      <p:pic>
        <p:nvPicPr>
          <p:cNvPr id="9" name="Picture 5" descr="C:\Users\Администратор\Desktop\Новая папка (2)\мама\садик\фото сад\P1050575.JPG"/>
          <p:cNvPicPr>
            <a:picLocks noChangeAspect="1" noChangeArrowheads="1"/>
          </p:cNvPicPr>
          <p:nvPr/>
        </p:nvPicPr>
        <p:blipFill>
          <a:blip r:embed="rId6" cstate="print"/>
          <a:srcRect t="27027" r="20270"/>
          <a:stretch>
            <a:fillRect/>
          </a:stretch>
        </p:blipFill>
        <p:spPr bwMode="auto">
          <a:xfrm>
            <a:off x="4724400" y="3733800"/>
            <a:ext cx="4114800" cy="2510726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180881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svpk.at.ua/8.0.png"/>
          <p:cNvPicPr>
            <a:picLocks noChangeAspect="1" noChangeArrowheads="1"/>
          </p:cNvPicPr>
          <p:nvPr/>
        </p:nvPicPr>
        <p:blipFill>
          <a:blip r:embed="rId2" cstate="print"/>
          <a:srcRect b="27127"/>
          <a:stretch>
            <a:fillRect/>
          </a:stretch>
        </p:blipFill>
        <p:spPr bwMode="auto">
          <a:xfrm>
            <a:off x="0" y="-30091"/>
            <a:ext cx="9144001" cy="6888091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71037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C00000"/>
                </a:solidFill>
                <a:latin typeface="Constantia" pitchFamily="18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Constantia" pitchFamily="18" charset="0"/>
              </a:rPr>
              <a:t>«Чудо- чудное диво-дивное»</a:t>
            </a:r>
          </a:p>
        </p:txBody>
      </p:sp>
      <p:pic>
        <p:nvPicPr>
          <p:cNvPr id="6" name="Picture 2" descr="H:\АННЕ\IMG_4446.JPG"/>
          <p:cNvPicPr>
            <a:picLocks noChangeAspect="1" noChangeArrowheads="1"/>
          </p:cNvPicPr>
          <p:nvPr/>
        </p:nvPicPr>
        <p:blipFill>
          <a:blip r:embed="rId3" cstate="print"/>
          <a:srcRect l="2767" t="17787" r="10672"/>
          <a:stretch>
            <a:fillRect/>
          </a:stretch>
        </p:blipFill>
        <p:spPr bwMode="auto">
          <a:xfrm>
            <a:off x="304800" y="1219200"/>
            <a:ext cx="3276600" cy="2334017"/>
          </a:xfrm>
          <a:prstGeom prst="roundRect">
            <a:avLst/>
          </a:prstGeom>
          <a:noFill/>
        </p:spPr>
      </p:pic>
      <p:pic>
        <p:nvPicPr>
          <p:cNvPr id="7" name="Picture 5" descr="H:\АННЕ\IMG_44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0800" y="1219200"/>
            <a:ext cx="3251200" cy="2438400"/>
          </a:xfrm>
          <a:prstGeom prst="roundRect">
            <a:avLst/>
          </a:prstGeom>
          <a:noFill/>
        </p:spPr>
      </p:pic>
      <p:pic>
        <p:nvPicPr>
          <p:cNvPr id="8" name="Picture 6" descr="H:\АННЕ\IMG_4460.JPG"/>
          <p:cNvPicPr>
            <a:picLocks noChangeAspect="1" noChangeArrowheads="1"/>
          </p:cNvPicPr>
          <p:nvPr/>
        </p:nvPicPr>
        <p:blipFill>
          <a:blip r:embed="rId5" cstate="print"/>
          <a:srcRect l="18750" t="7500" r="23125"/>
          <a:stretch>
            <a:fillRect/>
          </a:stretch>
        </p:blipFill>
        <p:spPr bwMode="auto">
          <a:xfrm>
            <a:off x="381000" y="3810000"/>
            <a:ext cx="2362200" cy="2819400"/>
          </a:xfrm>
          <a:prstGeom prst="roundRect">
            <a:avLst/>
          </a:prstGeom>
          <a:noFill/>
        </p:spPr>
      </p:pic>
      <p:pic>
        <p:nvPicPr>
          <p:cNvPr id="9" name="Picture 8" descr="H:\АННЕ\IMG_4467.JPG"/>
          <p:cNvPicPr>
            <a:picLocks noChangeAspect="1" noChangeArrowheads="1"/>
          </p:cNvPicPr>
          <p:nvPr/>
        </p:nvPicPr>
        <p:blipFill>
          <a:blip r:embed="rId6" cstate="print"/>
          <a:srcRect l="23771" t="22951" r="12295" b="6557"/>
          <a:stretch>
            <a:fillRect/>
          </a:stretch>
        </p:blipFill>
        <p:spPr bwMode="auto">
          <a:xfrm>
            <a:off x="2895600" y="3810000"/>
            <a:ext cx="3276600" cy="2709496"/>
          </a:xfrm>
          <a:prstGeom prst="roundRect">
            <a:avLst/>
          </a:prstGeom>
          <a:noFill/>
        </p:spPr>
      </p:pic>
      <p:pic>
        <p:nvPicPr>
          <p:cNvPr id="10" name="Picture 7" descr="H:\АННЕ\IMG_4462.JPG"/>
          <p:cNvPicPr>
            <a:picLocks noChangeAspect="1" noChangeArrowheads="1"/>
          </p:cNvPicPr>
          <p:nvPr/>
        </p:nvPicPr>
        <p:blipFill>
          <a:blip r:embed="rId7" cstate="print"/>
          <a:srcRect l="30000" t="6250" r="34375"/>
          <a:stretch>
            <a:fillRect/>
          </a:stretch>
        </p:blipFill>
        <p:spPr bwMode="auto">
          <a:xfrm>
            <a:off x="6324600" y="3733800"/>
            <a:ext cx="2133600" cy="2857500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18088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svpk.at.ua/8.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2942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71600" y="764704"/>
            <a:ext cx="7632848" cy="3242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ru-RU" sz="1200" dirty="0"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«Воспитание любви к родному краю, к родной культуре, к родному городу,</a:t>
            </a:r>
            <a:endParaRPr lang="ru-RU" sz="1200" dirty="0"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 родной речи - задача первостепенной важности, и нет необходимости</a:t>
            </a:r>
            <a:endParaRPr lang="ru-RU" sz="1200" dirty="0"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это доказывать.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Но как воспитать эту любовь? Она начинается с малого - с любви к своей семье, к своему дому. Постоянно расширяясь, эта любовь к родному переходит в любовь к своему государству, к его истории, его прошлому и настоящему, а затем ко всему человечеству».</a:t>
            </a:r>
            <a:endParaRPr lang="ru-RU" sz="1200" dirty="0"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Академик Д.С. Лихачёв</a:t>
            </a:r>
            <a:endParaRPr lang="ru-RU" sz="12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70608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svpk.at.ua/8.0.png"/>
          <p:cNvPicPr>
            <a:picLocks noChangeAspect="1" noChangeArrowheads="1"/>
          </p:cNvPicPr>
          <p:nvPr/>
        </p:nvPicPr>
        <p:blipFill>
          <a:blip r:embed="rId2" cstate="print"/>
          <a:srcRect b="27127"/>
          <a:stretch>
            <a:fillRect/>
          </a:stretch>
        </p:blipFill>
        <p:spPr bwMode="auto">
          <a:xfrm>
            <a:off x="0" y="-30091"/>
            <a:ext cx="9144001" cy="688809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43042" y="214290"/>
            <a:ext cx="58596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Constantia" pitchFamily="18" charset="0"/>
              </a:rPr>
              <a:t>«Посиделки в русской избе»</a:t>
            </a:r>
            <a:endParaRPr lang="ru-RU" sz="32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pic>
        <p:nvPicPr>
          <p:cNvPr id="6" name="Picture 2" descr="C:\Users\анна\Desktop\Т.М,Чебурашка 28.11.19\Т.М.копии\DSC_02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142984"/>
            <a:ext cx="3714776" cy="2459693"/>
          </a:xfrm>
          <a:prstGeom prst="roundRect">
            <a:avLst/>
          </a:prstGeom>
          <a:noFill/>
        </p:spPr>
      </p:pic>
      <p:pic>
        <p:nvPicPr>
          <p:cNvPr id="7" name="Picture 3" descr="C:\Users\анна\Desktop\Т.М,Чебурашка 28.11.19\Т.М.копии\DSC_02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5996" y="1142984"/>
            <a:ext cx="3730780" cy="2500330"/>
          </a:xfrm>
          <a:prstGeom prst="roundRect">
            <a:avLst/>
          </a:prstGeom>
          <a:noFill/>
        </p:spPr>
      </p:pic>
      <p:pic>
        <p:nvPicPr>
          <p:cNvPr id="8" name="Picture 4" descr="C:\Users\анна\Desktop\Т.М,Чебурашка 28.11.19\DSC_02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071012"/>
            <a:ext cx="3643338" cy="2413105"/>
          </a:xfrm>
          <a:prstGeom prst="roundRect">
            <a:avLst/>
          </a:prstGeom>
          <a:noFill/>
        </p:spPr>
      </p:pic>
      <p:pic>
        <p:nvPicPr>
          <p:cNvPr id="9" name="Picture 5" descr="C:\Users\анна\Desktop\Т.М,Чебурашка 28.11.19\DSC_029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4071942"/>
            <a:ext cx="3679758" cy="2437227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180881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svpk.at.ua/8.0.png"/>
          <p:cNvPicPr>
            <a:picLocks noChangeAspect="1" noChangeArrowheads="1"/>
          </p:cNvPicPr>
          <p:nvPr/>
        </p:nvPicPr>
        <p:blipFill>
          <a:blip r:embed="rId2" cstate="print"/>
          <a:srcRect b="27127"/>
          <a:stretch>
            <a:fillRect/>
          </a:stretch>
        </p:blipFill>
        <p:spPr bwMode="auto">
          <a:xfrm>
            <a:off x="0" y="-35115"/>
            <a:ext cx="9144001" cy="688809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87624" y="40722"/>
            <a:ext cx="69928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Constantia" pitchFamily="18" charset="0"/>
              </a:rPr>
              <a:t>Куклы в национальных костюмах</a:t>
            </a:r>
            <a:endParaRPr lang="ru-RU" sz="32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pic>
        <p:nvPicPr>
          <p:cNvPr id="2052" name="Picture 4" descr="https://i.mycdn.me/image?id=926633844600&amp;t=3&amp;plc=API&amp;viewToken=NBEFIAHiP89cZ6i-yEQKrA&amp;tkn=*Ma4BKvWxwDOfu4s90jkL1q5KC4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810659"/>
            <a:ext cx="4320480" cy="265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.mycdn.me/image?id=926633845112&amp;t=3&amp;plc=API&amp;viewToken=XVhOxZKzHJRD79Z-8SNuyQ&amp;tkn=*wuUH5T6qLnRyLqd7lR5P0lnTVw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703"/>
          <a:stretch>
            <a:fillRect/>
          </a:stretch>
        </p:blipFill>
        <p:spPr bwMode="auto">
          <a:xfrm>
            <a:off x="755575" y="3703716"/>
            <a:ext cx="2744855" cy="283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.mycdn.me/image?id=926633843832&amp;t=3&amp;plc=API&amp;viewToken=vnFCqh65i-OBiu58oQU_OA&amp;tkn=*Mht7gK56Q8Yi6rC1e1mlBxUJ1W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306" b="14833"/>
          <a:stretch/>
        </p:blipFill>
        <p:spPr bwMode="auto">
          <a:xfrm>
            <a:off x="467544" y="810659"/>
            <a:ext cx="3456384" cy="268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i.mycdn.me/image?id=926633846648&amp;t=3&amp;plc=API&amp;viewToken=S0dSLeXy4sy9K6-WVSDQeA&amp;tkn=*_JHJEf_SyEkzol1gEvSzKGQUCNU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96" t="62751" b="10232"/>
          <a:stretch/>
        </p:blipFill>
        <p:spPr bwMode="auto">
          <a:xfrm>
            <a:off x="3912810" y="3789040"/>
            <a:ext cx="4918780" cy="230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31621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svpk.at.ua/8.0.png"/>
          <p:cNvPicPr>
            <a:picLocks noChangeAspect="1" noChangeArrowheads="1"/>
          </p:cNvPicPr>
          <p:nvPr/>
        </p:nvPicPr>
        <p:blipFill>
          <a:blip r:embed="rId2" cstate="print"/>
          <a:srcRect b="27127"/>
          <a:stretch>
            <a:fillRect/>
          </a:stretch>
        </p:blipFill>
        <p:spPr bwMode="auto">
          <a:xfrm>
            <a:off x="0" y="-30091"/>
            <a:ext cx="9144001" cy="6888091"/>
          </a:xfrm>
          <a:prstGeom prst="rect">
            <a:avLst/>
          </a:prstGeom>
          <a:noFill/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321295" y="96593"/>
            <a:ext cx="665380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 i="1" dirty="0">
                <a:solidFill>
                  <a:srgbClr val="C00000"/>
                </a:solidFill>
                <a:latin typeface="Constantia" pitchFamily="18" charset="0"/>
              </a:rPr>
              <a:t>Социально значимые экскурсии</a:t>
            </a:r>
          </a:p>
        </p:txBody>
      </p:sp>
      <p:pic>
        <p:nvPicPr>
          <p:cNvPr id="6" name="Picture 2" descr="C:\Users\Администратор\Desktop\100NIKON\Фото-2\хлебозавод\P1010226.JPG"/>
          <p:cNvPicPr>
            <a:picLocks noChangeAspect="1" noChangeArrowheads="1"/>
          </p:cNvPicPr>
          <p:nvPr/>
        </p:nvPicPr>
        <p:blipFill>
          <a:blip r:embed="rId3" cstate="print"/>
          <a:srcRect r="18182"/>
          <a:stretch>
            <a:fillRect/>
          </a:stretch>
        </p:blipFill>
        <p:spPr bwMode="auto">
          <a:xfrm>
            <a:off x="457200" y="681368"/>
            <a:ext cx="3505200" cy="2844933"/>
          </a:xfrm>
          <a:prstGeom prst="roundRect">
            <a:avLst/>
          </a:prstGeom>
          <a:noFill/>
        </p:spPr>
      </p:pic>
      <p:pic>
        <p:nvPicPr>
          <p:cNvPr id="7" name="Picture 2" descr="D:\Детский сад\работа на лето\чайковская аттестация\для Кати\P10309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44" y="785794"/>
            <a:ext cx="3750540" cy="2500147"/>
          </a:xfrm>
          <a:prstGeom prst="roundRect">
            <a:avLst/>
          </a:prstGeom>
          <a:noFill/>
        </p:spPr>
      </p:pic>
      <p:pic>
        <p:nvPicPr>
          <p:cNvPr id="8" name="Picture 4" descr="C:\Users\Администратор\Desktop\Новая папка (2)\мама\садик\Новая папка\DSCN31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643314"/>
            <a:ext cx="3758899" cy="2819400"/>
          </a:xfrm>
          <a:prstGeom prst="roundRect">
            <a:avLst/>
          </a:prstGeom>
          <a:noFill/>
        </p:spPr>
      </p:pic>
      <p:pic>
        <p:nvPicPr>
          <p:cNvPr id="9" name="Picture 2" descr="H:\садик фото\DSCN22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3581400"/>
            <a:ext cx="4038600" cy="3028950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180881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vpk.at.ua/8.0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226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3600" b="1" dirty="0" smtClean="0">
                <a:solidFill>
                  <a:srgbClr val="C00000"/>
                </a:solidFill>
              </a:rPr>
              <a:t>« Нравственно- патриотическое </a:t>
            </a:r>
            <a:r>
              <a:rPr lang="ru-RU" sz="3600" b="1" dirty="0">
                <a:solidFill>
                  <a:srgbClr val="C00000"/>
                </a:solidFill>
              </a:rPr>
              <a:t>воспитание дошкольников»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2800" dirty="0" smtClean="0"/>
              <a:t>Хочется </a:t>
            </a:r>
            <a:r>
              <a:rPr lang="ru-RU" sz="2800" dirty="0"/>
              <a:t>верить, что проводимая работа по </a:t>
            </a:r>
            <a:r>
              <a:rPr lang="ru-RU" sz="2800" dirty="0" smtClean="0"/>
              <a:t>нравственно-патриотическому </a:t>
            </a:r>
            <a:r>
              <a:rPr lang="ru-RU" sz="2800" dirty="0"/>
              <a:t>воспитанию дошкольников будет фундаментом для воспитания будущего поколения, обладающего духовно-нравственными ценностями, гражданско-патриотическими чувствами, уважающими культурное, историческое прошлое и настоящее России.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936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svpk.at.ua/8.0.png"/>
          <p:cNvPicPr>
            <a:picLocks noChangeAspect="1" noChangeArrowheads="1"/>
          </p:cNvPicPr>
          <p:nvPr/>
        </p:nvPicPr>
        <p:blipFill>
          <a:blip r:embed="rId2" cstate="print"/>
          <a:srcRect b="27127"/>
          <a:stretch>
            <a:fillRect/>
          </a:stretch>
        </p:blipFill>
        <p:spPr bwMode="auto">
          <a:xfrm>
            <a:off x="0" y="0"/>
            <a:ext cx="9144001" cy="6888091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403648" y="1792027"/>
            <a:ext cx="6696744" cy="1932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C00000"/>
                </a:solidFill>
                <a:latin typeface="Constantia" pitchFamily="18" charset="0"/>
                <a:ea typeface="Times New Roman"/>
                <a:cs typeface="Times New Roman"/>
              </a:rPr>
              <a:t>Цель</a:t>
            </a:r>
            <a:endParaRPr lang="ru-RU" sz="3200" dirty="0">
              <a:solidFill>
                <a:srgbClr val="C00000"/>
              </a:solidFill>
              <a:latin typeface="Constantia" pitchFamily="18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Constantia" pitchFamily="18" charset="0"/>
                <a:ea typeface="Times New Roman"/>
                <a:cs typeface="Times New Roman"/>
              </a:rPr>
              <a:t>Создание условий для приобщения детей старшего дошкольного возраста к духовно–нравственным и </a:t>
            </a:r>
            <a:r>
              <a:rPr lang="ru-RU" dirty="0" smtClean="0">
                <a:latin typeface="Constantia" pitchFamily="18" charset="0"/>
                <a:ea typeface="Times New Roman"/>
                <a:cs typeface="Times New Roman"/>
              </a:rPr>
              <a:t>гражданско-патриотическим  ценностям</a:t>
            </a:r>
            <a:r>
              <a:rPr lang="ru-RU" dirty="0">
                <a:latin typeface="Constantia" pitchFamily="18" charset="0"/>
                <a:ea typeface="Times New Roman"/>
                <a:cs typeface="Times New Roman"/>
              </a:rPr>
              <a:t>, а также воспитание готовности следовать им.</a:t>
            </a:r>
            <a:endParaRPr lang="ru-RU" sz="1400" dirty="0">
              <a:latin typeface="Constantia" pitchFamily="18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825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svpk.at.ua/8.0.png"/>
          <p:cNvPicPr>
            <a:picLocks noChangeAspect="1" noChangeArrowheads="1"/>
          </p:cNvPicPr>
          <p:nvPr/>
        </p:nvPicPr>
        <p:blipFill>
          <a:blip r:embed="rId2" cstate="print"/>
          <a:srcRect b="27127"/>
          <a:stretch>
            <a:fillRect/>
          </a:stretch>
        </p:blipFill>
        <p:spPr bwMode="auto">
          <a:xfrm>
            <a:off x="0" y="-30091"/>
            <a:ext cx="9144001" cy="688809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83568" y="548680"/>
            <a:ext cx="7704856" cy="5644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C00000"/>
                </a:solidFill>
                <a:latin typeface="Constantia" pitchFamily="18" charset="0"/>
                <a:ea typeface="Times New Roman"/>
                <a:cs typeface="Times New Roman"/>
              </a:rPr>
              <a:t>Задачи программы 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latin typeface="Constantia" pitchFamily="18" charset="0"/>
                <a:ea typeface="Times New Roman"/>
                <a:cs typeface="Times New Roman"/>
              </a:rPr>
              <a:t>-   Воспитывать </a:t>
            </a:r>
            <a:r>
              <a:rPr lang="ru-RU" dirty="0">
                <a:latin typeface="Constantia" pitchFamily="18" charset="0"/>
                <a:ea typeface="Times New Roman"/>
                <a:cs typeface="Times New Roman"/>
              </a:rPr>
              <a:t>уважение к нравственным </a:t>
            </a:r>
            <a:r>
              <a:rPr lang="ru-RU" dirty="0" smtClean="0">
                <a:latin typeface="Constantia" pitchFamily="18" charset="0"/>
                <a:ea typeface="Times New Roman"/>
                <a:cs typeface="Times New Roman"/>
              </a:rPr>
              <a:t>нормам христианской         морали</a:t>
            </a:r>
            <a:r>
              <a:rPr lang="ru-RU" dirty="0">
                <a:latin typeface="Constantia" pitchFamily="18" charset="0"/>
                <a:ea typeface="Times New Roman"/>
                <a:cs typeface="Times New Roman"/>
              </a:rPr>
              <a:t>. Учить различать добро и зло, любить добро, быть в состоянии творить добро.</a:t>
            </a:r>
            <a:endParaRPr lang="ru-RU" dirty="0">
              <a:latin typeface="Constantia" pitchFamily="18" charset="0"/>
              <a:ea typeface="Calibri"/>
              <a:cs typeface="Times New Roman"/>
            </a:endParaRPr>
          </a:p>
          <a:p>
            <a:pPr marL="285750" indent="-285750" fontAlgn="base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ru-RU" dirty="0" smtClean="0">
                <a:latin typeface="Constantia" pitchFamily="18" charset="0"/>
                <a:ea typeface="Times New Roman"/>
                <a:cs typeface="Times New Roman"/>
              </a:rPr>
              <a:t>формирование </a:t>
            </a:r>
            <a:r>
              <a:rPr lang="ru-RU" dirty="0">
                <a:latin typeface="Constantia" pitchFamily="18" charset="0"/>
                <a:ea typeface="Times New Roman"/>
                <a:cs typeface="Times New Roman"/>
              </a:rPr>
              <a:t>любви к родному краю (причастности к родному дому, семье, детскому саду, города</a:t>
            </a:r>
            <a:r>
              <a:rPr lang="ru-RU" dirty="0" smtClean="0">
                <a:latin typeface="Constantia" pitchFamily="18" charset="0"/>
                <a:ea typeface="Times New Roman"/>
                <a:cs typeface="Times New Roman"/>
              </a:rPr>
              <a:t>);</a:t>
            </a:r>
          </a:p>
          <a:p>
            <a:pPr fontAlgn="base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latin typeface="Constantia" pitchFamily="18" charset="0"/>
                <a:ea typeface="Times New Roman"/>
                <a:cs typeface="Times New Roman"/>
              </a:rPr>
              <a:t>формирование </a:t>
            </a:r>
            <a:r>
              <a:rPr lang="ru-RU" dirty="0">
                <a:latin typeface="Constantia" pitchFamily="18" charset="0"/>
                <a:ea typeface="Times New Roman"/>
                <a:cs typeface="Times New Roman"/>
              </a:rPr>
              <a:t>духовно-нравственных отношений</a:t>
            </a:r>
            <a:r>
              <a:rPr lang="ru-RU" dirty="0" smtClean="0">
                <a:latin typeface="Constantia" pitchFamily="18" charset="0"/>
                <a:ea typeface="Times New Roman"/>
                <a:cs typeface="Times New Roman"/>
              </a:rPr>
              <a:t>;</a:t>
            </a:r>
            <a:endParaRPr lang="ru-RU" dirty="0">
              <a:latin typeface="Constantia" pitchFamily="18" charset="0"/>
              <a:ea typeface="Calibri"/>
              <a:cs typeface="Times New Roman"/>
            </a:endParaRPr>
          </a:p>
          <a:p>
            <a:pPr fontAlgn="base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latin typeface="Constantia" pitchFamily="18" charset="0"/>
                <a:ea typeface="Times New Roman"/>
                <a:cs typeface="Times New Roman"/>
              </a:rPr>
              <a:t>формирование </a:t>
            </a:r>
            <a:r>
              <a:rPr lang="ru-RU" dirty="0">
                <a:latin typeface="Constantia" pitchFamily="18" charset="0"/>
                <a:ea typeface="Times New Roman"/>
                <a:cs typeface="Times New Roman"/>
              </a:rPr>
              <a:t>любви к культурному наследию своего народа</a:t>
            </a:r>
            <a:r>
              <a:rPr lang="ru-RU" dirty="0" smtClean="0">
                <a:latin typeface="Constantia" pitchFamily="18" charset="0"/>
                <a:ea typeface="Times New Roman"/>
                <a:cs typeface="Times New Roman"/>
              </a:rPr>
              <a:t>;</a:t>
            </a:r>
            <a:endParaRPr lang="ru-RU" dirty="0">
              <a:latin typeface="Constantia" pitchFamily="18" charset="0"/>
              <a:ea typeface="Calibri"/>
              <a:cs typeface="Times New Roman"/>
            </a:endParaRPr>
          </a:p>
          <a:p>
            <a:pPr fontAlgn="base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latin typeface="Constantia" pitchFamily="18" charset="0"/>
                <a:ea typeface="Times New Roman"/>
                <a:cs typeface="Times New Roman"/>
              </a:rPr>
              <a:t>воспитание </a:t>
            </a:r>
            <a:r>
              <a:rPr lang="ru-RU" dirty="0">
                <a:latin typeface="Constantia" pitchFamily="18" charset="0"/>
                <a:ea typeface="Times New Roman"/>
                <a:cs typeface="Times New Roman"/>
              </a:rPr>
              <a:t>любви уважения к своим национальным особенностям</a:t>
            </a:r>
            <a:r>
              <a:rPr lang="ru-RU" dirty="0" smtClean="0">
                <a:latin typeface="Constantia" pitchFamily="18" charset="0"/>
                <a:ea typeface="Times New Roman"/>
                <a:cs typeface="Times New Roman"/>
              </a:rPr>
              <a:t>;</a:t>
            </a:r>
            <a:endParaRPr lang="ru-RU" dirty="0">
              <a:latin typeface="Constantia" pitchFamily="18" charset="0"/>
              <a:ea typeface="Calibri"/>
              <a:cs typeface="Times New Roman"/>
            </a:endParaRPr>
          </a:p>
          <a:p>
            <a:pPr fontAlgn="base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latin typeface="Constantia" pitchFamily="18" charset="0"/>
                <a:ea typeface="Times New Roman"/>
                <a:cs typeface="Times New Roman"/>
              </a:rPr>
              <a:t>знакомство </a:t>
            </a:r>
            <a:r>
              <a:rPr lang="ru-RU" dirty="0">
                <a:latin typeface="Constantia" pitchFamily="18" charset="0"/>
                <a:ea typeface="Times New Roman"/>
                <a:cs typeface="Times New Roman"/>
              </a:rPr>
              <a:t>детей с символами государства (герб, флаг, гимн</a:t>
            </a:r>
            <a:r>
              <a:rPr lang="ru-RU" dirty="0" smtClean="0">
                <a:latin typeface="Constantia" pitchFamily="18" charset="0"/>
                <a:ea typeface="Times New Roman"/>
                <a:cs typeface="Times New Roman"/>
              </a:rPr>
              <a:t>)</a:t>
            </a:r>
            <a:endParaRPr lang="ru-RU" dirty="0">
              <a:latin typeface="Constantia" pitchFamily="18" charset="0"/>
              <a:ea typeface="Calibri"/>
              <a:cs typeface="Times New Roman"/>
            </a:endParaRPr>
          </a:p>
          <a:p>
            <a:pPr fontAlgn="base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latin typeface="Constantia" pitchFamily="18" charset="0"/>
                <a:ea typeface="Times New Roman"/>
                <a:cs typeface="Times New Roman"/>
              </a:rPr>
              <a:t>чувство </a:t>
            </a:r>
            <a:r>
              <a:rPr lang="ru-RU" dirty="0">
                <a:latin typeface="Constantia" pitchFamily="18" charset="0"/>
                <a:ea typeface="Times New Roman"/>
                <a:cs typeface="Times New Roman"/>
              </a:rPr>
              <a:t>собственного достоинства как представителя своего народа</a:t>
            </a:r>
            <a:r>
              <a:rPr lang="ru-RU" dirty="0" smtClean="0">
                <a:latin typeface="Constantia" pitchFamily="18" charset="0"/>
                <a:ea typeface="Times New Roman"/>
                <a:cs typeface="Times New Roman"/>
              </a:rPr>
              <a:t>;</a:t>
            </a:r>
            <a:endParaRPr lang="ru-RU" dirty="0">
              <a:latin typeface="Constantia" pitchFamily="18" charset="0"/>
              <a:ea typeface="Calibri"/>
              <a:cs typeface="Times New Roman"/>
            </a:endParaRPr>
          </a:p>
          <a:p>
            <a:pPr fontAlgn="base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Constantia" pitchFamily="18" charset="0"/>
                <a:ea typeface="Times New Roman"/>
                <a:cs typeface="Times New Roman"/>
              </a:rPr>
              <a:t>- толерантное отношение к представителям других национальностей, к ровесникам, родителям, соседям, другим людям.</a:t>
            </a:r>
            <a:endParaRPr lang="ru-RU" dirty="0">
              <a:latin typeface="Constantia" pitchFamily="18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5771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svpk.at.ua/8.0.png"/>
          <p:cNvPicPr>
            <a:picLocks noChangeAspect="1" noChangeArrowheads="1"/>
          </p:cNvPicPr>
          <p:nvPr/>
        </p:nvPicPr>
        <p:blipFill>
          <a:blip r:embed="rId2" cstate="print"/>
          <a:srcRect b="27127"/>
          <a:stretch>
            <a:fillRect/>
          </a:stretch>
        </p:blipFill>
        <p:spPr bwMode="auto">
          <a:xfrm>
            <a:off x="0" y="-30091"/>
            <a:ext cx="9144001" cy="688809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85786" y="214290"/>
            <a:ext cx="7592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Constantia" pitchFamily="18" charset="0"/>
              </a:rPr>
              <a:t>Блочно тематическое планирование</a:t>
            </a:r>
            <a:endParaRPr lang="ru-RU" sz="32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472" y="1500174"/>
            <a:ext cx="7526740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2800" dirty="0" smtClean="0">
                <a:latin typeface="Constantia" pitchFamily="18" charset="0"/>
              </a:rPr>
              <a:t>1.Блок «Я и моя семья»</a:t>
            </a:r>
          </a:p>
          <a:p>
            <a:pPr algn="just"/>
            <a:endParaRPr lang="ru-RU" sz="2800" dirty="0" smtClean="0">
              <a:latin typeface="Constantia" pitchFamily="18" charset="0"/>
            </a:endParaRPr>
          </a:p>
          <a:p>
            <a:pPr algn="just"/>
            <a:r>
              <a:rPr lang="ru-RU" sz="2800" dirty="0" smtClean="0">
                <a:latin typeface="Constantia" pitchFamily="18" charset="0"/>
              </a:rPr>
              <a:t>2.Блок «Родная станица. Родная Республика»</a:t>
            </a:r>
          </a:p>
          <a:p>
            <a:pPr algn="just"/>
            <a:endParaRPr lang="ru-RU" sz="2800" dirty="0" smtClean="0">
              <a:latin typeface="Constantia" pitchFamily="18" charset="0"/>
            </a:endParaRPr>
          </a:p>
          <a:p>
            <a:pPr algn="just"/>
            <a:r>
              <a:rPr lang="ru-RU" sz="2800" dirty="0" smtClean="0">
                <a:latin typeface="Constantia" pitchFamily="18" charset="0"/>
              </a:rPr>
              <a:t>3.Блок «Защитники отечества»</a:t>
            </a:r>
          </a:p>
          <a:p>
            <a:pPr algn="just"/>
            <a:endParaRPr lang="ru-RU" sz="2800" dirty="0" smtClean="0">
              <a:latin typeface="Constantia" pitchFamily="18" charset="0"/>
            </a:endParaRPr>
          </a:p>
          <a:p>
            <a:pPr algn="just"/>
            <a:r>
              <a:rPr lang="ru-RU" sz="2800" dirty="0" smtClean="0">
                <a:latin typeface="Constantia" pitchFamily="18" charset="0"/>
              </a:rPr>
              <a:t>4.Блок «Моя Родина»</a:t>
            </a:r>
            <a:endParaRPr lang="ru-RU" sz="2800" dirty="0"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5771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svpk.at.ua/8.0.png"/>
          <p:cNvPicPr>
            <a:picLocks noChangeAspect="1" noChangeArrowheads="1"/>
          </p:cNvPicPr>
          <p:nvPr/>
        </p:nvPicPr>
        <p:blipFill>
          <a:blip r:embed="rId2" cstate="print"/>
          <a:srcRect b="27127"/>
          <a:stretch>
            <a:fillRect/>
          </a:stretch>
        </p:blipFill>
        <p:spPr bwMode="auto">
          <a:xfrm>
            <a:off x="0" y="-30091"/>
            <a:ext cx="9144001" cy="6888091"/>
          </a:xfrm>
          <a:prstGeom prst="rect">
            <a:avLst/>
          </a:prstGeom>
          <a:noFill/>
        </p:spPr>
      </p:pic>
      <p:pic>
        <p:nvPicPr>
          <p:cNvPr id="11" name="Picture 2" descr="C:\Users\Администратор\Desktop\фото в сад\Тамилла\DSC_0600_1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148771" y="531986"/>
            <a:ext cx="2133600" cy="3209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643042" y="0"/>
            <a:ext cx="704375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smtClean="0">
                <a:solidFill>
                  <a:srgbClr val="C00000"/>
                </a:solidFill>
                <a:latin typeface="Georgia" pitchFamily="18" charset="0"/>
              </a:rPr>
              <a:t>Семья Шегушевых</a:t>
            </a:r>
            <a:endParaRPr lang="ru-RU" sz="3200" b="1" dirty="0" smtClean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13" name="Picture 9" descr="C:\Users\Администратор\Desktop\фото в сад\Тамилла\TSV_8959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2590800" y="789558"/>
            <a:ext cx="3810000" cy="26938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4" name="Picture 4" descr="C:\Users\Администратор\Desktop\фото в сад\Тамилла\IMG_2086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6662258" y="550217"/>
            <a:ext cx="2370278" cy="31603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5" name="Picture 8" descr="C:\Users\Администратор\Desktop\фото в сад\Тамилла\f 334.JPG"/>
          <p:cNvPicPr>
            <a:picLocks noChangeAspect="1" noChangeArrowheads="1"/>
          </p:cNvPicPr>
          <p:nvPr/>
        </p:nvPicPr>
        <p:blipFill rotWithShape="1">
          <a:blip r:embed="rId6" cstate="print">
            <a:extLst/>
          </a:blip>
          <a:srcRect t="8933"/>
          <a:stretch/>
        </p:blipFill>
        <p:spPr bwMode="auto">
          <a:xfrm>
            <a:off x="145142" y="3962800"/>
            <a:ext cx="2137229" cy="25950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6" name="Picture 7" descr="C:\Users\Администратор\Desktop\фото в сад\Тамилла\f 093.JPG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2354110" y="3741000"/>
            <a:ext cx="2112661" cy="2816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7" name="Picture 5" descr="C:\Users\Администратор\Desktop\фото в сад\Тамилла\f 033.JPG"/>
          <p:cNvPicPr>
            <a:picLocks noChangeAspect="1" noChangeArrowheads="1"/>
          </p:cNvPicPr>
          <p:nvPr/>
        </p:nvPicPr>
        <p:blipFill>
          <a:blip r:embed="rId8" cstate="print">
            <a:extLst/>
          </a:blip>
          <a:srcRect/>
          <a:stretch>
            <a:fillRect/>
          </a:stretch>
        </p:blipFill>
        <p:spPr bwMode="auto">
          <a:xfrm>
            <a:off x="4591423" y="3788369"/>
            <a:ext cx="2041606" cy="27221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8" name="Picture 6" descr="C:\Users\Администратор\Desktop\фото в сад\Тамилла\1 (80).jpg"/>
          <p:cNvPicPr>
            <a:picLocks noChangeAspect="1" noChangeArrowheads="1"/>
          </p:cNvPicPr>
          <p:nvPr/>
        </p:nvPicPr>
        <p:blipFill rotWithShape="1">
          <a:blip r:embed="rId9" cstate="print">
            <a:extLst/>
          </a:blip>
          <a:srcRect l="5948" t="16559" r="5948"/>
          <a:stretch/>
        </p:blipFill>
        <p:spPr bwMode="auto">
          <a:xfrm>
            <a:off x="6855272" y="3741000"/>
            <a:ext cx="1986319" cy="28216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2975706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svpk.at.ua/8.0.png"/>
          <p:cNvPicPr>
            <a:picLocks noChangeAspect="1" noChangeArrowheads="1"/>
          </p:cNvPicPr>
          <p:nvPr/>
        </p:nvPicPr>
        <p:blipFill>
          <a:blip r:embed="rId2" cstate="print"/>
          <a:srcRect b="27127"/>
          <a:stretch>
            <a:fillRect/>
          </a:stretch>
        </p:blipFill>
        <p:spPr bwMode="auto">
          <a:xfrm>
            <a:off x="0" y="-30091"/>
            <a:ext cx="9144001" cy="6888091"/>
          </a:xfrm>
          <a:prstGeom prst="rect">
            <a:avLst/>
          </a:prstGeom>
          <a:noFill/>
        </p:spPr>
      </p:pic>
      <p:pic>
        <p:nvPicPr>
          <p:cNvPr id="5" name="Picture 8" descr="http://uld7.mycdn.me/image?t=3&amp;bid=816363566197&amp;id=816363566197&amp;plc=WEB&amp;tkn=*OsdgFFRYEtbl8X5dggg0X9NGbTU"/>
          <p:cNvPicPr>
            <a:picLocks noChangeAspect="1" noChangeArrowheads="1"/>
          </p:cNvPicPr>
          <p:nvPr/>
        </p:nvPicPr>
        <p:blipFill rotWithShape="1">
          <a:blip r:embed="rId3" cstate="print">
            <a:lum contrast="30000"/>
            <a:extLst/>
          </a:blip>
          <a:srcRect t="6491"/>
          <a:stretch/>
        </p:blipFill>
        <p:spPr bwMode="auto">
          <a:xfrm>
            <a:off x="355404" y="436044"/>
            <a:ext cx="2540196" cy="3602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6" name="Picture 6" descr="http://uld7.mycdn.me/image?t=3&amp;bid=816363323509&amp;id=816363323509&amp;plc=WEB&amp;tkn=*jDmnnuVMFM9EcBtZ27qB2wfmBfI"/>
          <p:cNvPicPr>
            <a:picLocks noChangeAspect="1" noChangeArrowheads="1"/>
          </p:cNvPicPr>
          <p:nvPr/>
        </p:nvPicPr>
        <p:blipFill rotWithShape="1">
          <a:blip r:embed="rId4" cstate="print">
            <a:extLst/>
          </a:blip>
          <a:srcRect l="5301" t="10795" b="7667"/>
          <a:stretch/>
        </p:blipFill>
        <p:spPr bwMode="auto">
          <a:xfrm>
            <a:off x="3276599" y="779919"/>
            <a:ext cx="2813199" cy="32296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7" name="Picture 10" descr="http://uld7.mycdn.me/image?t=3&amp;bid=816363566709&amp;id=816363566709&amp;plc=WEB&amp;tkn=*kdxnwUO6JSewbiFcpofWjCn_5cY"/>
          <p:cNvPicPr>
            <a:picLocks noChangeAspect="1" noChangeArrowheads="1"/>
          </p:cNvPicPr>
          <p:nvPr/>
        </p:nvPicPr>
        <p:blipFill rotWithShape="1">
          <a:blip r:embed="rId5" cstate="print">
            <a:lum contrast="30000"/>
            <a:extLst/>
          </a:blip>
          <a:srcRect r="8087" b="9018"/>
          <a:stretch/>
        </p:blipFill>
        <p:spPr bwMode="auto">
          <a:xfrm>
            <a:off x="6672059" y="408873"/>
            <a:ext cx="2209800" cy="3645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8" name="Picture 12" descr="http://uld7.mycdn.me/image?t=0&amp;bid=816363734901&amp;id=816363734901&amp;plc=WEB&amp;tkn=*P5_ctT2-kC4Y6GMIQ3TB3_B1dJ4"/>
          <p:cNvPicPr>
            <a:picLocks noChangeAspect="1" noChangeArrowheads="1"/>
          </p:cNvPicPr>
          <p:nvPr/>
        </p:nvPicPr>
        <p:blipFill rotWithShape="1">
          <a:blip r:embed="rId6" cstate="print">
            <a:extLst/>
          </a:blip>
          <a:srcRect t="16204"/>
          <a:stretch/>
        </p:blipFill>
        <p:spPr bwMode="auto">
          <a:xfrm>
            <a:off x="457201" y="4146372"/>
            <a:ext cx="2057400" cy="24827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9" name="Picture 4" descr="http://uld7.mycdn.me/image?t=3&amp;bid=816363320181&amp;id=816363320181&amp;plc=WEB&amp;tkn=*3MFGbINSoYn6923vXGbeDhsJ2Xc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3160238" y="4221291"/>
            <a:ext cx="3045919" cy="22844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0" name="Picture 14" descr="http://itd1.mycdn.me/image?t=21&amp;bid=816365350261&amp;id=816365350261&amp;plc=WEB&amp;tkn=*GVIpg0OVYvIxuqUaUvrK94Q6pT4"/>
          <p:cNvPicPr>
            <a:picLocks noChangeAspect="1" noChangeArrowheads="1"/>
          </p:cNvPicPr>
          <p:nvPr/>
        </p:nvPicPr>
        <p:blipFill rotWithShape="1">
          <a:blip r:embed="rId8" cstate="print">
            <a:extLst/>
          </a:blip>
          <a:srcRect l="11899" t="11431" r="7689"/>
          <a:stretch/>
        </p:blipFill>
        <p:spPr bwMode="auto">
          <a:xfrm>
            <a:off x="6629400" y="4114800"/>
            <a:ext cx="2249811" cy="2478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071802" y="0"/>
            <a:ext cx="5195894" cy="642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smtClean="0">
                <a:solidFill>
                  <a:srgbClr val="C00000"/>
                </a:solidFill>
                <a:latin typeface="Georgia" pitchFamily="18" charset="0"/>
              </a:rPr>
              <a:t>Семья Пак</a:t>
            </a:r>
            <a:endParaRPr lang="ru-RU" sz="3200" b="1" dirty="0" smtClean="0">
              <a:solidFill>
                <a:srgbClr val="C0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8088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svpk.at.ua/8.0.png"/>
          <p:cNvPicPr>
            <a:picLocks noChangeAspect="1" noChangeArrowheads="1"/>
          </p:cNvPicPr>
          <p:nvPr/>
        </p:nvPicPr>
        <p:blipFill>
          <a:blip r:embed="rId2" cstate="print"/>
          <a:srcRect b="27127"/>
          <a:stretch>
            <a:fillRect/>
          </a:stretch>
        </p:blipFill>
        <p:spPr bwMode="auto">
          <a:xfrm>
            <a:off x="0" y="-30091"/>
            <a:ext cx="9144001" cy="6888091"/>
          </a:xfrm>
          <a:prstGeom prst="rect">
            <a:avLst/>
          </a:prstGeom>
          <a:noFill/>
        </p:spPr>
      </p:pic>
      <p:pic>
        <p:nvPicPr>
          <p:cNvPr id="5" name="Picture 4" descr="http://uld13.mycdn.me/image?t=3&amp;bid=815338066904&amp;id=812719764440&amp;plc=WEB&amp;tkn=*7frIYl0KrfM32_r1NHt2ZG7KszQ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l="11329" t="7591"/>
          <a:stretch/>
        </p:blipFill>
        <p:spPr bwMode="auto">
          <a:xfrm>
            <a:off x="228600" y="838200"/>
            <a:ext cx="3581400" cy="24882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6" name="Picture 6" descr="http://uld13.mycdn.me/image?t=3&amp;bid=815505278424&amp;id=815505278424&amp;plc=WEB&amp;tkn=*AVY2uT14cMH6AC8CLalzUAPe4zs"/>
          <p:cNvPicPr>
            <a:picLocks noChangeAspect="1" noChangeArrowheads="1"/>
          </p:cNvPicPr>
          <p:nvPr/>
        </p:nvPicPr>
        <p:blipFill rotWithShape="1">
          <a:blip r:embed="rId4" cstate="print">
            <a:extLst/>
          </a:blip>
          <a:srcRect r="14900"/>
          <a:stretch/>
        </p:blipFill>
        <p:spPr bwMode="auto">
          <a:xfrm>
            <a:off x="4953000" y="838200"/>
            <a:ext cx="3753475" cy="24853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7" name="Picture 10" descr="http://uld13.mycdn.me/image?t=3&amp;bid=772479602136&amp;id=772479602136&amp;plc=WEB&amp;tkn=*U0tU1_rhmuMHcl1SJwatkJl_TJE"/>
          <p:cNvPicPr>
            <a:picLocks noChangeAspect="1" noChangeArrowheads="1"/>
          </p:cNvPicPr>
          <p:nvPr/>
        </p:nvPicPr>
        <p:blipFill rotWithShape="1">
          <a:blip r:embed="rId5" cstate="print">
            <a:extLst/>
          </a:blip>
          <a:srcRect t="21107"/>
          <a:stretch/>
        </p:blipFill>
        <p:spPr bwMode="auto">
          <a:xfrm>
            <a:off x="381000" y="3429000"/>
            <a:ext cx="2198039" cy="30757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9" name="Picture 8" descr="http://uld13.mycdn.me/image?t=3&amp;bid=814755850968&amp;id=814755850968&amp;plc=WEB&amp;tkn=*yUBMqLtEvWeNQXyxzDzE3YaHtXI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2971800" y="3505200"/>
            <a:ext cx="2954079" cy="29540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0" name="Picture 7" descr="F:\WP_20160308_007.jpg"/>
          <p:cNvPicPr>
            <a:picLocks noChangeAspect="1" noChangeArrowheads="1"/>
          </p:cNvPicPr>
          <p:nvPr/>
        </p:nvPicPr>
        <p:blipFill rotWithShape="1">
          <a:blip r:embed="rId7" cstate="print">
            <a:extLst/>
          </a:blip>
          <a:srcRect t="24420" b="2672"/>
          <a:stretch/>
        </p:blipFill>
        <p:spPr bwMode="auto">
          <a:xfrm>
            <a:off x="6400800" y="3429000"/>
            <a:ext cx="2362200" cy="30586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262054" y="123844"/>
            <a:ext cx="6619892" cy="714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C00000"/>
                </a:solidFill>
                <a:latin typeface="Georgia" pitchFamily="18" charset="0"/>
              </a:rPr>
              <a:t>Семья </a:t>
            </a:r>
            <a:r>
              <a:rPr lang="ru-RU" sz="3200" b="1" dirty="0" err="1" smtClean="0">
                <a:solidFill>
                  <a:srgbClr val="C00000"/>
                </a:solidFill>
                <a:latin typeface="Georgia" pitchFamily="18" charset="0"/>
              </a:rPr>
              <a:t>Шитухиных</a:t>
            </a:r>
            <a:endParaRPr lang="ru-RU" sz="3200" b="1" dirty="0" smtClean="0">
              <a:solidFill>
                <a:srgbClr val="C0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80881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991</TotalTime>
  <Words>185</Words>
  <Application>Microsoft Office PowerPoint</Application>
  <PresentationFormat>Экран (4:3)</PresentationFormat>
  <Paragraphs>63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33</vt:i4>
      </vt:variant>
    </vt:vector>
  </HeadingPairs>
  <TitlesOfParts>
    <vt:vector size="36" baseType="lpstr">
      <vt:lpstr>Тема Office</vt:lpstr>
      <vt:lpstr>3_Тема Office</vt:lpstr>
      <vt:lpstr>4_Тема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         « Нравственно- патриотическое воспитание дошкольников»  Хочется верить, что проводимая работа по нравственно-патриотическому воспитанию дошкольников будет фундаментом для воспитания будущего поколения, обладающего духовно-нравственными ценностями, гражданско-патриотическими чувствами, уважающими культурное, историческое прошлое и настоящее России.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анна</dc:creator>
  <cp:lastModifiedBy>Методист</cp:lastModifiedBy>
  <cp:revision>61</cp:revision>
  <dcterms:created xsi:type="dcterms:W3CDTF">2020-01-22T17:30:55Z</dcterms:created>
  <dcterms:modified xsi:type="dcterms:W3CDTF">2022-01-13T06:12:30Z</dcterms:modified>
</cp:coreProperties>
</file>