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26"/>
  </p:notesMasterIdLst>
  <p:sldIdLst>
    <p:sldId id="256" r:id="rId3"/>
    <p:sldId id="287" r:id="rId4"/>
    <p:sldId id="301" r:id="rId5"/>
    <p:sldId id="286" r:id="rId6"/>
    <p:sldId id="298" r:id="rId7"/>
    <p:sldId id="259" r:id="rId8"/>
    <p:sldId id="257" r:id="rId9"/>
    <p:sldId id="258" r:id="rId10"/>
    <p:sldId id="288" r:id="rId11"/>
    <p:sldId id="289" r:id="rId12"/>
    <p:sldId id="291" r:id="rId13"/>
    <p:sldId id="293" r:id="rId14"/>
    <p:sldId id="294" r:id="rId15"/>
    <p:sldId id="296" r:id="rId16"/>
    <p:sldId id="297" r:id="rId17"/>
    <p:sldId id="302" r:id="rId18"/>
    <p:sldId id="266" r:id="rId19"/>
    <p:sldId id="303" r:id="rId20"/>
    <p:sldId id="305" r:id="rId21"/>
    <p:sldId id="269" r:id="rId22"/>
    <p:sldId id="299" r:id="rId23"/>
    <p:sldId id="306" r:id="rId24"/>
    <p:sldId id="307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559C6F-F11D-460C-8A71-4B158444F5E8}">
  <a:tblStyle styleId="{AE559C6F-F11D-460C-8A71-4B158444F5E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AE7EE"/>
          </a:solidFill>
        </a:fill>
      </a:tcStyle>
    </a:wholeTbl>
    <a:band1H>
      <a:tcTxStyle/>
      <a:tcStyle>
        <a:tcBdr/>
        <a:fill>
          <a:solidFill>
            <a:srgbClr val="F4CCD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4CCDB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AE7EE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1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1FDD7-4408-4233-B3D0-0FF1D037EC0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0B2E01-B19E-4BA6-9AFC-F54F67ECD393}">
      <dgm:prSet phldrT="[Текст]"/>
      <dgm:spPr/>
      <dgm:t>
        <a:bodyPr/>
        <a:lstStyle/>
        <a:p>
          <a:r>
            <a:rPr lang="ru-RU" dirty="0" smtClean="0"/>
            <a:t>1965</a:t>
          </a:r>
          <a:endParaRPr lang="ru-RU" dirty="0"/>
        </a:p>
      </dgm:t>
    </dgm:pt>
    <dgm:pt modelId="{05044ABE-57A9-4178-AFB2-4376AA39E313}" type="parTrans" cxnId="{5D01D228-2652-481E-A24A-7A715E3564F8}">
      <dgm:prSet/>
      <dgm:spPr/>
      <dgm:t>
        <a:bodyPr/>
        <a:lstStyle/>
        <a:p>
          <a:endParaRPr lang="ru-RU"/>
        </a:p>
      </dgm:t>
    </dgm:pt>
    <dgm:pt modelId="{C2F6A6D2-DE27-4AEC-BB56-AC37ABB2A847}" type="sibTrans" cxnId="{5D01D228-2652-481E-A24A-7A715E3564F8}">
      <dgm:prSet/>
      <dgm:spPr/>
      <dgm:t>
        <a:bodyPr/>
        <a:lstStyle/>
        <a:p>
          <a:endParaRPr lang="ru-RU"/>
        </a:p>
      </dgm:t>
    </dgm:pt>
    <dgm:pt modelId="{C6BBF7B9-86FA-473A-87E2-1BC689EAC708}">
      <dgm:prSet phldrT="[Текст]" custT="1"/>
      <dgm:spPr/>
      <dgm:t>
        <a:bodyPr/>
        <a:lstStyle/>
        <a:p>
          <a:r>
            <a:rPr lang="ru-RU" sz="2400" dirty="0" smtClean="0"/>
            <a:t>Совокупность  умений читать и писать для использования в повседневной жизни и решения житейских проблем</a:t>
          </a:r>
          <a:endParaRPr lang="ru-RU" sz="2400" dirty="0"/>
        </a:p>
      </dgm:t>
    </dgm:pt>
    <dgm:pt modelId="{A8712345-1C87-4021-B40E-6C47C4E9887B}" type="parTrans" cxnId="{526204C8-0D94-4728-8031-5614403EA4FD}">
      <dgm:prSet/>
      <dgm:spPr/>
      <dgm:t>
        <a:bodyPr/>
        <a:lstStyle/>
        <a:p>
          <a:endParaRPr lang="ru-RU"/>
        </a:p>
      </dgm:t>
    </dgm:pt>
    <dgm:pt modelId="{6E316988-23B6-4896-975F-13FAD23B85BF}" type="sibTrans" cxnId="{526204C8-0D94-4728-8031-5614403EA4FD}">
      <dgm:prSet/>
      <dgm:spPr/>
      <dgm:t>
        <a:bodyPr/>
        <a:lstStyle/>
        <a:p>
          <a:endParaRPr lang="ru-RU"/>
        </a:p>
      </dgm:t>
    </dgm:pt>
    <dgm:pt modelId="{FF82B64B-F17C-4781-A22D-445AD319D730}">
      <dgm:prSet phldrT="[Текст]"/>
      <dgm:spPr/>
      <dgm:t>
        <a:bodyPr/>
        <a:lstStyle/>
        <a:p>
          <a:r>
            <a:rPr lang="ru-RU" dirty="0" smtClean="0"/>
            <a:t>1978</a:t>
          </a:r>
          <a:endParaRPr lang="ru-RU" dirty="0"/>
        </a:p>
      </dgm:t>
    </dgm:pt>
    <dgm:pt modelId="{24561778-95DE-4DD0-B4C7-08F569B5B7F9}" type="parTrans" cxnId="{B87B6ED6-DB3E-4EDE-889E-9D2E5C609458}">
      <dgm:prSet/>
      <dgm:spPr/>
      <dgm:t>
        <a:bodyPr/>
        <a:lstStyle/>
        <a:p>
          <a:endParaRPr lang="ru-RU"/>
        </a:p>
      </dgm:t>
    </dgm:pt>
    <dgm:pt modelId="{733048A2-A8B2-43F5-BFF5-BE5BF8D2E160}" type="sibTrans" cxnId="{B87B6ED6-DB3E-4EDE-889E-9D2E5C609458}">
      <dgm:prSet/>
      <dgm:spPr/>
      <dgm:t>
        <a:bodyPr/>
        <a:lstStyle/>
        <a:p>
          <a:endParaRPr lang="ru-RU"/>
        </a:p>
      </dgm:t>
    </dgm:pt>
    <dgm:pt modelId="{A2E5FF6B-D242-4E44-88D6-77F0C120A56F}">
      <dgm:prSet phldrT="[Текст]"/>
      <dgm:spPr/>
      <dgm:t>
        <a:bodyPr/>
        <a:lstStyle/>
        <a:p>
          <a:r>
            <a:rPr lang="ru-RU" dirty="0" smtClean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Деятельность для эффективного функционирования группы и возможность пользоваться чтением, письмом и счётом для своего собственного развития и для дальнейшего развития социального окружения</a:t>
          </a:r>
          <a:endParaRPr lang="ru-RU" dirty="0"/>
        </a:p>
      </dgm:t>
    </dgm:pt>
    <dgm:pt modelId="{1E03E647-CF66-4D1A-8015-8E19B11692C0}" type="parTrans" cxnId="{12020177-3A55-403D-A615-47E64313BBC8}">
      <dgm:prSet/>
      <dgm:spPr/>
      <dgm:t>
        <a:bodyPr/>
        <a:lstStyle/>
        <a:p>
          <a:endParaRPr lang="ru-RU"/>
        </a:p>
      </dgm:t>
    </dgm:pt>
    <dgm:pt modelId="{F0A7CC25-CAD1-4BF1-B6EA-B209C32FE0F6}" type="sibTrans" cxnId="{12020177-3A55-403D-A615-47E64313BBC8}">
      <dgm:prSet/>
      <dgm:spPr/>
      <dgm:t>
        <a:bodyPr/>
        <a:lstStyle/>
        <a:p>
          <a:endParaRPr lang="ru-RU"/>
        </a:p>
      </dgm:t>
    </dgm:pt>
    <dgm:pt modelId="{724660DA-B950-4BDF-9694-8769067495F2}">
      <dgm:prSet phldrT="[Текст]"/>
      <dgm:spPr/>
      <dgm:t>
        <a:bodyPr/>
        <a:lstStyle/>
        <a:p>
          <a:r>
            <a:rPr lang="ru-RU" dirty="0" smtClean="0"/>
            <a:t>2002</a:t>
          </a:r>
          <a:endParaRPr lang="ru-RU" dirty="0"/>
        </a:p>
      </dgm:t>
    </dgm:pt>
    <dgm:pt modelId="{482B090E-6052-49DD-AC8C-941A27518E52}" type="parTrans" cxnId="{50040FCC-A13A-43C8-8E13-A0BE96AF9763}">
      <dgm:prSet/>
      <dgm:spPr/>
      <dgm:t>
        <a:bodyPr/>
        <a:lstStyle/>
        <a:p>
          <a:endParaRPr lang="ru-RU"/>
        </a:p>
      </dgm:t>
    </dgm:pt>
    <dgm:pt modelId="{C8DD9FFB-D7A6-4132-9D19-BE77245367AD}" type="sibTrans" cxnId="{50040FCC-A13A-43C8-8E13-A0BE96AF9763}">
      <dgm:prSet/>
      <dgm:spPr/>
      <dgm:t>
        <a:bodyPr/>
        <a:lstStyle/>
        <a:p>
          <a:endParaRPr lang="ru-RU"/>
        </a:p>
      </dgm:t>
    </dgm:pt>
    <dgm:pt modelId="{051CD2DC-B22B-4ED6-93F7-62702ECFE0F3}">
      <dgm:prSet phldrT="[Текст]" custT="1"/>
      <dgm:spPr/>
      <dgm:t>
        <a:bodyPr/>
        <a:lstStyle/>
        <a:p>
          <a:r>
            <a:rPr lang="ru-RU" sz="2400" dirty="0" smtClean="0"/>
            <a:t>Умение полноценно и эффективно функционировать как члены сообщества, родители, граждане и работники</a:t>
          </a:r>
          <a:endParaRPr lang="ru-RU" sz="2400" dirty="0"/>
        </a:p>
      </dgm:t>
    </dgm:pt>
    <dgm:pt modelId="{00DE8445-7CFB-483C-B2BD-8D3580024609}" type="parTrans" cxnId="{ED9A1283-68F2-4438-8938-00CD3A462C9D}">
      <dgm:prSet/>
      <dgm:spPr/>
      <dgm:t>
        <a:bodyPr/>
        <a:lstStyle/>
        <a:p>
          <a:endParaRPr lang="ru-RU"/>
        </a:p>
      </dgm:t>
    </dgm:pt>
    <dgm:pt modelId="{AB06DC21-2592-4A2B-8E4D-AF84BEC4DEAA}" type="sibTrans" cxnId="{ED9A1283-68F2-4438-8938-00CD3A462C9D}">
      <dgm:prSet/>
      <dgm:spPr/>
      <dgm:t>
        <a:bodyPr/>
        <a:lstStyle/>
        <a:p>
          <a:endParaRPr lang="ru-RU"/>
        </a:p>
      </dgm:t>
    </dgm:pt>
    <dgm:pt modelId="{80B92E35-E8B4-4A1F-8094-7A52081BFE8F}" type="pres">
      <dgm:prSet presAssocID="{5CC1FDD7-4408-4233-B3D0-0FF1D037EC0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6763CF2-CBE7-463D-A56C-1EC160F38B96}" type="pres">
      <dgm:prSet presAssocID="{490B2E01-B19E-4BA6-9AFC-F54F67ECD393}" presName="composite" presStyleCnt="0"/>
      <dgm:spPr/>
    </dgm:pt>
    <dgm:pt modelId="{44846D3B-16D9-4C0D-9C94-7DE3B37D4405}" type="pres">
      <dgm:prSet presAssocID="{490B2E01-B19E-4BA6-9AFC-F54F67ECD393}" presName="bentUpArrow1" presStyleLbl="alignImgPlace1" presStyleIdx="0" presStyleCnt="2"/>
      <dgm:spPr/>
    </dgm:pt>
    <dgm:pt modelId="{A64E02BF-A2C9-4763-BD70-3C9711D38B42}" type="pres">
      <dgm:prSet presAssocID="{490B2E01-B19E-4BA6-9AFC-F54F67ECD393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2E006-31C1-4F24-9216-BE5C3BDCABF2}" type="pres">
      <dgm:prSet presAssocID="{490B2E01-B19E-4BA6-9AFC-F54F67ECD393}" presName="ChildText" presStyleLbl="revTx" presStyleIdx="0" presStyleCnt="3" custScaleX="366895" custLinFactX="47784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BF40D-B157-43AE-845A-27A1C352DC13}" type="pres">
      <dgm:prSet presAssocID="{C2F6A6D2-DE27-4AEC-BB56-AC37ABB2A847}" presName="sibTrans" presStyleCnt="0"/>
      <dgm:spPr/>
    </dgm:pt>
    <dgm:pt modelId="{CA251C57-30F7-4859-BAB4-23C637864273}" type="pres">
      <dgm:prSet presAssocID="{FF82B64B-F17C-4781-A22D-445AD319D730}" presName="composite" presStyleCnt="0"/>
      <dgm:spPr/>
    </dgm:pt>
    <dgm:pt modelId="{BE753612-30D1-4FA1-8C31-18BB2EA3DC7F}" type="pres">
      <dgm:prSet presAssocID="{FF82B64B-F17C-4781-A22D-445AD319D730}" presName="bentUpArrow1" presStyleLbl="alignImgPlace1" presStyleIdx="1" presStyleCnt="2" custLinFactX="-35561" custLinFactNeighborX="-100000" custLinFactNeighborY="5044"/>
      <dgm:spPr/>
    </dgm:pt>
    <dgm:pt modelId="{4D988E7A-52B9-4289-8EEE-68DC27FDEC06}" type="pres">
      <dgm:prSet presAssocID="{FF82B64B-F17C-4781-A22D-445AD319D730}" presName="ParentText" presStyleLbl="node1" presStyleIdx="1" presStyleCnt="3" custLinFactNeighborX="-99467" custLinFactNeighborY="25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FD42B-0CD2-44D5-B30F-2B752C5AF3EC}" type="pres">
      <dgm:prSet presAssocID="{FF82B64B-F17C-4781-A22D-445AD319D730}" presName="ChildText" presStyleLbl="revTx" presStyleIdx="1" presStyleCnt="3" custScaleX="443149" custScaleY="146710" custLinFactNeighborX="39472" custLinFactNeighborY="-1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BFB52-5D64-467D-8067-74A8C7723EC0}" type="pres">
      <dgm:prSet presAssocID="{733048A2-A8B2-43F5-BFF5-BE5BF8D2E160}" presName="sibTrans" presStyleCnt="0"/>
      <dgm:spPr/>
    </dgm:pt>
    <dgm:pt modelId="{21D51ADC-089B-4AAB-AC44-0898B1F2B901}" type="pres">
      <dgm:prSet presAssocID="{724660DA-B950-4BDF-9694-8769067495F2}" presName="composite" presStyleCnt="0"/>
      <dgm:spPr/>
    </dgm:pt>
    <dgm:pt modelId="{4A689C88-2DA8-4FD7-8D50-D917CA54B6BA}" type="pres">
      <dgm:prSet presAssocID="{724660DA-B950-4BDF-9694-8769067495F2}" presName="ParentText" presStyleLbl="node1" presStyleIdx="2" presStyleCnt="3" custLinFactX="-12240" custLinFactNeighborX="-100000" custLinFactNeighborY="14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241B0-0486-4673-ACBD-449D36CC807C}" type="pres">
      <dgm:prSet presAssocID="{724660DA-B950-4BDF-9694-8769067495F2}" presName="FinalChildText" presStyleLbl="revTx" presStyleIdx="2" presStyleCnt="3" custScaleX="330109" custLinFactNeighborX="-281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040FCC-A13A-43C8-8E13-A0BE96AF9763}" srcId="{5CC1FDD7-4408-4233-B3D0-0FF1D037EC08}" destId="{724660DA-B950-4BDF-9694-8769067495F2}" srcOrd="2" destOrd="0" parTransId="{482B090E-6052-49DD-AC8C-941A27518E52}" sibTransId="{C8DD9FFB-D7A6-4132-9D19-BE77245367AD}"/>
    <dgm:cxn modelId="{26F62188-081F-4D51-832C-03E2651273EB}" type="presOf" srcId="{051CD2DC-B22B-4ED6-93F7-62702ECFE0F3}" destId="{FC5241B0-0486-4673-ACBD-449D36CC807C}" srcOrd="0" destOrd="0" presId="urn:microsoft.com/office/officeart/2005/8/layout/StepDownProcess"/>
    <dgm:cxn modelId="{68C6CFE3-980D-4500-BFEB-179506C6AA3C}" type="presOf" srcId="{5CC1FDD7-4408-4233-B3D0-0FF1D037EC08}" destId="{80B92E35-E8B4-4A1F-8094-7A52081BFE8F}" srcOrd="0" destOrd="0" presId="urn:microsoft.com/office/officeart/2005/8/layout/StepDownProcess"/>
    <dgm:cxn modelId="{9315D99E-2DBD-49D8-8712-B469F2BE1BD6}" type="presOf" srcId="{490B2E01-B19E-4BA6-9AFC-F54F67ECD393}" destId="{A64E02BF-A2C9-4763-BD70-3C9711D38B42}" srcOrd="0" destOrd="0" presId="urn:microsoft.com/office/officeart/2005/8/layout/StepDownProcess"/>
    <dgm:cxn modelId="{D57354C2-4A3E-4E6D-930F-B818CCE18984}" type="presOf" srcId="{FF82B64B-F17C-4781-A22D-445AD319D730}" destId="{4D988E7A-52B9-4289-8EEE-68DC27FDEC06}" srcOrd="0" destOrd="0" presId="urn:microsoft.com/office/officeart/2005/8/layout/StepDownProcess"/>
    <dgm:cxn modelId="{2E27C42B-8558-4DEF-9F39-552AC49B0FD0}" type="presOf" srcId="{A2E5FF6B-D242-4E44-88D6-77F0C120A56F}" destId="{728FD42B-0CD2-44D5-B30F-2B752C5AF3EC}" srcOrd="0" destOrd="0" presId="urn:microsoft.com/office/officeart/2005/8/layout/StepDownProcess"/>
    <dgm:cxn modelId="{5D01D228-2652-481E-A24A-7A715E3564F8}" srcId="{5CC1FDD7-4408-4233-B3D0-0FF1D037EC08}" destId="{490B2E01-B19E-4BA6-9AFC-F54F67ECD393}" srcOrd="0" destOrd="0" parTransId="{05044ABE-57A9-4178-AFB2-4376AA39E313}" sibTransId="{C2F6A6D2-DE27-4AEC-BB56-AC37ABB2A847}"/>
    <dgm:cxn modelId="{B87B6ED6-DB3E-4EDE-889E-9D2E5C609458}" srcId="{5CC1FDD7-4408-4233-B3D0-0FF1D037EC08}" destId="{FF82B64B-F17C-4781-A22D-445AD319D730}" srcOrd="1" destOrd="0" parTransId="{24561778-95DE-4DD0-B4C7-08F569B5B7F9}" sibTransId="{733048A2-A8B2-43F5-BFF5-BE5BF8D2E160}"/>
    <dgm:cxn modelId="{882B6415-B0E4-47E7-A61D-82AE92FF6FA4}" type="presOf" srcId="{C6BBF7B9-86FA-473A-87E2-1BC689EAC708}" destId="{5A72E006-31C1-4F24-9216-BE5C3BDCABF2}" srcOrd="0" destOrd="0" presId="urn:microsoft.com/office/officeart/2005/8/layout/StepDownProcess"/>
    <dgm:cxn modelId="{12020177-3A55-403D-A615-47E64313BBC8}" srcId="{FF82B64B-F17C-4781-A22D-445AD319D730}" destId="{A2E5FF6B-D242-4E44-88D6-77F0C120A56F}" srcOrd="0" destOrd="0" parTransId="{1E03E647-CF66-4D1A-8015-8E19B11692C0}" sibTransId="{F0A7CC25-CAD1-4BF1-B6EA-B209C32FE0F6}"/>
    <dgm:cxn modelId="{2CE02FC3-41A5-4D54-B75E-AC0D8FFA9D02}" type="presOf" srcId="{724660DA-B950-4BDF-9694-8769067495F2}" destId="{4A689C88-2DA8-4FD7-8D50-D917CA54B6BA}" srcOrd="0" destOrd="0" presId="urn:microsoft.com/office/officeart/2005/8/layout/StepDownProcess"/>
    <dgm:cxn modelId="{ED9A1283-68F2-4438-8938-00CD3A462C9D}" srcId="{724660DA-B950-4BDF-9694-8769067495F2}" destId="{051CD2DC-B22B-4ED6-93F7-62702ECFE0F3}" srcOrd="0" destOrd="0" parTransId="{00DE8445-7CFB-483C-B2BD-8D3580024609}" sibTransId="{AB06DC21-2592-4A2B-8E4D-AF84BEC4DEAA}"/>
    <dgm:cxn modelId="{526204C8-0D94-4728-8031-5614403EA4FD}" srcId="{490B2E01-B19E-4BA6-9AFC-F54F67ECD393}" destId="{C6BBF7B9-86FA-473A-87E2-1BC689EAC708}" srcOrd="0" destOrd="0" parTransId="{A8712345-1C87-4021-B40E-6C47C4E9887B}" sibTransId="{6E316988-23B6-4896-975F-13FAD23B85BF}"/>
    <dgm:cxn modelId="{C3CDEA79-042D-4EC3-85F2-D9E6FAD40AA9}" type="presParOf" srcId="{80B92E35-E8B4-4A1F-8094-7A52081BFE8F}" destId="{96763CF2-CBE7-463D-A56C-1EC160F38B96}" srcOrd="0" destOrd="0" presId="urn:microsoft.com/office/officeart/2005/8/layout/StepDownProcess"/>
    <dgm:cxn modelId="{5A764674-761C-4F20-9898-E5373934407D}" type="presParOf" srcId="{96763CF2-CBE7-463D-A56C-1EC160F38B96}" destId="{44846D3B-16D9-4C0D-9C94-7DE3B37D4405}" srcOrd="0" destOrd="0" presId="urn:microsoft.com/office/officeart/2005/8/layout/StepDownProcess"/>
    <dgm:cxn modelId="{9F1C141E-8E28-467A-91BB-948BA21A5250}" type="presParOf" srcId="{96763CF2-CBE7-463D-A56C-1EC160F38B96}" destId="{A64E02BF-A2C9-4763-BD70-3C9711D38B42}" srcOrd="1" destOrd="0" presId="urn:microsoft.com/office/officeart/2005/8/layout/StepDownProcess"/>
    <dgm:cxn modelId="{10200B54-BCED-48BA-A127-30B5E4AAEBD7}" type="presParOf" srcId="{96763CF2-CBE7-463D-A56C-1EC160F38B96}" destId="{5A72E006-31C1-4F24-9216-BE5C3BDCABF2}" srcOrd="2" destOrd="0" presId="urn:microsoft.com/office/officeart/2005/8/layout/StepDownProcess"/>
    <dgm:cxn modelId="{E7033FFA-71D4-44EE-9414-773F34EB3041}" type="presParOf" srcId="{80B92E35-E8B4-4A1F-8094-7A52081BFE8F}" destId="{C16BF40D-B157-43AE-845A-27A1C352DC13}" srcOrd="1" destOrd="0" presId="urn:microsoft.com/office/officeart/2005/8/layout/StepDownProcess"/>
    <dgm:cxn modelId="{090AF1D2-309D-4A52-A2A5-B3A5E73F38A0}" type="presParOf" srcId="{80B92E35-E8B4-4A1F-8094-7A52081BFE8F}" destId="{CA251C57-30F7-4859-BAB4-23C637864273}" srcOrd="2" destOrd="0" presId="urn:microsoft.com/office/officeart/2005/8/layout/StepDownProcess"/>
    <dgm:cxn modelId="{E1F7D163-AF6C-442E-932A-D98D6F9D1807}" type="presParOf" srcId="{CA251C57-30F7-4859-BAB4-23C637864273}" destId="{BE753612-30D1-4FA1-8C31-18BB2EA3DC7F}" srcOrd="0" destOrd="0" presId="urn:microsoft.com/office/officeart/2005/8/layout/StepDownProcess"/>
    <dgm:cxn modelId="{06435973-1D3F-40B4-B50B-3F13420E39B2}" type="presParOf" srcId="{CA251C57-30F7-4859-BAB4-23C637864273}" destId="{4D988E7A-52B9-4289-8EEE-68DC27FDEC06}" srcOrd="1" destOrd="0" presId="urn:microsoft.com/office/officeart/2005/8/layout/StepDownProcess"/>
    <dgm:cxn modelId="{7D15AF66-7E1F-4EEA-B504-0A9D2DF3F4E3}" type="presParOf" srcId="{CA251C57-30F7-4859-BAB4-23C637864273}" destId="{728FD42B-0CD2-44D5-B30F-2B752C5AF3EC}" srcOrd="2" destOrd="0" presId="urn:microsoft.com/office/officeart/2005/8/layout/StepDownProcess"/>
    <dgm:cxn modelId="{8BFCE841-2012-4C55-8FFF-6790A50FB55B}" type="presParOf" srcId="{80B92E35-E8B4-4A1F-8094-7A52081BFE8F}" destId="{BEFBFB52-5D64-467D-8067-74A8C7723EC0}" srcOrd="3" destOrd="0" presId="urn:microsoft.com/office/officeart/2005/8/layout/StepDownProcess"/>
    <dgm:cxn modelId="{3311ED8B-606B-4E28-96C7-08030766526E}" type="presParOf" srcId="{80B92E35-E8B4-4A1F-8094-7A52081BFE8F}" destId="{21D51ADC-089B-4AAB-AC44-0898B1F2B901}" srcOrd="4" destOrd="0" presId="urn:microsoft.com/office/officeart/2005/8/layout/StepDownProcess"/>
    <dgm:cxn modelId="{834019E9-50FD-4108-8208-A9E252A16417}" type="presParOf" srcId="{21D51ADC-089B-4AAB-AC44-0898B1F2B901}" destId="{4A689C88-2DA8-4FD7-8D50-D917CA54B6BA}" srcOrd="0" destOrd="0" presId="urn:microsoft.com/office/officeart/2005/8/layout/StepDownProcess"/>
    <dgm:cxn modelId="{B4E5668B-EC93-4011-964B-207F9A708CC0}" type="presParOf" srcId="{21D51ADC-089B-4AAB-AC44-0898B1F2B901}" destId="{FC5241B0-0486-4673-ACBD-449D36CC807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46D3B-16D9-4C0D-9C94-7DE3B37D4405}">
      <dsp:nvSpPr>
        <dsp:cNvPr id="0" name=""/>
        <dsp:cNvSpPr/>
      </dsp:nvSpPr>
      <dsp:spPr>
        <a:xfrm rot="5400000">
          <a:off x="357560" y="1559600"/>
          <a:ext cx="1337945" cy="152320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4E02BF-A2C9-4763-BD70-3C9711D38B42}">
      <dsp:nvSpPr>
        <dsp:cNvPr id="0" name=""/>
        <dsp:cNvSpPr/>
      </dsp:nvSpPr>
      <dsp:spPr>
        <a:xfrm>
          <a:off x="3086" y="76461"/>
          <a:ext cx="2252311" cy="157654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1965</a:t>
          </a:r>
          <a:endParaRPr lang="ru-RU" sz="5800" kern="1200" dirty="0"/>
        </a:p>
      </dsp:txBody>
      <dsp:txXfrm>
        <a:off x="80060" y="153435"/>
        <a:ext cx="2098363" cy="1422597"/>
      </dsp:txXfrm>
    </dsp:sp>
    <dsp:sp modelId="{5A72E006-31C1-4F24-9216-BE5C3BDCABF2}">
      <dsp:nvSpPr>
        <dsp:cNvPr id="0" name=""/>
        <dsp:cNvSpPr/>
      </dsp:nvSpPr>
      <dsp:spPr>
        <a:xfrm>
          <a:off x="2490247" y="226820"/>
          <a:ext cx="6010169" cy="1274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Совокупность  умений читать и писать для использования в повседневной жизни и решения житейских проблем</a:t>
          </a:r>
          <a:endParaRPr lang="ru-RU" sz="2400" kern="1200" dirty="0"/>
        </a:p>
      </dsp:txBody>
      <dsp:txXfrm>
        <a:off x="2490247" y="226820"/>
        <a:ext cx="6010169" cy="1274233"/>
      </dsp:txXfrm>
    </dsp:sp>
    <dsp:sp modelId="{BE753612-30D1-4FA1-8C31-18BB2EA3DC7F}">
      <dsp:nvSpPr>
        <dsp:cNvPr id="0" name=""/>
        <dsp:cNvSpPr/>
      </dsp:nvSpPr>
      <dsp:spPr>
        <a:xfrm rot="5400000">
          <a:off x="1767669" y="3545304"/>
          <a:ext cx="1337945" cy="152320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88E7A-52B9-4289-8EEE-68DC27FDEC06}">
      <dsp:nvSpPr>
        <dsp:cNvPr id="0" name=""/>
        <dsp:cNvSpPr/>
      </dsp:nvSpPr>
      <dsp:spPr>
        <a:xfrm>
          <a:off x="1237757" y="2035165"/>
          <a:ext cx="2252311" cy="157654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1978</a:t>
          </a:r>
          <a:endParaRPr lang="ru-RU" sz="5800" kern="1200" dirty="0"/>
        </a:p>
      </dsp:txBody>
      <dsp:txXfrm>
        <a:off x="1314731" y="2112139"/>
        <a:ext cx="2098363" cy="1422597"/>
      </dsp:txXfrm>
    </dsp:sp>
    <dsp:sp modelId="{728FD42B-0CD2-44D5-B30F-2B752C5AF3EC}">
      <dsp:nvSpPr>
        <dsp:cNvPr id="0" name=""/>
        <dsp:cNvSpPr/>
      </dsp:nvSpPr>
      <dsp:spPr>
        <a:xfrm>
          <a:off x="3566382" y="1823142"/>
          <a:ext cx="7259299" cy="1869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Деятельность для эффективного функционирования группы и возможность пользоваться чтением, письмом и счётом для своего собственного развития и для дальнейшего развития социального окружения</a:t>
          </a:r>
          <a:endParaRPr lang="ru-RU" sz="2400" kern="1200" dirty="0"/>
        </a:p>
      </dsp:txBody>
      <dsp:txXfrm>
        <a:off x="3566382" y="1823142"/>
        <a:ext cx="7259299" cy="1869427"/>
      </dsp:txXfrm>
    </dsp:sp>
    <dsp:sp modelId="{4A689C88-2DA8-4FD7-8D50-D917CA54B6BA}">
      <dsp:nvSpPr>
        <dsp:cNvPr id="0" name=""/>
        <dsp:cNvSpPr/>
      </dsp:nvSpPr>
      <dsp:spPr>
        <a:xfrm>
          <a:off x="3308488" y="3789166"/>
          <a:ext cx="2252311" cy="157654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2002</a:t>
          </a:r>
          <a:endParaRPr lang="ru-RU" sz="5800" kern="1200" dirty="0"/>
        </a:p>
      </dsp:txBody>
      <dsp:txXfrm>
        <a:off x="3385462" y="3866140"/>
        <a:ext cx="2098363" cy="1422597"/>
      </dsp:txXfrm>
    </dsp:sp>
    <dsp:sp modelId="{FC5241B0-0486-4673-ACBD-449D36CC807C}">
      <dsp:nvSpPr>
        <dsp:cNvPr id="0" name=""/>
        <dsp:cNvSpPr/>
      </dsp:nvSpPr>
      <dsp:spPr>
        <a:xfrm>
          <a:off x="5742217" y="3916019"/>
          <a:ext cx="5407571" cy="1274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Умение полноценно и эффективно функционировать как члены сообщества, родители, граждане и работники</a:t>
          </a:r>
          <a:endParaRPr lang="ru-RU" sz="2400" kern="1200" dirty="0"/>
        </a:p>
      </dsp:txBody>
      <dsp:txXfrm>
        <a:off x="5742217" y="3916019"/>
        <a:ext cx="5407571" cy="1274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79789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0681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8216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0612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5113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8673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7634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2433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725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>
  <p:cSld name="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0" y="1617697"/>
            <a:ext cx="532918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385813" y="193850"/>
            <a:ext cx="9104697" cy="876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335465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Летняя школа Вдохновение 2018_фон.pdf">
            <a:extLst>
              <a:ext uri="{FF2B5EF4-FFF2-40B4-BE49-F238E27FC236}">
                <a16:creationId xmlns="" xmlns:a16="http://schemas.microsoft.com/office/drawing/2014/main" id="{BF98B8C1-9872-432A-9107-2F01B35495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5777"/>
            <a:ext cx="12192000" cy="29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413" y="3828197"/>
            <a:ext cx="10363200" cy="1688111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altLang="ru-RU" sz="3600" b="1" kern="1200" dirty="0">
                <a:solidFill>
                  <a:srgbClr val="C6482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5413" y="5539149"/>
            <a:ext cx="10363200" cy="1004586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5105ABC1-0CE9-4512-8B03-A32289120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655776"/>
            <a:ext cx="10404231" cy="267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defTabSz="457200">
              <a:buClrTx/>
            </a:pPr>
            <a:endParaRPr lang="ru-RU" kern="120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pic>
        <p:nvPicPr>
          <p:cNvPr id="11" name="Picture 6" descr="shutterstock_93982693++.jpg">
            <a:extLst>
              <a:ext uri="{FF2B5EF4-FFF2-40B4-BE49-F238E27FC236}">
                <a16:creationId xmlns="" xmlns:a16="http://schemas.microsoft.com/office/drawing/2014/main" id="{944455FF-66D5-4E63-BBDC-A8018ACB89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3621" r="-2" b="20685"/>
          <a:stretch>
            <a:fillRect/>
          </a:stretch>
        </p:blipFill>
        <p:spPr bwMode="auto">
          <a:xfrm>
            <a:off x="0" y="1"/>
            <a:ext cx="1220046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Logo Vd.pdf">
            <a:extLst>
              <a:ext uri="{FF2B5EF4-FFF2-40B4-BE49-F238E27FC236}">
                <a16:creationId xmlns="" xmlns:a16="http://schemas.microsoft.com/office/drawing/2014/main" id="{2D3161D8-FB43-4481-A9B6-F6F98CE473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568" y="188913"/>
            <a:ext cx="455083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366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Летняя школа Вдохновение 2018_фон.pdf">
            <a:extLst>
              <a:ext uri="{FF2B5EF4-FFF2-40B4-BE49-F238E27FC236}">
                <a16:creationId xmlns="" xmlns:a16="http://schemas.microsoft.com/office/drawing/2014/main" id="{861163DD-C291-40ED-B35B-FC45292137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5777"/>
            <a:ext cx="12192000" cy="29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77" y="118951"/>
            <a:ext cx="10163907" cy="90974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7" y="1305557"/>
            <a:ext cx="11705480" cy="526229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ru-RU" kern="120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33365255-67B4-460F-8B03-69EE234ADA48}" type="slidenum">
              <a:rPr lang="ru-RU" kern="1200" smtClean="0">
                <a:solidFill>
                  <a:prstClr val="white"/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ru-RU" kern="1200">
              <a:solidFill>
                <a:prstClr val="white"/>
              </a:solidFill>
              <a:ea typeface="+mn-ea"/>
              <a:cs typeface="+mn-cs"/>
            </a:endParaRPr>
          </a:p>
        </p:txBody>
      </p:sp>
      <p:pic>
        <p:nvPicPr>
          <p:cNvPr id="8" name="Picture 9" descr="Logo Vd_2.pdf">
            <a:extLst>
              <a:ext uri="{FF2B5EF4-FFF2-40B4-BE49-F238E27FC236}">
                <a16:creationId xmlns="" xmlns:a16="http://schemas.microsoft.com/office/drawing/2014/main" id="{FB9982BF-79B8-424D-A35A-EDDDE2A57C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 t="4482" r="5355" b="3111"/>
          <a:stretch/>
        </p:blipFill>
        <p:spPr bwMode="auto">
          <a:xfrm>
            <a:off x="10456984" y="118950"/>
            <a:ext cx="1541573" cy="118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936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Летняя школа Вдохновение 2018_фон.pdf">
            <a:extLst>
              <a:ext uri="{FF2B5EF4-FFF2-40B4-BE49-F238E27FC236}">
                <a16:creationId xmlns="" xmlns:a16="http://schemas.microsoft.com/office/drawing/2014/main" id="{861163DD-C291-40ED-B35B-FC45292137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5777"/>
            <a:ext cx="12192000" cy="29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77" y="118951"/>
            <a:ext cx="10163907" cy="90974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8" y="1305557"/>
            <a:ext cx="5691543" cy="526229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ru-RU" kern="120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33365255-67B4-460F-8B03-69EE234ADA48}" type="slidenum">
              <a:rPr lang="ru-RU" kern="1200" smtClean="0">
                <a:solidFill>
                  <a:prstClr val="white"/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ru-RU" kern="1200">
              <a:solidFill>
                <a:prstClr val="white"/>
              </a:solidFill>
              <a:ea typeface="+mn-ea"/>
              <a:cs typeface="+mn-cs"/>
            </a:endParaRPr>
          </a:p>
        </p:txBody>
      </p:sp>
      <p:pic>
        <p:nvPicPr>
          <p:cNvPr id="8" name="Picture 9" descr="Logo Vd_2.pdf">
            <a:extLst>
              <a:ext uri="{FF2B5EF4-FFF2-40B4-BE49-F238E27FC236}">
                <a16:creationId xmlns="" xmlns:a16="http://schemas.microsoft.com/office/drawing/2014/main" id="{FB9982BF-79B8-424D-A35A-EDDDE2A57C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 t="4482" r="5355" b="3111"/>
          <a:stretch/>
        </p:blipFill>
        <p:spPr bwMode="auto">
          <a:xfrm>
            <a:off x="10456984" y="118950"/>
            <a:ext cx="1541573" cy="118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8D35E93C-7D09-4956-8E35-AEB355FE1FD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7015" y="1305556"/>
            <a:ext cx="5691543" cy="526229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18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ы и рису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Летняя школа Вдохновение 2018_фон.pdf">
            <a:extLst>
              <a:ext uri="{FF2B5EF4-FFF2-40B4-BE49-F238E27FC236}">
                <a16:creationId xmlns="" xmlns:a16="http://schemas.microsoft.com/office/drawing/2014/main" id="{861163DD-C291-40ED-B35B-FC45292137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5777"/>
            <a:ext cx="12192000" cy="29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77" y="118951"/>
            <a:ext cx="10761784" cy="909749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ru-RU" kern="120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33365255-67B4-460F-8B03-69EE234ADA48}" type="slidenum">
              <a:rPr lang="ru-RU" kern="1200" smtClean="0">
                <a:solidFill>
                  <a:prstClr val="white"/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ru-RU" kern="1200">
              <a:solidFill>
                <a:prstClr val="white"/>
              </a:solidFill>
              <a:ea typeface="+mn-ea"/>
              <a:cs typeface="+mn-cs"/>
            </a:endParaRPr>
          </a:p>
        </p:txBody>
      </p:sp>
      <p:pic>
        <p:nvPicPr>
          <p:cNvPr id="8" name="Picture 9" descr="Logo Vd_2.pdf">
            <a:extLst>
              <a:ext uri="{FF2B5EF4-FFF2-40B4-BE49-F238E27FC236}">
                <a16:creationId xmlns="" xmlns:a16="http://schemas.microsoft.com/office/drawing/2014/main" id="{FB9982BF-79B8-424D-A35A-EDDDE2A57C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 t="4482" r="5355" b="3111"/>
          <a:stretch/>
        </p:blipFill>
        <p:spPr bwMode="auto">
          <a:xfrm>
            <a:off x="11159334" y="118951"/>
            <a:ext cx="839223" cy="64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500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рису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77" y="118951"/>
            <a:ext cx="11705480" cy="90974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r>
              <a:rPr lang="ru-RU" kern="1200" smtClean="0">
                <a:solidFill>
                  <a:prstClr val="white"/>
                </a:solidFill>
                <a:ea typeface="+mn-ea"/>
                <a:cs typeface="+mn-cs"/>
              </a:rPr>
              <a:t>I Межрегиональный форум КАЛУГА | Программа «Мате:плюс». Математика в детском саду</a:t>
            </a:r>
            <a:endParaRPr lang="ru-RU" kern="120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33365255-67B4-460F-8B03-69EE234ADA48}" type="slidenum">
              <a:rPr lang="ru-RU" kern="1200" smtClean="0">
                <a:solidFill>
                  <a:prstClr val="white"/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ru-RU" kern="1200">
              <a:solidFill>
                <a:prstClr val="white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262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Летняя школа Вдохновение 2018_фон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7" y="6209697"/>
            <a:ext cx="12216953" cy="658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679846"/>
            <a:ext cx="9178201" cy="381169"/>
          </a:xfrm>
          <a:ln>
            <a:noFill/>
          </a:ln>
        </p:spPr>
        <p:txBody>
          <a:bodyPr>
            <a:noAutofit/>
          </a:bodyPr>
          <a:lstStyle>
            <a:lvl1pPr algn="l">
              <a:defRPr sz="2053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504007"/>
            <a:ext cx="10972800" cy="4622158"/>
          </a:xfrm>
        </p:spPr>
        <p:txBody>
          <a:bodyPr/>
          <a:lstStyle>
            <a:lvl1pPr marL="0" indent="0">
              <a:buNone/>
              <a:defRPr lang="ru-RU" sz="154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182" marR="0" indent="-277182" algn="l" defTabSz="42582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4825"/>
              </a:buClr>
              <a:buSzTx/>
              <a:buFont typeface="Arial" pitchFamily="34" charset="0"/>
              <a:buChar char="•"/>
              <a:tabLst/>
              <a:defRPr lang="ru-RU" sz="154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5574" indent="1359">
              <a:buClr>
                <a:srgbClr val="C64825"/>
              </a:buClr>
              <a:buFont typeface="Courier New"/>
              <a:buNone/>
              <a:tabLst/>
              <a:defRPr sz="1711"/>
            </a:lvl3pPr>
            <a:lvl4pPr marL="537810" indent="-230878" defTabSz="112723">
              <a:buClr>
                <a:srgbClr val="C64825"/>
              </a:buClr>
              <a:buFont typeface="Courier New"/>
              <a:buChar char="o"/>
              <a:defRPr sz="1711"/>
            </a:lvl4pPr>
            <a:lvl5pPr marL="537810" indent="0">
              <a:buNone/>
              <a:defRPr sz="1540"/>
            </a:lvl5pPr>
          </a:lstStyle>
          <a:p>
            <a:pPr marL="0" lvl="0" indent="0" algn="l" defTabSz="425829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styles</a:t>
            </a:r>
            <a:endParaRPr lang="ru-RU" dirty="0"/>
          </a:p>
          <a:p>
            <a:pPr marL="153990" marR="0" lvl="1" indent="-266143" algn="l" defTabSz="42582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6482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ru-RU" sz="94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ЫВАО ЫДВЛОАД ЫВДЛАОД </a:t>
            </a:r>
            <a:r>
              <a:rPr lang="ru-RU" sz="94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ЫВДЛАОД</a:t>
            </a:r>
            <a:r>
              <a:rPr lang="ru-RU" sz="94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ЫДВЛАОДЫ ДЛО ЫВДАЛОЫДВАДЛО ЫДВЛАО ЫВДАЛО ЫВАДЫЛОВА ЫДВЛАО ДЫЛВОА ДЛО ЫВАДЛОЛ Ы</a:t>
            </a:r>
            <a:endParaRPr lang="ru-RU" sz="94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3990" lvl="1" indent="-266143" algn="l" defTabSz="425829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10" name="Picture 9" descr="Logo Vd_2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112" y="157866"/>
            <a:ext cx="1693289" cy="1346142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609602" y="370658"/>
            <a:ext cx="9178201" cy="381169"/>
          </a:xfrm>
          <a:prstGeom prst="rect">
            <a:avLst/>
          </a:prstGeom>
        </p:spPr>
        <p:txBody>
          <a:bodyPr vert="horz" lIns="85165" tIns="42582" rIns="85165" bIns="42582" rtlCol="0" anchor="ctr">
            <a:normAutofit fontScale="92500" lnSpcReduction="20000"/>
          </a:bodyPr>
          <a:lstStyle>
            <a:lvl1pPr algn="l" defTabSz="497754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C6482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95" b="1" i="0" u="none" strike="noStrike" kern="1200" cap="none" spc="0" normalizeH="0" baseline="0" noProof="0" dirty="0">
                <a:ln>
                  <a:noFill/>
                </a:ln>
                <a:solidFill>
                  <a:srgbClr val="C64825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Вдохновение</a:t>
            </a:r>
            <a:endParaRPr kumimoji="0" lang="en-US" sz="2395" b="1" i="0" u="none" strike="noStrike" kern="1200" cap="none" spc="0" normalizeH="0" baseline="0" noProof="0" dirty="0">
              <a:ln>
                <a:noFill/>
              </a:ln>
              <a:solidFill>
                <a:srgbClr val="C64825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6133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xfrm>
            <a:off x="609600" y="6356351"/>
            <a:ext cx="2827867" cy="352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buClrTx/>
              <a:defRPr/>
            </a:pPr>
            <a:r>
              <a:rPr lang="ru-RU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18.3.15</a:t>
            </a:r>
            <a:endParaRPr lang="ru-RU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>
              <a:buClrTx/>
            </a:pPr>
            <a:fld id="{847A72E6-CC60-40AF-9373-4F8FF5310D4B}" type="slidenum">
              <a:rPr lang="ru-RU" kern="1200" smtClean="0">
                <a:solidFill>
                  <a:prstClr val="white"/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ru-RU" kern="1200">
              <a:solidFill>
                <a:prstClr val="white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49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85813" y="193850"/>
            <a:ext cx="9104697" cy="876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Заголовок и объект">
  <p:cSld name="1_Заголовок и объект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85813" y="193850"/>
            <a:ext cx="9104697" cy="876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85813" y="193850"/>
            <a:ext cx="9104697" cy="876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385813" y="193850"/>
            <a:ext cx="9104697" cy="876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12192000" cy="14194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85813" y="193850"/>
            <a:ext cx="9104697" cy="876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" name="Google Shape;12;p1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194000" y="367393"/>
            <a:ext cx="757762" cy="7577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078" y="118951"/>
            <a:ext cx="9923573" cy="909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077" y="1178169"/>
            <a:ext cx="11705480" cy="5205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199" y="6655776"/>
            <a:ext cx="10404231" cy="267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defTabSz="457200">
              <a:buClrTx/>
            </a:pPr>
            <a:r>
              <a:rPr lang="ru-RU" kern="1200" smtClean="0">
                <a:solidFill>
                  <a:prstClr val="white"/>
                </a:solidFill>
                <a:ea typeface="+mn-ea"/>
                <a:cs typeface="+mn-cs"/>
              </a:rPr>
              <a:t>I Межрегиональный форум КАЛУГА | Программа «Мате:плюс». Математика в детском саду</a:t>
            </a:r>
            <a:endParaRPr lang="ru-RU" kern="120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655776"/>
            <a:ext cx="644757" cy="267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defTabSz="457200">
              <a:buClrTx/>
            </a:pPr>
            <a:fld id="{33365255-67B4-460F-8B03-69EE234ADA48}" type="slidenum">
              <a:rPr lang="ru-RU" kern="1200" smtClean="0">
                <a:solidFill>
                  <a:prstClr val="white"/>
                </a:solidFill>
                <a:ea typeface="+mn-ea"/>
                <a:cs typeface="+mn-cs"/>
              </a:rPr>
              <a:pPr defTabSz="457200">
                <a:buClrTx/>
              </a:pPr>
              <a:t>‹#›</a:t>
            </a:fld>
            <a:endParaRPr lang="ru-RU" kern="1200" dirty="0">
              <a:solidFill>
                <a:prstClr val="white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64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altLang="ru-RU" sz="2400" b="1" kern="1200" dirty="0">
          <a:solidFill>
            <a:srgbClr val="C6482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000" indent="-2520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4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hyperlink" Target="https://ino.mgpu.ru/wp-content/uploads/2020/01/funkts-gramotnost-2Montazhnaya-oblast-1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218661" y="1873978"/>
            <a:ext cx="5565913" cy="437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ru-RU" dirty="0" smtClean="0"/>
              <a:t>Функциональная грамотность в дошкольном образовании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 smtClean="0"/>
              <a:t>Бойко Галина Валерьевна, </a:t>
            </a:r>
            <a:br>
              <a:rPr lang="ru-RU" sz="2000" dirty="0" smtClean="0"/>
            </a:br>
            <a:r>
              <a:rPr lang="ru-RU" sz="2000" dirty="0" smtClean="0"/>
              <a:t>главный эксперт Начального и дошкольного </a:t>
            </a:r>
            <a:r>
              <a:rPr lang="ru-RU" sz="2000" dirty="0" smtClean="0"/>
              <a:t>образования ГАУ ДПО ПКИРО</a:t>
            </a:r>
            <a:endParaRPr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defTabSz="457200">
              <a:buClrTx/>
            </a:pPr>
            <a:fld id="{847A72E6-CC60-40AF-9373-4F8FF5310D4B}" type="slidenum">
              <a:rPr lang="ru-RU" kern="1200" smtClean="0">
                <a:solidFill>
                  <a:prstClr val="white"/>
                </a:solidFill>
                <a:ea typeface="+mn-ea"/>
                <a:cs typeface="+mn-cs"/>
              </a:rPr>
              <a:pPr defTabSz="457200">
                <a:buClrTx/>
              </a:pPr>
              <a:t>10</a:t>
            </a:fld>
            <a:endParaRPr lang="ru-RU" kern="1200">
              <a:solidFill>
                <a:prstClr val="white"/>
              </a:solidFill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958" t="22443" r="30620" b="12595"/>
          <a:stretch/>
        </p:blipFill>
        <p:spPr>
          <a:xfrm>
            <a:off x="2286000" y="0"/>
            <a:ext cx="7777732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2101" t="48958" r="25508" b="33807"/>
          <a:stretch/>
        </p:blipFill>
        <p:spPr>
          <a:xfrm>
            <a:off x="1437065" y="2320635"/>
            <a:ext cx="9475602" cy="175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33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defTabSz="457200">
              <a:buClrTx/>
            </a:pPr>
            <a:fld id="{847A72E6-CC60-40AF-9373-4F8FF5310D4B}" type="slidenum">
              <a:rPr lang="ru-RU" kern="1200" smtClean="0">
                <a:solidFill>
                  <a:prstClr val="white"/>
                </a:solidFill>
                <a:ea typeface="+mn-ea"/>
                <a:cs typeface="+mn-cs"/>
              </a:rPr>
              <a:pPr defTabSz="457200">
                <a:buClrTx/>
              </a:pPr>
              <a:t>11</a:t>
            </a:fld>
            <a:endParaRPr lang="ru-RU" kern="1200">
              <a:solidFill>
                <a:prstClr val="white"/>
              </a:solidFill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5199" t="32671" r="37222" b="24526"/>
          <a:stretch/>
        </p:blipFill>
        <p:spPr>
          <a:xfrm>
            <a:off x="2133598" y="20701"/>
            <a:ext cx="7910947" cy="69029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200" t="77368" r="37754" b="13163"/>
          <a:stretch/>
        </p:blipFill>
        <p:spPr>
          <a:xfrm>
            <a:off x="995031" y="2036619"/>
            <a:ext cx="10358769" cy="203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77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defTabSz="457200">
              <a:buClrTx/>
            </a:pPr>
            <a:fld id="{847A72E6-CC60-40AF-9373-4F8FF5310D4B}" type="slidenum">
              <a:rPr lang="ru-RU" kern="1200" smtClean="0">
                <a:solidFill>
                  <a:prstClr val="white"/>
                </a:solidFill>
                <a:ea typeface="+mn-ea"/>
                <a:cs typeface="+mn-cs"/>
              </a:rPr>
              <a:pPr defTabSz="457200">
                <a:buClrTx/>
              </a:pPr>
              <a:t>12</a:t>
            </a:fld>
            <a:endParaRPr lang="ru-RU" kern="1200">
              <a:solidFill>
                <a:prstClr val="white"/>
              </a:solidFill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106" t="23391" r="29875" b="16003"/>
          <a:stretch/>
        </p:blipFill>
        <p:spPr>
          <a:xfrm>
            <a:off x="1634836" y="0"/>
            <a:ext cx="8658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64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defTabSz="457200">
              <a:buClrTx/>
            </a:pPr>
            <a:fld id="{847A72E6-CC60-40AF-9373-4F8FF5310D4B}" type="slidenum">
              <a:rPr lang="ru-RU" kern="1200" smtClean="0">
                <a:solidFill>
                  <a:prstClr val="white"/>
                </a:solidFill>
                <a:ea typeface="+mn-ea"/>
                <a:cs typeface="+mn-cs"/>
              </a:rPr>
              <a:pPr defTabSz="457200">
                <a:buClrTx/>
              </a:pPr>
              <a:t>13</a:t>
            </a:fld>
            <a:endParaRPr lang="ru-RU" kern="1200">
              <a:solidFill>
                <a:prstClr val="white"/>
              </a:solidFill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000" t="39868" r="29875" b="21686"/>
          <a:stretch/>
        </p:blipFill>
        <p:spPr>
          <a:xfrm>
            <a:off x="0" y="0"/>
            <a:ext cx="12300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87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работать с информацией?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defTabSz="457200">
              <a:buClrTx/>
            </a:pPr>
            <a:endParaRPr lang="ru-RU" kern="120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457200">
              <a:buClrTx/>
            </a:pPr>
            <a:fld id="{33365255-67B4-460F-8B03-69EE234ADA48}" type="slidenum">
              <a:rPr lang="ru-RU" kern="1200" smtClean="0">
                <a:solidFill>
                  <a:prstClr val="white"/>
                </a:solidFill>
                <a:ea typeface="+mn-ea"/>
                <a:cs typeface="+mn-cs"/>
              </a:rPr>
              <a:pPr defTabSz="457200">
                <a:buClrTx/>
              </a:pPr>
              <a:t>14</a:t>
            </a:fld>
            <a:endParaRPr lang="ru-RU" kern="1200">
              <a:solidFill>
                <a:prstClr val="white"/>
              </a:solidFill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444" t="30966" r="27746" b="27367"/>
          <a:stretch/>
        </p:blipFill>
        <p:spPr>
          <a:xfrm>
            <a:off x="0" y="1094398"/>
            <a:ext cx="12191999" cy="576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0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defTabSz="457200">
              <a:buClrTx/>
            </a:pPr>
            <a:fld id="{847A72E6-CC60-40AF-9373-4F8FF5310D4B}" type="slidenum">
              <a:rPr lang="ru-RU" kern="1200" smtClean="0">
                <a:solidFill>
                  <a:prstClr val="white"/>
                </a:solidFill>
                <a:ea typeface="+mn-ea"/>
                <a:cs typeface="+mn-cs"/>
              </a:rPr>
              <a:pPr defTabSz="457200">
                <a:buClrTx/>
              </a:pPr>
              <a:t>15</a:t>
            </a:fld>
            <a:endParaRPr lang="ru-RU" kern="1200">
              <a:solidFill>
                <a:prstClr val="white"/>
              </a:solidFill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319" t="25095" r="31366" b="14488"/>
          <a:stretch/>
        </p:blipFill>
        <p:spPr>
          <a:xfrm>
            <a:off x="1884217" y="0"/>
            <a:ext cx="834138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4870" t="43845" r="28065" b="41193"/>
          <a:stretch/>
        </p:blipFill>
        <p:spPr>
          <a:xfrm>
            <a:off x="756023" y="2161308"/>
            <a:ext cx="10743250" cy="192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30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/>
          <p:nvPr/>
        </p:nvSpPr>
        <p:spPr>
          <a:xfrm>
            <a:off x="238539" y="857251"/>
            <a:ext cx="11953461" cy="7574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7"/>
          <p:cNvSpPr/>
          <p:nvPr/>
        </p:nvSpPr>
        <p:spPr>
          <a:xfrm>
            <a:off x="2107296" y="995397"/>
            <a:ext cx="7748516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НАВЫКИ 21 ВЕКА</a:t>
            </a:r>
            <a:endParaRPr sz="36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7"/>
          <p:cNvSpPr/>
          <p:nvPr/>
        </p:nvSpPr>
        <p:spPr>
          <a:xfrm>
            <a:off x="1678642" y="2052830"/>
            <a:ext cx="8834719" cy="69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>
              <a:latin typeface="Calibri"/>
              <a:ea typeface="Calibri"/>
              <a:cs typeface="Calibri"/>
              <a:sym typeface="Calibri"/>
            </a:endParaRPr>
          </a:p>
          <a:p>
            <a:endParaRPr>
              <a:latin typeface="Calibri"/>
              <a:ea typeface="Calibri"/>
              <a:cs typeface="Calibri"/>
              <a:sym typeface="Calibri"/>
            </a:endParaRPr>
          </a:p>
          <a:p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5362" y="1869353"/>
            <a:ext cx="7541278" cy="444519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7"/>
          <p:cNvSpPr/>
          <p:nvPr/>
        </p:nvSpPr>
        <p:spPr>
          <a:xfrm>
            <a:off x="5415354" y="3776852"/>
            <a:ext cx="1820333" cy="90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ru-RU" sz="4500" b="1" dirty="0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rPr>
              <a:t>4 К</a:t>
            </a:r>
            <a:endParaRPr sz="4500" b="1" dirty="0">
              <a:solidFill>
                <a:srgbClr val="FFFF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3" name="Google Shape;193;p27"/>
          <p:cNvSpPr/>
          <p:nvPr/>
        </p:nvSpPr>
        <p:spPr>
          <a:xfrm rot="-1344947">
            <a:off x="6563559" y="4822721"/>
            <a:ext cx="1805323" cy="801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b="1" dirty="0" err="1">
                <a:latin typeface="Calibri"/>
                <a:ea typeface="Calibri"/>
                <a:cs typeface="Calibri"/>
                <a:sym typeface="Calibri"/>
              </a:rPr>
              <a:t>Коллаборация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7"/>
          <p:cNvSpPr/>
          <p:nvPr/>
        </p:nvSpPr>
        <p:spPr>
          <a:xfrm rot="1782347">
            <a:off x="6482830" y="3274336"/>
            <a:ext cx="1565451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ru-RU" b="1" dirty="0">
                <a:latin typeface="Calibri"/>
                <a:ea typeface="Calibri"/>
                <a:cs typeface="Calibri"/>
                <a:sym typeface="Calibri"/>
              </a:rPr>
              <a:t>креативность 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7"/>
          <p:cNvSpPr/>
          <p:nvPr/>
        </p:nvSpPr>
        <p:spPr>
          <a:xfrm rot="2043894">
            <a:off x="4087587" y="4897421"/>
            <a:ext cx="1704703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ru-RU" b="1" dirty="0">
                <a:latin typeface="Calibri"/>
                <a:ea typeface="Calibri"/>
                <a:cs typeface="Calibri"/>
                <a:sym typeface="Calibri"/>
              </a:rPr>
              <a:t>коммуникация 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7"/>
          <p:cNvSpPr/>
          <p:nvPr/>
        </p:nvSpPr>
        <p:spPr>
          <a:xfrm rot="-1159591">
            <a:off x="4759974" y="3056931"/>
            <a:ext cx="1489072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ru-RU" b="1" dirty="0">
                <a:latin typeface="Calibri"/>
                <a:ea typeface="Calibri"/>
                <a:cs typeface="Calibri"/>
                <a:sym typeface="Calibri"/>
              </a:rPr>
              <a:t>критическое мышление 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36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959" y="287519"/>
            <a:ext cx="11499274" cy="102535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Приоритетная стратегия во ФГОС ДО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«</a:t>
            </a:r>
            <a:r>
              <a:rPr lang="ru-RU" sz="2400" dirty="0" smtClean="0"/>
              <a:t>Содействие </a:t>
            </a:r>
            <a:r>
              <a:rPr lang="ru-RU" sz="2400" dirty="0"/>
              <a:t>становлению и развитию предпосылок </a:t>
            </a:r>
            <a:r>
              <a:rPr lang="ru-RU" sz="2400" dirty="0" smtClean="0"/>
              <a:t>функциональной грамотности</a:t>
            </a:r>
            <a:r>
              <a:rPr lang="ru-RU" sz="2400" dirty="0"/>
              <a:t>»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482436"/>
            <a:ext cx="10515600" cy="469452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изменения </a:t>
            </a:r>
            <a:r>
              <a:rPr lang="ru-RU" dirty="0"/>
              <a:t>в </a:t>
            </a:r>
            <a:r>
              <a:rPr lang="ru-RU" dirty="0" smtClean="0"/>
              <a:t>среде </a:t>
            </a:r>
            <a:r>
              <a:rPr lang="ru-RU" dirty="0"/>
              <a:t>группы, так чтобы само пространство группы стимулировало активности ребёнка (экспериментировать, наблюдать, </a:t>
            </a:r>
            <a:r>
              <a:rPr lang="ru-RU" dirty="0" smtClean="0"/>
              <a:t>творческую </a:t>
            </a:r>
            <a:r>
              <a:rPr lang="ru-RU" dirty="0"/>
              <a:t>деятельность и др.) («среда группы – как второй педагог»), </a:t>
            </a:r>
            <a:endParaRPr lang="ru-RU" dirty="0" smtClean="0"/>
          </a:p>
          <a:p>
            <a:r>
              <a:rPr lang="ru-RU" dirty="0" smtClean="0"/>
              <a:t>прямое </a:t>
            </a:r>
            <a:r>
              <a:rPr lang="ru-RU" dirty="0"/>
              <a:t>и </a:t>
            </a:r>
            <a:r>
              <a:rPr lang="ru-RU" dirty="0" smtClean="0"/>
              <a:t>косвенное развитие </a:t>
            </a:r>
            <a:r>
              <a:rPr lang="ru-RU" dirty="0"/>
              <a:t>языковых и речевых возможностей детей, </a:t>
            </a:r>
            <a:endParaRPr lang="ru-RU" dirty="0" smtClean="0"/>
          </a:p>
          <a:p>
            <a:r>
              <a:rPr lang="ru-RU" dirty="0" smtClean="0"/>
              <a:t>поддержка </a:t>
            </a:r>
            <a:r>
              <a:rPr lang="ru-RU" dirty="0"/>
              <a:t>инициативы и самостоятельности детей, предоставление им возможности </a:t>
            </a:r>
            <a:r>
              <a:rPr lang="ru-RU" dirty="0" smtClean="0"/>
              <a:t>выбора в </a:t>
            </a:r>
            <a:r>
              <a:rPr lang="ru-RU" dirty="0"/>
              <a:t>решении образовательных и жизненных </a:t>
            </a:r>
            <a:r>
              <a:rPr lang="ru-RU" dirty="0" smtClean="0"/>
              <a:t>задач,</a:t>
            </a:r>
          </a:p>
          <a:p>
            <a:r>
              <a:rPr lang="ru-RU" dirty="0"/>
              <a:t>интеграция нескольких образовательных областей в рамках одного мероприятия (события),</a:t>
            </a:r>
            <a:endParaRPr lang="ru-RU" dirty="0" smtClean="0"/>
          </a:p>
          <a:p>
            <a:r>
              <a:rPr lang="ru-RU" dirty="0" smtClean="0"/>
              <a:t>активное взаимодействие </a:t>
            </a:r>
            <a:r>
              <a:rPr lang="ru-RU" dirty="0"/>
              <a:t>с </a:t>
            </a:r>
            <a:r>
              <a:rPr lang="ru-RU" dirty="0" smtClean="0"/>
              <a:t>родителями.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9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4"/>
          <p:cNvSpPr/>
          <p:nvPr/>
        </p:nvSpPr>
        <p:spPr>
          <a:xfrm rot="-5400000">
            <a:off x="-903787" y="3361807"/>
            <a:ext cx="4880372" cy="136326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62881" tIns="0" rIns="162881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/>
              <a:t>Целевые ориентиры дошкольного образования на этапе завершения ДО</a:t>
            </a:r>
            <a:endParaRPr sz="2400" dirty="0"/>
          </a:p>
        </p:txBody>
      </p:sp>
      <p:sp>
        <p:nvSpPr>
          <p:cNvPr id="370" name="Google Shape;370;p44"/>
          <p:cNvSpPr/>
          <p:nvPr/>
        </p:nvSpPr>
        <p:spPr>
          <a:xfrm>
            <a:off x="3557590" y="106600"/>
            <a:ext cx="7002907" cy="65691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5875" cap="flat" cmpd="sng">
            <a:solidFill>
              <a:srgbClr val="0033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62881" tIns="0" rIns="162881" bIns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dirty="0"/>
              <a:t>1. Овладевает культурными </a:t>
            </a:r>
            <a:r>
              <a:rPr lang="ru-RU" sz="2000" b="1" dirty="0">
                <a:solidFill>
                  <a:srgbClr val="C00000"/>
                </a:solidFill>
              </a:rPr>
              <a:t>способами</a:t>
            </a:r>
            <a:r>
              <a:rPr lang="ru-RU" sz="2000" b="1" dirty="0">
                <a:solidFill>
                  <a:srgbClr val="CC33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деятельности</a:t>
            </a:r>
            <a:endParaRPr sz="4800" dirty="0"/>
          </a:p>
        </p:txBody>
      </p:sp>
      <p:sp>
        <p:nvSpPr>
          <p:cNvPr id="371" name="Google Shape;371;p44"/>
          <p:cNvSpPr/>
          <p:nvPr/>
        </p:nvSpPr>
        <p:spPr>
          <a:xfrm>
            <a:off x="3557588" y="806379"/>
            <a:ext cx="7002908" cy="60483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5875" cap="flat" cmpd="sng">
            <a:solidFill>
              <a:srgbClr val="0033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62881" tIns="0" rIns="162881" bIns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dirty="0"/>
              <a:t>2. Проявляет </a:t>
            </a:r>
            <a:r>
              <a:rPr lang="ru-RU" sz="2000" b="1" dirty="0">
                <a:solidFill>
                  <a:srgbClr val="C00000"/>
                </a:solidFill>
              </a:rPr>
              <a:t>инициативу и самостоятельность </a:t>
            </a:r>
            <a:r>
              <a:rPr lang="ru-RU" sz="2000" b="1" dirty="0"/>
              <a:t>в разных видах деятельности</a:t>
            </a:r>
            <a:endParaRPr sz="4800" dirty="0"/>
          </a:p>
        </p:txBody>
      </p:sp>
      <p:sp>
        <p:nvSpPr>
          <p:cNvPr id="372" name="Google Shape;372;p44"/>
          <p:cNvSpPr/>
          <p:nvPr/>
        </p:nvSpPr>
        <p:spPr>
          <a:xfrm>
            <a:off x="3571742" y="1495138"/>
            <a:ext cx="7002908" cy="37618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5875" cap="flat" cmpd="sng">
            <a:solidFill>
              <a:srgbClr val="0033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62881" tIns="0" rIns="162881" bIns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dirty="0"/>
              <a:t>3. Способен </a:t>
            </a:r>
            <a:r>
              <a:rPr lang="ru-RU" sz="2000" b="1" dirty="0">
                <a:solidFill>
                  <a:srgbClr val="C00000"/>
                </a:solidFill>
              </a:rPr>
              <a:t>выбирать</a:t>
            </a:r>
            <a:r>
              <a:rPr lang="ru-RU" sz="2000" b="1" dirty="0"/>
              <a:t> себе род занятия</a:t>
            </a:r>
            <a:endParaRPr sz="4800" dirty="0"/>
          </a:p>
        </p:txBody>
      </p:sp>
      <p:sp>
        <p:nvSpPr>
          <p:cNvPr id="373" name="Google Shape;373;p44"/>
          <p:cNvSpPr/>
          <p:nvPr/>
        </p:nvSpPr>
        <p:spPr>
          <a:xfrm>
            <a:off x="3557588" y="1980519"/>
            <a:ext cx="7110412" cy="31381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5875" cap="flat" cmpd="sng">
            <a:solidFill>
              <a:srgbClr val="0033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62881" tIns="0" rIns="162881" bIns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1" dirty="0"/>
              <a:t>4. Обладает установкой </a:t>
            </a:r>
            <a:r>
              <a:rPr lang="ru-RU" sz="1600" b="1" dirty="0">
                <a:solidFill>
                  <a:srgbClr val="C00000"/>
                </a:solidFill>
              </a:rPr>
              <a:t>положительного отношения </a:t>
            </a:r>
            <a:r>
              <a:rPr lang="ru-RU" sz="1600" b="1" dirty="0"/>
              <a:t>к миру</a:t>
            </a:r>
            <a:endParaRPr sz="4000" dirty="0"/>
          </a:p>
        </p:txBody>
      </p:sp>
      <p:sp>
        <p:nvSpPr>
          <p:cNvPr id="374" name="Google Shape;374;p44"/>
          <p:cNvSpPr/>
          <p:nvPr/>
        </p:nvSpPr>
        <p:spPr>
          <a:xfrm>
            <a:off x="3571742" y="2326143"/>
            <a:ext cx="7096258" cy="2150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5875" cap="flat" cmpd="sng">
            <a:solidFill>
              <a:srgbClr val="0033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62881" tIns="0" rIns="162881" bIns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b="1" dirty="0"/>
              <a:t>5. </a:t>
            </a:r>
            <a:r>
              <a:rPr lang="ru-RU" b="1" dirty="0">
                <a:solidFill>
                  <a:srgbClr val="C00000"/>
                </a:solidFill>
              </a:rPr>
              <a:t>Взаимодействует</a:t>
            </a:r>
            <a:r>
              <a:rPr lang="ru-RU" b="1" dirty="0"/>
              <a:t> со сверстниками и взрослыми</a:t>
            </a:r>
            <a:endParaRPr sz="3600" dirty="0"/>
          </a:p>
        </p:txBody>
      </p:sp>
      <p:sp>
        <p:nvSpPr>
          <p:cNvPr id="375" name="Google Shape;375;p44"/>
          <p:cNvSpPr/>
          <p:nvPr/>
        </p:nvSpPr>
        <p:spPr>
          <a:xfrm>
            <a:off x="3557590" y="2590505"/>
            <a:ext cx="7110411" cy="28684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5875" cap="flat" cmpd="sng">
            <a:solidFill>
              <a:srgbClr val="0033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62881" tIns="0" rIns="162881" bIns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b="1" dirty="0"/>
              <a:t>6. Способен </a:t>
            </a:r>
            <a:r>
              <a:rPr lang="ru-RU" b="1" dirty="0">
                <a:solidFill>
                  <a:srgbClr val="C00000"/>
                </a:solidFill>
              </a:rPr>
              <a:t>договариваться</a:t>
            </a:r>
            <a:r>
              <a:rPr lang="ru-RU" b="1" dirty="0"/>
              <a:t>, учитывая интересы другого</a:t>
            </a:r>
            <a:endParaRPr dirty="0"/>
          </a:p>
        </p:txBody>
      </p:sp>
      <p:sp>
        <p:nvSpPr>
          <p:cNvPr id="376" name="Google Shape;376;p44"/>
          <p:cNvSpPr/>
          <p:nvPr/>
        </p:nvSpPr>
        <p:spPr>
          <a:xfrm>
            <a:off x="3584722" y="2917117"/>
            <a:ext cx="7110411" cy="33382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5875" cap="flat" cmpd="sng">
            <a:solidFill>
              <a:srgbClr val="0033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62881" tIns="0" rIns="162881" bIns="0" anchor="ctr" anchorCtr="0">
            <a:noAutofit/>
          </a:bodyPr>
          <a:lstStyle/>
          <a:p>
            <a:r>
              <a:rPr lang="ru-RU" sz="1600" b="1" dirty="0"/>
              <a:t>7. Способен к </a:t>
            </a:r>
            <a:r>
              <a:rPr lang="ru-RU" sz="1600" b="1" dirty="0">
                <a:solidFill>
                  <a:srgbClr val="C00000"/>
                </a:solidFill>
              </a:rPr>
              <a:t>сопереживанию</a:t>
            </a:r>
            <a:endParaRPr sz="4000" dirty="0"/>
          </a:p>
        </p:txBody>
      </p:sp>
      <p:sp>
        <p:nvSpPr>
          <p:cNvPr id="377" name="Google Shape;377;p44"/>
          <p:cNvSpPr/>
          <p:nvPr/>
        </p:nvSpPr>
        <p:spPr>
          <a:xfrm>
            <a:off x="3601153" y="3582053"/>
            <a:ext cx="7094255" cy="31456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5875" cap="flat" cmpd="sng">
            <a:solidFill>
              <a:srgbClr val="0033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62881" tIns="0" rIns="162881" bIns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1" dirty="0"/>
              <a:t>9. </a:t>
            </a:r>
            <a:r>
              <a:rPr lang="ru-RU" sz="1600" b="1" dirty="0">
                <a:solidFill>
                  <a:srgbClr val="C00000"/>
                </a:solidFill>
              </a:rPr>
              <a:t>Владеет разными формами игры</a:t>
            </a:r>
            <a:endParaRPr sz="4000" dirty="0"/>
          </a:p>
        </p:txBody>
      </p:sp>
      <p:sp>
        <p:nvSpPr>
          <p:cNvPr id="378" name="Google Shape;378;p44"/>
          <p:cNvSpPr/>
          <p:nvPr/>
        </p:nvSpPr>
        <p:spPr>
          <a:xfrm>
            <a:off x="3585618" y="3972584"/>
            <a:ext cx="7109789" cy="21790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5875" cap="flat" cmpd="sng">
            <a:solidFill>
              <a:srgbClr val="0033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62881" tIns="0" rIns="162881" bIns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1" dirty="0"/>
              <a:t>10. Умеет </a:t>
            </a:r>
            <a:r>
              <a:rPr lang="ru-RU" sz="1600" b="1" dirty="0">
                <a:solidFill>
                  <a:srgbClr val="C00000"/>
                </a:solidFill>
              </a:rPr>
              <a:t>подчиняться</a:t>
            </a:r>
            <a:r>
              <a:rPr lang="ru-RU" sz="1600" b="1" dirty="0">
                <a:solidFill>
                  <a:srgbClr val="CC3300"/>
                </a:solidFill>
              </a:rPr>
              <a:t> </a:t>
            </a:r>
            <a:r>
              <a:rPr lang="ru-RU" sz="1600" b="1" dirty="0"/>
              <a:t>разным </a:t>
            </a:r>
            <a:r>
              <a:rPr lang="ru-RU" sz="1600" b="1" dirty="0">
                <a:solidFill>
                  <a:srgbClr val="C00000"/>
                </a:solidFill>
              </a:rPr>
              <a:t>правилам</a:t>
            </a:r>
            <a:r>
              <a:rPr lang="ru-RU" sz="1600" b="1" dirty="0"/>
              <a:t> и социальным нормам</a:t>
            </a:r>
            <a:endParaRPr sz="4000" dirty="0"/>
          </a:p>
        </p:txBody>
      </p:sp>
      <p:sp>
        <p:nvSpPr>
          <p:cNvPr id="379" name="Google Shape;379;p44"/>
          <p:cNvSpPr/>
          <p:nvPr/>
        </p:nvSpPr>
        <p:spPr>
          <a:xfrm>
            <a:off x="3573019" y="4216993"/>
            <a:ext cx="7122387" cy="33610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5875" cap="flat" cmpd="sng">
            <a:solidFill>
              <a:srgbClr val="0033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62881" tIns="0" rIns="162881" bIns="0" anchor="ctr" anchorCtr="0">
            <a:noAutofit/>
          </a:bodyPr>
          <a:lstStyle/>
          <a:p>
            <a:r>
              <a:rPr lang="ru-RU" sz="1600" b="1" dirty="0"/>
              <a:t>11. Достаточно хорошо владеет </a:t>
            </a:r>
            <a:r>
              <a:rPr lang="ru-RU" sz="1600" b="1" dirty="0">
                <a:solidFill>
                  <a:srgbClr val="C00000"/>
                </a:solidFill>
              </a:rPr>
              <a:t>устной речью</a:t>
            </a:r>
            <a:endParaRPr sz="4000" dirty="0"/>
          </a:p>
        </p:txBody>
      </p:sp>
      <p:sp>
        <p:nvSpPr>
          <p:cNvPr id="380" name="Google Shape;380;p44"/>
          <p:cNvSpPr/>
          <p:nvPr/>
        </p:nvSpPr>
        <p:spPr>
          <a:xfrm>
            <a:off x="3554756" y="4553191"/>
            <a:ext cx="7113244" cy="4284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5875" cap="flat" cmpd="sng">
            <a:solidFill>
              <a:srgbClr val="0033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62881" tIns="0" rIns="162881" bIns="0" anchor="ctr" anchorCtr="0">
            <a:noAutofit/>
          </a:bodyPr>
          <a:lstStyle/>
          <a:p>
            <a:r>
              <a:rPr lang="ru-RU" sz="1200" b="1" dirty="0"/>
              <a:t>12. У ребенка развита </a:t>
            </a:r>
            <a:r>
              <a:rPr lang="ru-RU" sz="1200" b="1" dirty="0">
                <a:solidFill>
                  <a:srgbClr val="C00000"/>
                </a:solidFill>
              </a:rPr>
              <a:t>моторика</a:t>
            </a:r>
            <a:r>
              <a:rPr lang="ru-RU" sz="1200" b="1" dirty="0"/>
              <a:t>, подвижность, выносливость; владеет разными </a:t>
            </a:r>
            <a:r>
              <a:rPr lang="ru-RU" sz="1200" b="1" dirty="0">
                <a:solidFill>
                  <a:srgbClr val="C00000"/>
                </a:solidFill>
              </a:rPr>
              <a:t>движениями</a:t>
            </a:r>
            <a:r>
              <a:rPr lang="ru-RU" sz="1200" b="1" dirty="0"/>
              <a:t>; </a:t>
            </a:r>
            <a:r>
              <a:rPr lang="ru-RU" sz="1200" b="1" dirty="0">
                <a:solidFill>
                  <a:srgbClr val="C00000"/>
                </a:solidFill>
              </a:rPr>
              <a:t>управляет</a:t>
            </a:r>
            <a:r>
              <a:rPr lang="ru-RU" sz="1200" b="1" dirty="0">
                <a:solidFill>
                  <a:srgbClr val="CC3300"/>
                </a:solidFill>
              </a:rPr>
              <a:t> </a:t>
            </a:r>
            <a:r>
              <a:rPr lang="ru-RU" sz="1200" b="1" dirty="0">
                <a:solidFill>
                  <a:srgbClr val="C00000"/>
                </a:solidFill>
              </a:rPr>
              <a:t>и контролирует</a:t>
            </a:r>
            <a:endParaRPr sz="3200" dirty="0"/>
          </a:p>
        </p:txBody>
      </p:sp>
      <p:sp>
        <p:nvSpPr>
          <p:cNvPr id="381" name="Google Shape;381;p44"/>
          <p:cNvSpPr/>
          <p:nvPr/>
        </p:nvSpPr>
        <p:spPr>
          <a:xfrm>
            <a:off x="3557588" y="5059833"/>
            <a:ext cx="7110412" cy="59650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5875" cap="flat" cmpd="sng">
            <a:solidFill>
              <a:srgbClr val="0033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62881" tIns="0" rIns="162881" bIns="0" anchor="ctr" anchorCtr="0">
            <a:noAutofit/>
          </a:bodyPr>
          <a:lstStyle/>
          <a:p>
            <a:r>
              <a:rPr lang="ru-RU" sz="1600" b="1" dirty="0"/>
              <a:t>13. Способен к </a:t>
            </a:r>
            <a:r>
              <a:rPr lang="ru-RU" sz="1600" b="1" dirty="0">
                <a:solidFill>
                  <a:srgbClr val="C00000"/>
                </a:solidFill>
              </a:rPr>
              <a:t>волевым</a:t>
            </a:r>
            <a:r>
              <a:rPr lang="ru-RU" sz="1600" b="1" dirty="0"/>
              <a:t> усилиям, способен принимать </a:t>
            </a:r>
            <a:r>
              <a:rPr lang="ru-RU" sz="1600" b="1" dirty="0">
                <a:solidFill>
                  <a:srgbClr val="C00000"/>
                </a:solidFill>
              </a:rPr>
              <a:t>собственные решения</a:t>
            </a:r>
            <a:endParaRPr sz="4000" dirty="0"/>
          </a:p>
        </p:txBody>
      </p:sp>
      <p:sp>
        <p:nvSpPr>
          <p:cNvPr id="382" name="Google Shape;382;p44"/>
          <p:cNvSpPr/>
          <p:nvPr/>
        </p:nvSpPr>
        <p:spPr>
          <a:xfrm>
            <a:off x="3557588" y="5656336"/>
            <a:ext cx="7110412" cy="49863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5875" cap="flat" cmpd="sng">
            <a:solidFill>
              <a:srgbClr val="0033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62881" tIns="0" rIns="162881" bIns="0" anchor="ctr" anchorCtr="0">
            <a:noAutofit/>
          </a:bodyPr>
          <a:lstStyle/>
          <a:p>
            <a:r>
              <a:rPr lang="ru-RU" sz="1600" b="1" dirty="0"/>
              <a:t>14. Проявляет </a:t>
            </a:r>
            <a:r>
              <a:rPr lang="ru-RU" sz="1600" b="1" dirty="0">
                <a:solidFill>
                  <a:srgbClr val="C00000"/>
                </a:solidFill>
              </a:rPr>
              <a:t>любознательность</a:t>
            </a:r>
            <a:r>
              <a:rPr lang="ru-RU" sz="1600" b="1" dirty="0">
                <a:solidFill>
                  <a:srgbClr val="CC3300"/>
                </a:solidFill>
              </a:rPr>
              <a:t>,</a:t>
            </a:r>
            <a:r>
              <a:rPr lang="ru-RU" sz="1600" b="1" dirty="0"/>
              <a:t> задает вопросы, гипотезы-объяснения, склонен наблюдать, экспериментировать</a:t>
            </a:r>
            <a:endParaRPr sz="1600" dirty="0"/>
          </a:p>
        </p:txBody>
      </p:sp>
      <p:sp>
        <p:nvSpPr>
          <p:cNvPr id="383" name="Google Shape;383;p44"/>
          <p:cNvSpPr/>
          <p:nvPr/>
        </p:nvSpPr>
        <p:spPr>
          <a:xfrm>
            <a:off x="3571742" y="3295949"/>
            <a:ext cx="7096258" cy="24139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5875" cap="flat" cmpd="sng">
            <a:solidFill>
              <a:srgbClr val="0033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62881" tIns="0" rIns="162881" bIns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1" dirty="0"/>
              <a:t>8. Обладает развитым </a:t>
            </a:r>
            <a:r>
              <a:rPr lang="ru-RU" sz="1600" b="1" dirty="0">
                <a:solidFill>
                  <a:srgbClr val="C00000"/>
                </a:solidFill>
              </a:rPr>
              <a:t>воображением</a:t>
            </a:r>
            <a:endParaRPr sz="4000" dirty="0"/>
          </a:p>
        </p:txBody>
      </p:sp>
      <p:sp>
        <p:nvSpPr>
          <p:cNvPr id="384" name="Google Shape;384;p44"/>
          <p:cNvSpPr/>
          <p:nvPr/>
        </p:nvSpPr>
        <p:spPr>
          <a:xfrm>
            <a:off x="3557588" y="6252838"/>
            <a:ext cx="7110412" cy="52149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5875" cap="flat" cmpd="sng">
            <a:solidFill>
              <a:srgbClr val="0033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62881" tIns="0" rIns="162881" bIns="0" anchor="ctr" anchorCtr="0">
            <a:noAutofit/>
          </a:bodyPr>
          <a:lstStyle/>
          <a:p>
            <a:r>
              <a:rPr lang="ru-RU" sz="1600" b="1" dirty="0"/>
              <a:t>15. Обладает </a:t>
            </a:r>
            <a:r>
              <a:rPr lang="ru-RU" sz="1600" b="1" dirty="0">
                <a:solidFill>
                  <a:srgbClr val="CC3300"/>
                </a:solidFill>
              </a:rPr>
              <a:t>знанием </a:t>
            </a:r>
            <a:r>
              <a:rPr lang="ru-RU" sz="1600" b="1" dirty="0"/>
              <a:t>о себе, природе, предметном и социальном мире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328657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5"/>
          <p:cNvSpPr/>
          <p:nvPr/>
        </p:nvSpPr>
        <p:spPr>
          <a:xfrm>
            <a:off x="867602" y="355089"/>
            <a:ext cx="9144000" cy="7574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3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95" name="Google Shape;395;p45"/>
          <p:cNvGraphicFramePr/>
          <p:nvPr>
            <p:extLst>
              <p:ext uri="{D42A27DB-BD31-4B8C-83A1-F6EECF244321}">
                <p14:modId xmlns:p14="http://schemas.microsoft.com/office/powerpoint/2010/main" val="2896399084"/>
              </p:ext>
            </p:extLst>
          </p:nvPr>
        </p:nvGraphicFramePr>
        <p:xfrm>
          <a:off x="1725705" y="2040255"/>
          <a:ext cx="8781751" cy="474728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941788"/>
                <a:gridCol w="3839963"/>
              </a:tblGrid>
              <a:tr h="44823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solidFill>
                            <a:srgbClr val="7030A0"/>
                          </a:solidFill>
                        </a:rPr>
                        <a:t>Текст ФГОС ДО</a:t>
                      </a:r>
                      <a:endParaRPr sz="28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solidFill>
                            <a:srgbClr val="7030A0"/>
                          </a:solidFill>
                        </a:rPr>
                        <a:t>Компетенция</a:t>
                      </a:r>
                      <a:endParaRPr sz="28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68588" marR="68588" marT="34294" marB="34294"/>
                </a:tc>
              </a:tr>
              <a:tr h="12115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800" u="none" strike="noStrike" cap="none" dirty="0"/>
                        <a:t>Обладает развитым воображением</a:t>
                      </a:r>
                      <a:endParaRPr sz="10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800" u="none" strike="noStrike" cap="none" dirty="0"/>
                        <a:t>Проявляет любознательность, задает вопросы, гипотезы-объяснения, склонен наблюдать, экспериментировать</a:t>
                      </a:r>
                      <a:endParaRPr sz="10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1800" u="none" strike="noStrike" cap="none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800" b="1" u="none" strike="noStrike" cap="none" dirty="0"/>
                        <a:t>Критическое мышление</a:t>
                      </a:r>
                      <a:endParaRPr sz="10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/>
                        <a:t>Креативность </a:t>
                      </a:r>
                      <a:endParaRPr sz="1000" dirty="0"/>
                    </a:p>
                  </a:txBody>
                  <a:tcPr marL="68588" marR="68588" marT="34294" marB="34294"/>
                </a:tc>
              </a:tr>
              <a:tr h="2188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Взаимодействует со сверстниками и взрослыми.</a:t>
                      </a:r>
                      <a:endParaRPr sz="10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800"/>
                        <a:t>Способен договариваться, учитывая интересы другого. Проявляет инициативу и самостоятельность в разных видах деятельности</a:t>
                      </a:r>
                      <a:endParaRPr sz="10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800"/>
                        <a:t>Умеет подчиняться разным правилам и социальным нормам</a:t>
                      </a:r>
                      <a:endParaRPr sz="10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err="1" smtClean="0"/>
                        <a:t>Коллаборация</a:t>
                      </a:r>
                      <a:r>
                        <a:rPr lang="ru-RU" sz="1800" b="1" dirty="0" smtClean="0"/>
                        <a:t> </a:t>
                      </a:r>
                      <a:endParaRPr sz="10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/>
                        <a:t>Коммуникация</a:t>
                      </a:r>
                      <a:endParaRPr sz="10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/>
                        <a:t>Критическое мышление</a:t>
                      </a:r>
                      <a:endParaRPr sz="1800" b="1" dirty="0"/>
                    </a:p>
                  </a:txBody>
                  <a:tcPr marL="68588" marR="68588" marT="34294" marB="34294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948" y="4653136"/>
            <a:ext cx="2011428" cy="201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9159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Google Shape;176;p26" descr="C:\Users\Таня\Desktop\ФЕВРАЛЬ\SOFT SKILLS\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162880"/>
            <a:ext cx="12315740" cy="784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036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делать воспитателю детского сада?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60763"/>
            <a:ext cx="12191999" cy="5597237"/>
          </a:xfrm>
        </p:spPr>
        <p:txBody>
          <a:bodyPr>
            <a:noAutofit/>
          </a:bodyPr>
          <a:lstStyle/>
          <a:p>
            <a:pPr indent="0">
              <a:lnSpc>
                <a:spcPct val="120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0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Изучать практики поддержки детской инициативы, в т. ч. зарубежный </a:t>
            </a:r>
            <a:r>
              <a:rPr lang="ru-RU" sz="2400" b="1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опыт.</a:t>
            </a:r>
          </a:p>
          <a:p>
            <a:pPr indent="0">
              <a:lnSpc>
                <a:spcPct val="120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b="1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Планировать и проводить образовательные мероприятия (в т. ч. занятия) в группе и на прогулке интегрируя несколько образовательных областей.</a:t>
            </a:r>
            <a:endParaRPr lang="ru-RU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 К каждому образовательному мероприятию, в независимости от образовательной области, подбирать игры, упражнения, организационные моменты способствующие развитию психических процессов (внимания, воображения, мышления). /Формировать картотеку интересных приёмов, игр, упражнений. / Создавать образовательные «проблемные ситуации</a:t>
            </a:r>
            <a:r>
              <a:rPr lang="ru-RU" sz="2400" b="1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».</a:t>
            </a:r>
            <a:endParaRPr lang="ru-RU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делать воспитателю детского сада?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60763"/>
            <a:ext cx="12191999" cy="5597237"/>
          </a:xfrm>
        </p:spPr>
        <p:txBody>
          <a:bodyPr>
            <a:noAutofit/>
          </a:bodyPr>
          <a:lstStyle/>
          <a:p>
            <a:pPr indent="0">
              <a:lnSpc>
                <a:spcPct val="120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000" b="1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ru-RU" sz="20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В доступной форме представить основные положения проекта. / Показать открытое интегрированное образовательное мероприятие с детьми с последующим комментированием. / Организовывать мероприятия, где дети представят родителям результаты проекта, мини-исследования. / Активно привлекать родителей к совместной детско-взрослой исследовательской, проектной деятельности.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0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5. Познакомиться с опытом организации среды в других ДОУ/ </a:t>
            </a:r>
            <a:r>
              <a:rPr lang="ru-RU" sz="2000" b="1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Смело пробовать</a:t>
            </a:r>
            <a:r>
              <a:rPr lang="ru-RU" sz="20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/ Принять к сведению рекомендации по результатам исследования качества дошкольного </a:t>
            </a:r>
            <a:r>
              <a:rPr lang="ru-RU" sz="2000" b="1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образования.</a:t>
            </a:r>
          </a:p>
          <a:p>
            <a:pPr indent="0">
              <a:lnSpc>
                <a:spcPct val="120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000" b="1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Собирать</a:t>
            </a:r>
            <a:r>
              <a:rPr lang="ru-RU" sz="20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Кейсы </a:t>
            </a:r>
            <a:r>
              <a:rPr lang="ru-RU" sz="2000" b="1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компетентностных</a:t>
            </a:r>
            <a:r>
              <a:rPr lang="ru-RU" sz="20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заданий (игр, упражнений, сценариев образовательных мероприятий, работающих на формирование естественнонаучной, читательской, математической, информационной, коммуникативной, социально-бытовой, финансовой </a:t>
            </a:r>
            <a:r>
              <a:rPr lang="ru-RU" sz="2000" b="1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грамотности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097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овременный детский сад: Универсальные целевые ориентиры дошкольного образования. 0-7 лет. ФГ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18" y="1717196"/>
            <a:ext cx="4318987" cy="448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52" y="1617559"/>
            <a:ext cx="3170582" cy="46880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Настольная книга современного педагога ДОО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4505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4"/>
          <p:cNvSpPr txBox="1"/>
          <p:nvPr/>
        </p:nvSpPr>
        <p:spPr>
          <a:xfrm>
            <a:off x="1593279" y="2375231"/>
            <a:ext cx="9154235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1F497D"/>
              </a:buClr>
              <a:buSzPts val="3600"/>
            </a:pPr>
            <a:r>
              <a:rPr lang="ru-RU" sz="4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Продолжение следует….</a:t>
            </a:r>
            <a:endParaRPr sz="40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04" y="3861049"/>
            <a:ext cx="5040560" cy="263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5209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функция человека?</a:t>
            </a:r>
            <a:endParaRPr lang="ru-RU" dirty="0"/>
          </a:p>
        </p:txBody>
      </p:sp>
      <p:pic>
        <p:nvPicPr>
          <p:cNvPr id="4" name="Picture 2" descr="https://i773.photobucket.com/albums/yy18/deponto_photo/fil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646" y="1464718"/>
            <a:ext cx="6442823" cy="461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94552" y="6075364"/>
            <a:ext cx="465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971E1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Чтобы стать выше, нужно тянуться.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Ламарк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2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грамотность?</a:t>
            </a:r>
            <a:endParaRPr lang="ru-RU" dirty="0"/>
          </a:p>
        </p:txBody>
      </p:sp>
      <p:pic>
        <p:nvPicPr>
          <p:cNvPr id="1026" name="Picture 2" descr="Чем полезно чт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664" y="1994753"/>
            <a:ext cx="6370532" cy="424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1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грамотность?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770206"/>
            <a:ext cx="6338455" cy="43513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242D33"/>
                </a:solidFill>
                <a:latin typeface="Open Sans"/>
              </a:rPr>
              <a:t>Грамотность</a:t>
            </a:r>
            <a:r>
              <a:rPr lang="ru-RU" dirty="0" smtClean="0">
                <a:solidFill>
                  <a:srgbClr val="242D33"/>
                </a:solidFill>
                <a:latin typeface="Open Sans"/>
              </a:rPr>
              <a:t> </a:t>
            </a:r>
            <a:r>
              <a:rPr lang="ru-RU" dirty="0">
                <a:solidFill>
                  <a:srgbClr val="FF0000"/>
                </a:solidFill>
                <a:latin typeface="Open Sans"/>
              </a:rPr>
              <a:t>(от лат. </a:t>
            </a:r>
            <a:r>
              <a:rPr lang="ru-RU" dirty="0" err="1">
                <a:solidFill>
                  <a:srgbClr val="FF0000"/>
                </a:solidFill>
                <a:latin typeface="Open Sans"/>
              </a:rPr>
              <a:t>grammatica</a:t>
            </a:r>
            <a:r>
              <a:rPr lang="ru-RU" dirty="0">
                <a:solidFill>
                  <a:srgbClr val="FF0000"/>
                </a:solidFill>
                <a:latin typeface="Open Sans"/>
              </a:rPr>
              <a:t> — «учение о словесности», др.-греч. </a:t>
            </a:r>
            <a:r>
              <a:rPr lang="ru-RU" dirty="0" err="1">
                <a:solidFill>
                  <a:srgbClr val="FF0000"/>
                </a:solidFill>
                <a:latin typeface="Open Sans"/>
              </a:rPr>
              <a:t>γρ</a:t>
            </a:r>
            <a:r>
              <a:rPr lang="ru-RU" dirty="0">
                <a:solidFill>
                  <a:srgbClr val="FF0000"/>
                </a:solidFill>
                <a:latin typeface="Open Sans"/>
              </a:rPr>
              <a:t>αμματική — «словесность, грамматика»)</a:t>
            </a:r>
            <a:r>
              <a:rPr lang="ru-RU" dirty="0">
                <a:solidFill>
                  <a:srgbClr val="242D33"/>
                </a:solidFill>
                <a:latin typeface="Open Sans"/>
              </a:rPr>
              <a:t> — степень владения человеком навыками письма и чтения на родном языке. </a:t>
            </a:r>
            <a:endParaRPr lang="ru-RU" dirty="0" smtClean="0">
              <a:solidFill>
                <a:srgbClr val="242D33"/>
              </a:solidFill>
              <a:latin typeface="Open Sans"/>
            </a:endParaRPr>
          </a:p>
          <a:p>
            <a:pPr marL="114300" indent="0">
              <a:buNone/>
            </a:pPr>
            <a:endParaRPr lang="ru-RU" dirty="0">
              <a:solidFill>
                <a:srgbClr val="242D33"/>
              </a:solidFill>
              <a:latin typeface="Open Sans"/>
            </a:endParaRPr>
          </a:p>
        </p:txBody>
      </p:sp>
      <p:pic>
        <p:nvPicPr>
          <p:cNvPr id="1026" name="Picture 2" descr="Чем полезно чт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55" y="2064327"/>
            <a:ext cx="5719004" cy="381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7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/>
          <p:nvPr/>
        </p:nvSpPr>
        <p:spPr>
          <a:xfrm>
            <a:off x="7077176" y="2324987"/>
            <a:ext cx="4089935" cy="2619798"/>
          </a:xfrm>
          <a:prstGeom prst="rect">
            <a:avLst/>
          </a:prstGeom>
          <a:solidFill>
            <a:srgbClr val="7030A0"/>
          </a:solidFill>
          <a:ln w="12700" cap="flat" cmpd="sng">
            <a:solidFill>
              <a:srgbClr val="A520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385813" y="193850"/>
            <a:ext cx="9104697" cy="876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ru-RU" dirty="0" smtClean="0"/>
              <a:t>ФГ в дошкольном образовании</a:t>
            </a:r>
            <a:endParaRPr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7077176" y="2298566"/>
            <a:ext cx="4089935" cy="2619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chemeClr val="lt1"/>
              </a:buClr>
              <a:buSzPct val="100000"/>
              <a:buNone/>
            </a:pPr>
            <a:r>
              <a:rPr lang="ru-RU" sz="4400" dirty="0" smtClean="0">
                <a:solidFill>
                  <a:schemeClr val="lt1"/>
                </a:solidFill>
              </a:rPr>
              <a:t>Актуальная задача для </a:t>
            </a:r>
            <a:r>
              <a:rPr lang="ru-RU" sz="4400" dirty="0">
                <a:solidFill>
                  <a:schemeClr val="lt1"/>
                </a:solidFill>
              </a:rPr>
              <a:t>дошкольного образования</a:t>
            </a:r>
            <a:endParaRPr sz="4400" dirty="0">
              <a:solidFill>
                <a:schemeClr val="lt1"/>
              </a:solidFill>
            </a:endParaRPr>
          </a:p>
        </p:txBody>
      </p:sp>
      <p:pic>
        <p:nvPicPr>
          <p:cNvPr id="1026" name="Picture 2" descr="Christian Blogger: Moms Who Put Their Kids in Daycare Are “Marred by the  Devil” | Beth Stoneburner | Friendly Atheist | Pathe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2" y="1977111"/>
            <a:ext cx="6453043" cy="430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0" y="193850"/>
            <a:ext cx="11180618" cy="876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ru-RU" dirty="0" smtClean="0"/>
              <a:t>Эволюция понятия </a:t>
            </a:r>
            <a:br>
              <a:rPr lang="ru-RU" dirty="0" smtClean="0"/>
            </a:br>
            <a:r>
              <a:rPr lang="ru-RU" dirty="0" smtClean="0"/>
              <a:t>функциональная грамотность?</a:t>
            </a:r>
            <a:endParaRPr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89609462"/>
              </p:ext>
            </p:extLst>
          </p:nvPr>
        </p:nvGraphicFramePr>
        <p:xfrm>
          <a:off x="383308" y="1301557"/>
          <a:ext cx="1161472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385813" y="193850"/>
            <a:ext cx="10254478" cy="876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ru-RU" sz="4000" dirty="0">
                <a:solidFill>
                  <a:srgbClr val="FFFFFF"/>
                </a:solidFill>
              </a:rPr>
              <a:t>Что такое функциональная грамотность?</a:t>
            </a:r>
            <a:endParaRPr dirty="0"/>
          </a:p>
        </p:txBody>
      </p:sp>
      <p:sp>
        <p:nvSpPr>
          <p:cNvPr id="107" name="Google Shape;107;p16"/>
          <p:cNvSpPr txBox="1"/>
          <p:nvPr/>
        </p:nvSpPr>
        <p:spPr>
          <a:xfrm>
            <a:off x="7222244" y="2184668"/>
            <a:ext cx="4443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9752550" y="2713746"/>
            <a:ext cx="4443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9220794" y="5162292"/>
            <a:ext cx="4443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6650388" y="4674111"/>
            <a:ext cx="4443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18503" y="2253535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9840" y="486506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62856" y="5315794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2687" y="2883945"/>
            <a:ext cx="468000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/>
          <p:nvPr/>
        </p:nvSpPr>
        <p:spPr>
          <a:xfrm>
            <a:off x="9101726" y="3988760"/>
            <a:ext cx="165931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8755675" y="3752750"/>
            <a:ext cx="232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ЗАГОЛОВОК</a:t>
            </a:r>
            <a:endParaRPr/>
          </a:p>
        </p:txBody>
      </p:sp>
      <p:sp>
        <p:nvSpPr>
          <p:cNvPr id="117" name="Google Shape;117;p16"/>
          <p:cNvSpPr/>
          <p:nvPr/>
        </p:nvSpPr>
        <p:spPr>
          <a:xfrm>
            <a:off x="6231223" y="3988760"/>
            <a:ext cx="17002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6042775" y="3752750"/>
            <a:ext cx="2046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ЗАГОЛОВОК</a:t>
            </a:r>
            <a:endParaRPr/>
          </a:p>
        </p:txBody>
      </p:sp>
      <p:sp>
        <p:nvSpPr>
          <p:cNvPr id="119" name="Google Shape;119;p16"/>
          <p:cNvSpPr/>
          <p:nvPr/>
        </p:nvSpPr>
        <p:spPr>
          <a:xfrm>
            <a:off x="7673156" y="5493235"/>
            <a:ext cx="181334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7463273" y="5257225"/>
            <a:ext cx="220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ЗАГОЛОВОК</a:t>
            </a: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7606198" y="2452185"/>
            <a:ext cx="142801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7251324" y="2216175"/>
            <a:ext cx="210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ЗАГОЛОВОК</a:t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274295" y="1569911"/>
            <a:ext cx="4483481" cy="5104277"/>
          </a:xfrm>
          <a:prstGeom prst="rect">
            <a:avLst/>
          </a:prstGeom>
          <a:solidFill>
            <a:srgbClr val="F9D4E8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1"/>
          </p:nvPr>
        </p:nvSpPr>
        <p:spPr>
          <a:xfrm>
            <a:off x="245494" y="1569911"/>
            <a:ext cx="4366325" cy="531209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2000" spc="10" dirty="0">
                <a:solidFill>
                  <a:srgbClr val="303F5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Функциональная грамотность рассматривается, как способность использовать все </a:t>
            </a:r>
            <a:r>
              <a:rPr lang="ru-RU" sz="2000" spc="10" dirty="0" smtClean="0">
                <a:solidFill>
                  <a:srgbClr val="303F5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приобретаемые </a:t>
            </a:r>
            <a:r>
              <a:rPr lang="ru-RU" sz="2000" spc="10" dirty="0">
                <a:solidFill>
                  <a:srgbClr val="303F5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в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</a:t>
            </a:r>
            <a:r>
              <a:rPr lang="ru-RU" sz="2000" spc="10" dirty="0" smtClean="0">
                <a:solidFill>
                  <a:srgbClr val="303F5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endParaRPr lang="ru-RU" spc="1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" name="Рисунок 24" descr="функциональная грамотность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92" y="607076"/>
            <a:ext cx="7304476" cy="7029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defTabSz="457200">
              <a:buClrTx/>
            </a:pPr>
            <a:fld id="{847A72E6-CC60-40AF-9373-4F8FF5310D4B}" type="slidenum">
              <a:rPr lang="ru-RU" kern="1200" smtClean="0">
                <a:solidFill>
                  <a:prstClr val="white"/>
                </a:solidFill>
                <a:ea typeface="+mn-ea"/>
                <a:cs typeface="+mn-cs"/>
              </a:rPr>
              <a:pPr defTabSz="457200">
                <a:buClrTx/>
              </a:pPr>
              <a:t>9</a:t>
            </a:fld>
            <a:endParaRPr lang="ru-RU" kern="1200">
              <a:solidFill>
                <a:prstClr val="white"/>
              </a:solidFill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3380" t="21496" r="24977" b="13163"/>
          <a:stretch/>
        </p:blipFill>
        <p:spPr>
          <a:xfrm>
            <a:off x="1233055" y="0"/>
            <a:ext cx="9640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961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Красный и фиолетовый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661</Words>
  <Application>Microsoft Office PowerPoint</Application>
  <PresentationFormat>Широкоэкранный</PresentationFormat>
  <Paragraphs>89</Paragraphs>
  <Slides>23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Courier New</vt:lpstr>
      <vt:lpstr>Impact</vt:lpstr>
      <vt:lpstr>Open Sans</vt:lpstr>
      <vt:lpstr>Times New Roman</vt:lpstr>
      <vt:lpstr>Verdana</vt:lpstr>
      <vt:lpstr>Wingdings</vt:lpstr>
      <vt:lpstr>Тема Office</vt:lpstr>
      <vt:lpstr>1_Тема Office</vt:lpstr>
      <vt:lpstr>Функциональная грамотность в дошкольном образовании  Бойко Галина Валерьевна,  главный эксперт Начального и дошкольного образования ГАУ ДПО ПКИРО</vt:lpstr>
      <vt:lpstr>Презентация PowerPoint</vt:lpstr>
      <vt:lpstr>Что такое функция человека?</vt:lpstr>
      <vt:lpstr>Что такое грамотность?</vt:lpstr>
      <vt:lpstr>Что такое грамотность?</vt:lpstr>
      <vt:lpstr>ФГ в дошкольном образовании</vt:lpstr>
      <vt:lpstr>Эволюция понятия  функциональная грамотность?</vt:lpstr>
      <vt:lpstr>Что такое функциональная грамотность?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работать с информацией?</vt:lpstr>
      <vt:lpstr>Презентация PowerPoint</vt:lpstr>
      <vt:lpstr>Презентация PowerPoint</vt:lpstr>
      <vt:lpstr>Приоритетная стратегия во ФГОС ДО  «Содействие становлению и развитию предпосылок функциональной грамотности» </vt:lpstr>
      <vt:lpstr>Презентация PowerPoint</vt:lpstr>
      <vt:lpstr>Презентация PowerPoint</vt:lpstr>
      <vt:lpstr>Что делать воспитателю детского сада?</vt:lpstr>
      <vt:lpstr>Что делать воспитателю детского сада?</vt:lpstr>
      <vt:lpstr>Настольная книга современного педагога ДОО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 в дошкольном образовании</dc:title>
  <dc:creator>user</dc:creator>
  <cp:lastModifiedBy>sagboyko@gmail.com</cp:lastModifiedBy>
  <cp:revision>23</cp:revision>
  <dcterms:modified xsi:type="dcterms:W3CDTF">2022-03-15T06:34:07Z</dcterms:modified>
</cp:coreProperties>
</file>