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0" r:id="rId5"/>
    <p:sldId id="259" r:id="rId6"/>
    <p:sldId id="274" r:id="rId7"/>
    <p:sldId id="261" r:id="rId8"/>
    <p:sldId id="262" r:id="rId9"/>
    <p:sldId id="263" r:id="rId10"/>
    <p:sldId id="264" r:id="rId11"/>
    <p:sldId id="266" r:id="rId12"/>
    <p:sldId id="271" r:id="rId13"/>
    <p:sldId id="267" r:id="rId14"/>
    <p:sldId id="277" r:id="rId15"/>
    <p:sldId id="279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0" autoAdjust="0"/>
    <p:restoredTop sz="94660"/>
  </p:normalViewPr>
  <p:slideViewPr>
    <p:cSldViewPr>
      <p:cViewPr>
        <p:scale>
          <a:sx n="80" d="100"/>
          <a:sy n="80" d="100"/>
        </p:scale>
        <p:origin x="-1488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A5D2-DC0E-4A9F-A9FE-3CCE42F8D8E1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BB54-5DAC-491E-AF76-B73022479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0392A-7FB2-4EEE-A2C6-F36ED0B64EDE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22992-AF00-4EC4-BB90-0E295BA11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5508-879B-417C-B532-63972AD24030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319DC-2D2B-4A7B-8793-BA8CC024D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B629-5103-484C-8F00-22352A2DF460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9FC2-69B3-49B4-A0C7-EBD3CC4FA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260E-092F-45F8-8D1C-AD8C0C93DADB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510F-EFF3-4330-8997-C60D04E7E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31DB-8926-4292-BD3B-BD32FD4F12AF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8B27-D4F2-4AA2-B577-16B6802D3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C98B-757E-4723-9E5B-9598989302D0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64A0-F321-48F6-96DB-E832B9136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B4FA-2663-4643-9CC9-EA923A1C8F9E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BEB0-C39B-4604-A0C7-23A4A4DF5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4FD1-6263-4929-B5DD-FE793DF8AB8A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96CA-9BBF-4165-9527-58B236D90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208A-966C-44DE-8B22-9C1426204F4E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41A7-3C42-4FA6-A107-98D1B5B5A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FBAF-C8CC-4635-9586-CB1F0BE19FD6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ADB4-EB22-40AB-BDD1-7FDCFF20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CDE139-A448-4004-A326-C009293476D0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E35756-65DC-45EE-8187-2BEE62B50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C:\Users\USER\Desktop\colorful-autumn-leaves-border-frame-1100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348038" y="1557338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2195513" y="908050"/>
            <a:ext cx="511333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  <a:cs typeface="Raavi" pitchFamily="34" charset="0"/>
              </a:rPr>
              <a:t>Реализация ФГОС </a:t>
            </a:r>
          </a:p>
          <a:p>
            <a:pPr algn="ctr"/>
            <a:r>
              <a:rPr lang="ru-RU" sz="4000" b="1">
                <a:latin typeface="Monotype Corsiva" pitchFamily="66" charset="0"/>
                <a:cs typeface="Raavi" pitchFamily="34" charset="0"/>
              </a:rPr>
              <a:t>Музыкально-ритмическая деятельность как</a:t>
            </a:r>
          </a:p>
          <a:p>
            <a:pPr algn="ctr"/>
            <a:r>
              <a:rPr lang="ru-RU" sz="4000" b="1">
                <a:latin typeface="Monotype Corsiva" pitchFamily="66" charset="0"/>
                <a:cs typeface="Raavi" pitchFamily="34" charset="0"/>
              </a:rPr>
              <a:t>условие развития крупной и мелкой моторики  </a:t>
            </a:r>
            <a:endParaRPr lang="ru-RU" sz="4000">
              <a:latin typeface="Monotype Corsiva" pitchFamily="66" charset="0"/>
              <a:cs typeface="Raavi" pitchFamily="34" charset="0"/>
            </a:endParaRPr>
          </a:p>
        </p:txBody>
      </p:sp>
      <p:pic>
        <p:nvPicPr>
          <p:cNvPr id="13318" name="Picture 2" descr="C:\Users\USER\Desktop\1508932666_f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C:\Users\USER\Desktop\IMG_2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 descr="C:\Users\USER\Desktop\colorful-autumn-leaves-border-frame-1100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348038" y="1557338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1258888" y="692150"/>
            <a:ext cx="70580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otype Corsiva" pitchFamily="66" charset="0"/>
                <a:cs typeface="Raavi" pitchFamily="34" charset="0"/>
              </a:rPr>
              <a:t>       Мнемотаблица</a:t>
            </a:r>
          </a:p>
          <a:p>
            <a:pPr algn="ctr"/>
            <a:endParaRPr lang="ru-RU" sz="4000">
              <a:latin typeface="Monotype Corsiva" pitchFamily="66" charset="0"/>
              <a:cs typeface="Raavi" pitchFamily="34" charset="0"/>
            </a:endParaRPr>
          </a:p>
          <a:p>
            <a:pPr algn="ctr"/>
            <a:endParaRPr lang="ru-RU" sz="4000">
              <a:latin typeface="Monotype Corsiva" pitchFamily="66" charset="0"/>
              <a:cs typeface="Raav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31913" y="1844675"/>
            <a:ext cx="3455987" cy="12969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1. Разбор изображения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5076825" y="1844675"/>
            <a:ext cx="3311525" cy="12969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2.Перекодиро-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1"/>
                </a:solidFill>
              </a:rPr>
              <a:t>вание</a:t>
            </a:r>
            <a:r>
              <a:rPr lang="ru-RU" sz="2400" dirty="0">
                <a:solidFill>
                  <a:schemeClr val="tx1"/>
                </a:solidFill>
              </a:rPr>
              <a:t> информации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1476375" y="3933825"/>
            <a:ext cx="3167063" cy="15113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3. Пересказ по теме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3800" y="4005263"/>
            <a:ext cx="3168650" cy="13684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4. Обозначение движения мелодии стрелочкой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r>
              <a:rPr lang="ru-RU" sz="1800" b="1" smtClean="0"/>
              <a:t>Песня «Федоры»</a:t>
            </a:r>
          </a:p>
        </p:txBody>
      </p:sp>
      <p:pic>
        <p:nvPicPr>
          <p:cNvPr id="24578" name="Picture 4" descr="C:\Users\USER\Desktop\Новый точечный рисунок (7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988"/>
            <a:ext cx="9144000" cy="6858000"/>
          </a:xfrm>
        </p:spPr>
      </p:pic>
      <p:cxnSp>
        <p:nvCxnSpPr>
          <p:cNvPr id="7" name="Прямая со стрелкой 6"/>
          <p:cNvCxnSpPr/>
          <p:nvPr/>
        </p:nvCxnSpPr>
        <p:spPr>
          <a:xfrm>
            <a:off x="250825" y="2060575"/>
            <a:ext cx="217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68313" y="1916113"/>
            <a:ext cx="358775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87450" y="1916113"/>
            <a:ext cx="215900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403350" y="1989138"/>
            <a:ext cx="215900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124075" y="2060575"/>
            <a:ext cx="2873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411413" y="1916113"/>
            <a:ext cx="360362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771775" y="1916113"/>
            <a:ext cx="287338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59113" y="1916113"/>
            <a:ext cx="360362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19475" y="1916113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356100" y="1989138"/>
            <a:ext cx="144463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4572000" y="1844675"/>
            <a:ext cx="144463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787900" y="1844675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076825" y="1844675"/>
            <a:ext cx="21590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364163" y="1916113"/>
            <a:ext cx="287337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724525" y="1916113"/>
            <a:ext cx="287338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372225" y="2060575"/>
            <a:ext cx="2873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6732588" y="1916113"/>
            <a:ext cx="215900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7019925" y="1916113"/>
            <a:ext cx="215900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7308850" y="1916113"/>
            <a:ext cx="358775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827088" y="1916113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1619250" y="1916113"/>
            <a:ext cx="21590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851275" y="1700213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995738" y="1700213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740650" y="1844675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885113" y="1844675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179388" y="3500438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395288" y="3284538"/>
            <a:ext cx="2889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684213" y="328453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971550" y="3284538"/>
            <a:ext cx="215900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1187450" y="3357563"/>
            <a:ext cx="215900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1403350" y="3284538"/>
            <a:ext cx="21590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1908175" y="3429000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2339975" y="3284538"/>
            <a:ext cx="215900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2627313" y="3284538"/>
            <a:ext cx="215900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2916238" y="3284538"/>
            <a:ext cx="287337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3276600" y="3284538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3708400" y="3284538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3851275" y="3284538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V="1">
            <a:off x="4500563" y="3500438"/>
            <a:ext cx="14287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V="1">
            <a:off x="4643438" y="3284538"/>
            <a:ext cx="288925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5003800" y="3284538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5219700" y="3284538"/>
            <a:ext cx="21590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5435600" y="3357563"/>
            <a:ext cx="215900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5724525" y="3284538"/>
            <a:ext cx="287338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6372225" y="3644900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V="1">
            <a:off x="6804025" y="3429000"/>
            <a:ext cx="2889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7164388" y="3429000"/>
            <a:ext cx="287337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V="1">
            <a:off x="7524750" y="3429000"/>
            <a:ext cx="36036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7956550" y="3357563"/>
            <a:ext cx="0" cy="3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8101013" y="3357563"/>
            <a:ext cx="0" cy="3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3" name="Picture 2" descr="C:\Users\USER\Desktop\colorful-autumn-leaves-border-frame-1100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3348038" y="1557338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1258888" y="692150"/>
            <a:ext cx="6626225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Monotype Corsiva" pitchFamily="66" charset="0"/>
                <a:cs typeface="Raavi" pitchFamily="34" charset="0"/>
              </a:rPr>
              <a:t>Инновационные</a:t>
            </a:r>
          </a:p>
          <a:p>
            <a:pPr algn="ctr"/>
            <a:r>
              <a:rPr lang="ru-RU" sz="5400" b="1">
                <a:latin typeface="Monotype Corsiva" pitchFamily="66" charset="0"/>
                <a:cs typeface="Raavi" pitchFamily="34" charset="0"/>
              </a:rPr>
              <a:t> виды деятельности:</a:t>
            </a:r>
          </a:p>
          <a:p>
            <a:pPr algn="ctr"/>
            <a:r>
              <a:rPr lang="ru-RU" sz="2800" b="1">
                <a:latin typeface="Monotype Corsiva" pitchFamily="66" charset="0"/>
                <a:cs typeface="Raavi" pitchFamily="34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4000">
                <a:latin typeface="Monotype Corsiva" pitchFamily="66" charset="0"/>
                <a:cs typeface="Raavi" pitchFamily="34" charset="0"/>
              </a:rPr>
              <a:t> коммуникативные игры</a:t>
            </a:r>
          </a:p>
          <a:p>
            <a:pPr algn="ctr"/>
            <a:endParaRPr lang="ru-RU" sz="1400">
              <a:latin typeface="Monotype Corsiva" pitchFamily="66" charset="0"/>
              <a:cs typeface="Raavi" pitchFamily="34" charset="0"/>
            </a:endParaRPr>
          </a:p>
          <a:p>
            <a:r>
              <a:rPr lang="ru-RU" sz="4000">
                <a:latin typeface="Monotype Corsiva" pitchFamily="66" charset="0"/>
                <a:cs typeface="Raavi" pitchFamily="34" charset="0"/>
              </a:rPr>
              <a:t>       - координационно-подвижные</a:t>
            </a:r>
          </a:p>
          <a:p>
            <a:r>
              <a:rPr lang="ru-RU" sz="4000">
                <a:latin typeface="Monotype Corsiva" pitchFamily="66" charset="0"/>
                <a:cs typeface="Raavi" pitchFamily="34" charset="0"/>
              </a:rPr>
              <a:t>         игры </a:t>
            </a:r>
          </a:p>
          <a:p>
            <a:endParaRPr lang="ru-RU" sz="1400">
              <a:latin typeface="Monotype Corsiva" pitchFamily="66" charset="0"/>
              <a:cs typeface="Raavi" pitchFamily="34" charset="0"/>
            </a:endParaRPr>
          </a:p>
          <a:p>
            <a:r>
              <a:rPr lang="ru-RU" sz="4000">
                <a:latin typeface="Monotype Corsiva" pitchFamily="66" charset="0"/>
                <a:cs typeface="Raavi" pitchFamily="34" charset="0"/>
              </a:rPr>
              <a:t>          - эвритмия </a:t>
            </a:r>
          </a:p>
          <a:p>
            <a:pPr algn="ctr"/>
            <a:endParaRPr lang="ru-RU" sz="4000">
              <a:latin typeface="Monotype Corsiva" pitchFamily="66" charset="0"/>
              <a:cs typeface="Raavi" pitchFamily="34" charset="0"/>
            </a:endParaRPr>
          </a:p>
          <a:p>
            <a:pPr algn="ctr"/>
            <a:endParaRPr lang="ru-RU" sz="4000">
              <a:latin typeface="Monotype Corsiva" pitchFamily="66" charset="0"/>
              <a:cs typeface="Raav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C:\Users\USER\Desktop\IMG_7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ый точечный рисунок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USER\Desktop\Новая папка\IMG-20181023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USER\Desktop\IMG_7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C:\Users\USER\Desktop\colorful-autumn-leaves-border-frame-1100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348038" y="1557338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2195513" y="908050"/>
            <a:ext cx="511333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  <a:cs typeface="Raavi" pitchFamily="34" charset="0"/>
              </a:rPr>
              <a:t>Реализация ФГОС </a:t>
            </a:r>
          </a:p>
          <a:p>
            <a:pPr algn="ctr"/>
            <a:r>
              <a:rPr lang="ru-RU" sz="4000" b="1">
                <a:latin typeface="Monotype Corsiva" pitchFamily="66" charset="0"/>
                <a:cs typeface="Raavi" pitchFamily="34" charset="0"/>
              </a:rPr>
              <a:t>Музыкально-ритмическая деятельность как</a:t>
            </a:r>
          </a:p>
          <a:p>
            <a:pPr algn="ctr"/>
            <a:r>
              <a:rPr lang="ru-RU" sz="4000" b="1">
                <a:latin typeface="Monotype Corsiva" pitchFamily="66" charset="0"/>
                <a:cs typeface="Raavi" pitchFamily="34" charset="0"/>
              </a:rPr>
              <a:t>условие развития крупной и мелкой моторики  </a:t>
            </a:r>
            <a:endParaRPr lang="ru-RU" sz="4000">
              <a:latin typeface="Monotype Corsiva" pitchFamily="66" charset="0"/>
              <a:cs typeface="Raav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2" descr="C:\Users\USER\Desktop\colorful-autumn-leaves-border-frame-1100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3348038" y="1557338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</a:t>
            </a:r>
            <a:endParaRPr lang="ru-RU">
              <a:latin typeface="Calibri" pitchFamily="34" charset="0"/>
            </a:endParaRPr>
          </a:p>
        </p:txBody>
      </p:sp>
      <p:pic>
        <p:nvPicPr>
          <p:cNvPr id="16389" name="Picture 2" descr="C:\Users\USER\Desktop\IMG_2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USER\Desktop\Новая папка\20181015_102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-1035050"/>
            <a:ext cx="9685338" cy="78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C:\Users\USER\Desktop\colorful-autumn-leaves-border-frame-1100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348038" y="1557338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2195513" y="549275"/>
            <a:ext cx="51133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Monotype Corsiva" pitchFamily="66" charset="0"/>
                <a:cs typeface="Raavi" pitchFamily="34" charset="0"/>
              </a:rPr>
              <a:t>Традиционные методы:</a:t>
            </a:r>
          </a:p>
          <a:p>
            <a:pPr>
              <a:buFontTx/>
              <a:buChar char="-"/>
            </a:pPr>
            <a:r>
              <a:rPr lang="ru-RU" sz="4000" b="1">
                <a:latin typeface="Monotype Corsiva" pitchFamily="66" charset="0"/>
                <a:cs typeface="Raavi" pitchFamily="34" charset="0"/>
              </a:rPr>
              <a:t>наглядно-слуховой</a:t>
            </a:r>
          </a:p>
          <a:p>
            <a:pPr>
              <a:buFontTx/>
              <a:buChar char="-"/>
            </a:pPr>
            <a:r>
              <a:rPr lang="ru-RU" sz="4000" b="1">
                <a:latin typeface="Monotype Corsiva" pitchFamily="66" charset="0"/>
                <a:cs typeface="Raavi" pitchFamily="34" charset="0"/>
              </a:rPr>
              <a:t> наглядно-зрительный</a:t>
            </a:r>
          </a:p>
          <a:p>
            <a:pPr>
              <a:buFontTx/>
              <a:buChar char="-"/>
            </a:pPr>
            <a:r>
              <a:rPr lang="ru-RU" sz="4000" b="1">
                <a:latin typeface="Monotype Corsiva" pitchFamily="66" charset="0"/>
                <a:cs typeface="Raavi" pitchFamily="34" charset="0"/>
              </a:rPr>
              <a:t>словесный</a:t>
            </a:r>
          </a:p>
          <a:p>
            <a:pPr>
              <a:buFontTx/>
              <a:buChar char="-"/>
            </a:pPr>
            <a:r>
              <a:rPr lang="ru-RU" sz="4000" b="1">
                <a:latin typeface="Monotype Corsiva" pitchFamily="66" charset="0"/>
                <a:cs typeface="Raavi" pitchFamily="34" charset="0"/>
              </a:rPr>
              <a:t>практический</a:t>
            </a:r>
          </a:p>
          <a:p>
            <a:pPr>
              <a:buFontTx/>
              <a:buChar char="-"/>
            </a:pPr>
            <a:r>
              <a:rPr lang="ru-RU" sz="4000" b="1">
                <a:latin typeface="Monotype Corsiva" pitchFamily="66" charset="0"/>
                <a:cs typeface="Raavi" pitchFamily="34" charset="0"/>
              </a:rPr>
              <a:t>игровой</a:t>
            </a:r>
          </a:p>
          <a:p>
            <a:pPr>
              <a:buFontTx/>
              <a:buChar char="-"/>
            </a:pPr>
            <a:r>
              <a:rPr lang="ru-RU" sz="4000" b="1">
                <a:latin typeface="Monotype Corsiva" pitchFamily="66" charset="0"/>
                <a:cs typeface="Raavi" pitchFamily="34" charset="0"/>
              </a:rPr>
              <a:t>метод звучащих жестов</a:t>
            </a:r>
            <a:endParaRPr lang="ru-RU" sz="4000">
              <a:latin typeface="Monotype Corsiva" pitchFamily="66" charset="0"/>
              <a:cs typeface="Raav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Users\USER\Desktop\Новая папка\IMG-20181023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2" descr="C:\Users\USER\Desktop\colorful-autumn-leaves-border-frame-1100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348038" y="1557338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1258888" y="692150"/>
            <a:ext cx="70580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Monotype Corsiva" pitchFamily="66" charset="0"/>
                <a:cs typeface="Raavi" pitchFamily="34" charset="0"/>
              </a:rPr>
              <a:t>Инновационные</a:t>
            </a:r>
          </a:p>
          <a:p>
            <a:pPr algn="ctr"/>
            <a:r>
              <a:rPr lang="ru-RU" sz="5400" b="1">
                <a:latin typeface="Monotype Corsiva" pitchFamily="66" charset="0"/>
                <a:cs typeface="Raavi" pitchFamily="34" charset="0"/>
              </a:rPr>
              <a:t> методы:</a:t>
            </a:r>
          </a:p>
          <a:p>
            <a:pPr algn="ctr"/>
            <a:r>
              <a:rPr lang="ru-RU" sz="4000">
                <a:latin typeface="Monotype Corsiva" pitchFamily="66" charset="0"/>
                <a:cs typeface="Raavi" pitchFamily="34" charset="0"/>
              </a:rPr>
              <a:t>- метод вариативности</a:t>
            </a:r>
          </a:p>
          <a:p>
            <a:pPr algn="ctr"/>
            <a:r>
              <a:rPr lang="ru-RU" sz="4000">
                <a:latin typeface="Monotype Corsiva" pitchFamily="66" charset="0"/>
                <a:cs typeface="Raavi" pitchFamily="34" charset="0"/>
              </a:rPr>
              <a:t>          -метод проектирования</a:t>
            </a:r>
          </a:p>
          <a:p>
            <a:pPr algn="ctr"/>
            <a:r>
              <a:rPr lang="ru-RU" sz="4000">
                <a:latin typeface="Monotype Corsiva" pitchFamily="66" charset="0"/>
                <a:cs typeface="Raavi" pitchFamily="34" charset="0"/>
              </a:rPr>
              <a:t>                    -метод моделирования</a:t>
            </a:r>
          </a:p>
          <a:p>
            <a:pPr algn="ctr"/>
            <a:endParaRPr lang="ru-RU" sz="4000">
              <a:latin typeface="Monotype Corsiva" pitchFamily="66" charset="0"/>
              <a:cs typeface="Raavi" pitchFamily="34" charset="0"/>
            </a:endParaRPr>
          </a:p>
          <a:p>
            <a:pPr algn="ctr"/>
            <a:endParaRPr lang="ru-RU" sz="4000">
              <a:latin typeface="Monotype Corsiva" pitchFamily="66" charset="0"/>
              <a:cs typeface="Raav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 descr="C:\Users\USER\Desktop\colorful-autumn-leaves-border-frame-1100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3348038" y="1557338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1258888" y="692150"/>
            <a:ext cx="7058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latin typeface="Monotype Corsiva" pitchFamily="66" charset="0"/>
              <a:cs typeface="Raavi" pitchFamily="34" charset="0"/>
            </a:endParaRPr>
          </a:p>
          <a:p>
            <a:pPr algn="ctr"/>
            <a:endParaRPr lang="ru-RU" sz="4000">
              <a:latin typeface="Monotype Corsiva" pitchFamily="66" charset="0"/>
              <a:cs typeface="Raavi" pitchFamily="34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2286000" y="8366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latin typeface="Monotype Corsiva" pitchFamily="66" charset="0"/>
              <a:cs typeface="Raavi" pitchFamily="34" charset="0"/>
            </a:endParaRPr>
          </a:p>
          <a:p>
            <a:pPr algn="ctr"/>
            <a:endParaRPr lang="ru-RU" sz="2800" b="1">
              <a:latin typeface="Monotype Corsiva" pitchFamily="66" charset="0"/>
              <a:cs typeface="Raavi" pitchFamily="34" charset="0"/>
            </a:endParaRPr>
          </a:p>
        </p:txBody>
      </p:sp>
      <p:pic>
        <p:nvPicPr>
          <p:cNvPr id="20487" name="Picture 2" descr="C:\Users\USER\Desktop\IMG_8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3348038" y="1557338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1258888" y="692150"/>
            <a:ext cx="7058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latin typeface="Monotype Corsiva" pitchFamily="66" charset="0"/>
              <a:cs typeface="Raavi" pitchFamily="34" charset="0"/>
            </a:endParaRPr>
          </a:p>
          <a:p>
            <a:pPr algn="ctr"/>
            <a:endParaRPr lang="ru-RU" sz="4000">
              <a:latin typeface="Monotype Corsiva" pitchFamily="66" charset="0"/>
              <a:cs typeface="Raavi" pitchFamily="34" charset="0"/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2286000" y="8366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latin typeface="Monotype Corsiva" pitchFamily="66" charset="0"/>
              <a:cs typeface="Raavi" pitchFamily="34" charset="0"/>
            </a:endParaRPr>
          </a:p>
          <a:p>
            <a:pPr algn="ctr"/>
            <a:endParaRPr lang="ru-RU" sz="2800" b="1">
              <a:latin typeface="Monotype Corsiva" pitchFamily="66" charset="0"/>
              <a:cs typeface="Raavi" pitchFamily="34" charset="0"/>
            </a:endParaRPr>
          </a:p>
        </p:txBody>
      </p:sp>
      <p:pic>
        <p:nvPicPr>
          <p:cNvPr id="21510" name="Picture 2" descr="C:\Users\USER\Desktop\IMG_8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99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Песня «Федоры»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2018-10-12T11:21:27Z</dcterms:created>
  <dcterms:modified xsi:type="dcterms:W3CDTF">2018-10-24T09:14:27Z</dcterms:modified>
</cp:coreProperties>
</file>