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315" r:id="rId3"/>
    <p:sldId id="316" r:id="rId4"/>
    <p:sldId id="338" r:id="rId5"/>
    <p:sldId id="261" r:id="rId6"/>
    <p:sldId id="317" r:id="rId7"/>
    <p:sldId id="339" r:id="rId8"/>
    <p:sldId id="319" r:id="rId9"/>
    <p:sldId id="320" r:id="rId10"/>
    <p:sldId id="329" r:id="rId11"/>
    <p:sldId id="324" r:id="rId12"/>
    <p:sldId id="325" r:id="rId13"/>
    <p:sldId id="326" r:id="rId14"/>
    <p:sldId id="265" r:id="rId15"/>
    <p:sldId id="328" r:id="rId16"/>
    <p:sldId id="332" r:id="rId17"/>
    <p:sldId id="330" r:id="rId18"/>
    <p:sldId id="308" r:id="rId19"/>
    <p:sldId id="333" r:id="rId20"/>
    <p:sldId id="334" r:id="rId21"/>
    <p:sldId id="268" r:id="rId22"/>
    <p:sldId id="335" r:id="rId23"/>
    <p:sldId id="289" r:id="rId24"/>
    <p:sldId id="310" r:id="rId25"/>
    <p:sldId id="311" r:id="rId26"/>
    <p:sldId id="299" r:id="rId27"/>
    <p:sldId id="336" r:id="rId28"/>
    <p:sldId id="313" r:id="rId29"/>
    <p:sldId id="309" r:id="rId30"/>
    <p:sldId id="340" r:id="rId31"/>
    <p:sldId id="337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CC0000"/>
    <a:srgbClr val="9900CC"/>
    <a:srgbClr val="C0504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434" autoAdjust="0"/>
  </p:normalViewPr>
  <p:slideViewPr>
    <p:cSldViewPr>
      <p:cViewPr varScale="1">
        <p:scale>
          <a:sx n="113" d="100"/>
          <a:sy n="113" d="100"/>
        </p:scale>
        <p:origin x="-390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B932B3-73B1-460C-97AE-78B8D9AB8239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B3D3F-CDED-4C20-B609-11CB77526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5840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B3D3F-CDED-4C20-B609-11CB77526CD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664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47529" y="476672"/>
            <a:ext cx="8567843" cy="3861048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бюджетная дошкольная образовательная организация «Детский сад №2 «Ромашка» ст. Гиагинской»</a:t>
            </a:r>
            <a:r>
              <a:rPr lang="ru-RU" sz="2000" b="1" dirty="0">
                <a:ln w="11430">
                  <a:noFill/>
                </a:ln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n w="11430">
                  <a:noFill/>
                </a:ln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n w="11430">
                <a:noFill/>
              </a:ln>
              <a:solidFill>
                <a:srgbClr val="C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n w="11430"/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Познавательно-экспериментальная   деятельность дошкольников средствами экологического воспитания</a:t>
            </a: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12024" y="6021289"/>
            <a:ext cx="4211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CC0000"/>
                  </a:solidFill>
                </a:ln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  <a:r>
              <a:rPr lang="ru-RU" sz="2400" b="1" dirty="0" err="1">
                <a:ln>
                  <a:solidFill>
                    <a:srgbClr val="CC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Коробкова</a:t>
            </a:r>
            <a:r>
              <a:rPr lang="ru-RU" sz="2400" b="1" dirty="0">
                <a:ln>
                  <a:solidFill>
                    <a:srgbClr val="CC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Т.В.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576" y="260648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6540" y="1772817"/>
            <a:ext cx="4038600" cy="5217443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just">
              <a:buNone/>
            </a:pPr>
            <a:endParaRPr 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4929037"/>
            <a:ext cx="3020144" cy="1197127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961854" y="1096011"/>
            <a:ext cx="3524349" cy="1544782"/>
          </a:xfrm>
          <a:prstGeom prst="flowChartPunchedTape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961854" y="3260420"/>
            <a:ext cx="3672541" cy="1497970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995588" y="4801708"/>
            <a:ext cx="3638807" cy="1685216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 flipH="1">
            <a:off x="6456040" y="5010634"/>
            <a:ext cx="3704932" cy="1476291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 flipH="1">
            <a:off x="6456040" y="3256594"/>
            <a:ext cx="3635808" cy="1545114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 flipH="1">
            <a:off x="6456040" y="1484286"/>
            <a:ext cx="3635808" cy="1544782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575194" y="133332"/>
            <a:ext cx="2013755" cy="2507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9544" y="24960"/>
            <a:ext cx="8968456" cy="662040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работы:</a:t>
            </a:r>
            <a:endParaRPr lang="ru-RU" sz="24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  <a:r>
              <a:rPr lang="ru-RU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деятельность;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беседы </a:t>
            </a:r>
            <a:r>
              <a:rPr lang="ru-RU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познавательно-эвристического характера;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знаково-изобразительные </a:t>
            </a:r>
            <a:r>
              <a:rPr lang="ru-RU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средства;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лабораторные </a:t>
            </a:r>
            <a:r>
              <a:rPr lang="ru-RU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работы;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киносеансы</a:t>
            </a:r>
            <a:r>
              <a:rPr lang="ru-RU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прослушивание </a:t>
            </a:r>
            <a:r>
              <a:rPr lang="ru-RU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аудиозаписей;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дидактические </a:t>
            </a:r>
            <a:r>
              <a:rPr lang="ru-RU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развивающие игры, упражнения;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сюжетно-ролевые </a:t>
            </a:r>
            <a:r>
              <a:rPr lang="ru-RU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игры;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эксперименты </a:t>
            </a:r>
            <a:r>
              <a:rPr lang="ru-RU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опыты;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рассматривание </a:t>
            </a:r>
            <a:r>
              <a:rPr lang="ru-RU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картин;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наблюдения </a:t>
            </a:r>
            <a:r>
              <a:rPr lang="ru-RU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живыми объектами и явлениями природы;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экскурсии </a:t>
            </a:r>
            <a:r>
              <a:rPr lang="ru-RU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целевые прогулки;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центрах природы;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экологическая </a:t>
            </a:r>
            <a:r>
              <a:rPr lang="ru-RU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тропа;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акции </a:t>
            </a:r>
            <a:r>
              <a:rPr lang="ru-RU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добрых дел;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предметные </a:t>
            </a:r>
            <a:r>
              <a:rPr lang="ru-RU" sz="2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недели;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кружковая деятельность</a:t>
            </a:r>
            <a:endParaRPr lang="ru-RU" sz="22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53256" y="4360758"/>
            <a:ext cx="3555920" cy="23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142043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576" y="260648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6540" y="1772817"/>
            <a:ext cx="4038600" cy="5217443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just">
              <a:buNone/>
            </a:pPr>
            <a:endParaRPr 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70276" y="4882720"/>
            <a:ext cx="3020144" cy="1197127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961854" y="1096011"/>
            <a:ext cx="3524349" cy="1544782"/>
          </a:xfrm>
          <a:prstGeom prst="flowChartPunchedTape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995588" y="4801708"/>
            <a:ext cx="3638807" cy="1685216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 flipH="1">
            <a:off x="6456040" y="5010634"/>
            <a:ext cx="3704932" cy="1476291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 flipH="1">
            <a:off x="6456040" y="3256594"/>
            <a:ext cx="3635808" cy="1545114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 flipH="1">
            <a:off x="6456040" y="1484286"/>
            <a:ext cx="3635808" cy="1544782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9420421" y="23212"/>
            <a:ext cx="1247578" cy="1408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7529" y="366572"/>
            <a:ext cx="8661647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Разделы: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вода</a:t>
            </a:r>
            <a:endParaRPr lang="ru-RU" sz="3600" b="1" dirty="0">
              <a:solidFill>
                <a:srgbClr val="0000FF"/>
              </a:solidFill>
            </a:endParaRPr>
          </a:p>
          <a:p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воздух</a:t>
            </a:r>
            <a:endParaRPr lang="ru-RU" sz="3600" b="1" dirty="0">
              <a:solidFill>
                <a:srgbClr val="0000FF"/>
              </a:solidFill>
            </a:endParaRPr>
          </a:p>
          <a:p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песок, глина и </a:t>
            </a:r>
            <a:r>
              <a:rPr lang="ru-RU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камни</a:t>
            </a:r>
            <a:endParaRPr lang="ru-RU" sz="3600" b="1" dirty="0">
              <a:solidFill>
                <a:srgbClr val="0000FF"/>
              </a:solidFill>
            </a:endParaRPr>
          </a:p>
          <a:p>
            <a:r>
              <a:rPr lang="ru-RU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фауна и </a:t>
            </a:r>
            <a:r>
              <a:rPr lang="ru-RU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флора</a:t>
            </a:r>
            <a:endParaRPr lang="ru-RU" sz="36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16" name="Блок-схема: перфолента 15"/>
          <p:cNvSpPr/>
          <p:nvPr/>
        </p:nvSpPr>
        <p:spPr>
          <a:xfrm>
            <a:off x="5747881" y="7816961"/>
            <a:ext cx="3672541" cy="1497970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Картинки по запросу &quot;картинки: нарисованные дети  в экспериментальной деятельност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860" b="13321"/>
          <a:stretch/>
        </p:blipFill>
        <p:spPr bwMode="auto">
          <a:xfrm>
            <a:off x="7667636" y="3286124"/>
            <a:ext cx="4090776" cy="3277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151359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576" y="260648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6540" y="1772817"/>
            <a:ext cx="4038600" cy="5217443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just">
              <a:buNone/>
            </a:pPr>
            <a:endParaRPr 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4929037"/>
            <a:ext cx="3020144" cy="1197127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961854" y="1096011"/>
            <a:ext cx="3524349" cy="1544782"/>
          </a:xfrm>
          <a:prstGeom prst="flowChartPunchedTape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961854" y="3260420"/>
            <a:ext cx="3672541" cy="1497970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995588" y="4801708"/>
            <a:ext cx="3638807" cy="1685216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 flipH="1">
            <a:off x="6456040" y="5010634"/>
            <a:ext cx="3704932" cy="1476291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 flipH="1">
            <a:off x="6456040" y="3256594"/>
            <a:ext cx="3635808" cy="1545114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 flipH="1">
            <a:off x="6456040" y="1484286"/>
            <a:ext cx="3635808" cy="1544782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006541" y="139783"/>
            <a:ext cx="1170807" cy="1457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7529" y="366573"/>
            <a:ext cx="9034817" cy="51644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Правила  при выборе темы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150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должна быть интересной ребёнку и увлекать его;</a:t>
            </a:r>
            <a:endParaRPr lang="ru-RU" sz="3200" b="1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должна быть выполнима, решение её должно принести реальную пользу участникам исследования;</a:t>
            </a:r>
            <a:endParaRPr lang="ru-RU" sz="3200" b="1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itchFamily="34" charset="0"/>
              <a:buChar char="•"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должна быть оригинальной, в ней необходим элемент неожиданности, </a:t>
            </a: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необычности </a:t>
            </a:r>
            <a:endParaRPr lang="ru-RU" sz="3200" b="1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5868" y="5000636"/>
            <a:ext cx="2914836" cy="1738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6403289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576" y="260648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6540" y="1772817"/>
            <a:ext cx="4038600" cy="5217443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just">
              <a:buNone/>
            </a:pPr>
            <a:endParaRPr 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4929037"/>
            <a:ext cx="3020144" cy="1197127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961854" y="1096011"/>
            <a:ext cx="3524349" cy="1544782"/>
          </a:xfrm>
          <a:prstGeom prst="flowChartPunchedTape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961854" y="3260420"/>
            <a:ext cx="3672541" cy="1497970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995588" y="4801708"/>
            <a:ext cx="3638807" cy="1685216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 flipH="1">
            <a:off x="6456040" y="5010634"/>
            <a:ext cx="3704932" cy="1476291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 flipH="1">
            <a:off x="6456040" y="3256594"/>
            <a:ext cx="3635808" cy="1545114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 flipH="1">
            <a:off x="6456040" y="1484286"/>
            <a:ext cx="3635808" cy="1544782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723924" y="1"/>
            <a:ext cx="1111304" cy="1284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7529" y="366572"/>
            <a:ext cx="8034685" cy="41272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</a:pP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Структура проведения опытов:</a:t>
            </a:r>
            <a:endParaRPr lang="ru-RU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indent="-45720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постановка </a:t>
            </a: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45720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поиск путей решения </a:t>
            </a: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45720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проверка гипотез, </a:t>
            </a: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предположений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45720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обсуждение увиденных </a:t>
            </a: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полученных результатов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45720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формулировка </a:t>
            </a: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выводов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Картинки по запросу &quot;картинки: нарисованные дети  в экспериментальной деятельност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4574494"/>
            <a:ext cx="4680520" cy="2059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2488062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2305" y="352073"/>
            <a:ext cx="8229600" cy="112474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b="1" dirty="0" smtClean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экспериментирования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-99392"/>
            <a:ext cx="1260622" cy="1858516"/>
          </a:xfrm>
          <a:prstGeom prst="rect">
            <a:avLst/>
          </a:prstGeom>
        </p:spPr>
      </p:pic>
      <p:pic>
        <p:nvPicPr>
          <p:cNvPr id="6" name="Picture 2" descr="http://mbdou116.ru/P411004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44" y="4384215"/>
            <a:ext cx="2468031" cy="2135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589" y="4509120"/>
            <a:ext cx="2471510" cy="1996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034" y="2636912"/>
            <a:ext cx="2380366" cy="2443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90" y="1996047"/>
            <a:ext cx="2566368" cy="2388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850" b="4851"/>
          <a:stretch/>
        </p:blipFill>
        <p:spPr>
          <a:xfrm rot="5400000">
            <a:off x="2098595" y="1883361"/>
            <a:ext cx="2014652" cy="2516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225" y="621879"/>
            <a:ext cx="8619256" cy="481437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27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Оснащение центра экспериментирования:</a:t>
            </a:r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приборы – помощники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природные материалы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бросовый материал</a:t>
            </a: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n w="11430"/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4929037"/>
            <a:ext cx="3020144" cy="1197127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961854" y="1096011"/>
            <a:ext cx="3524349" cy="1544782"/>
          </a:xfrm>
          <a:prstGeom prst="flowChartPunchedTape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961854" y="3260420"/>
            <a:ext cx="3672541" cy="1497970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995588" y="4801708"/>
            <a:ext cx="3638807" cy="1685216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 flipH="1">
            <a:off x="6456040" y="5010634"/>
            <a:ext cx="3704932" cy="1476291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 flipH="1">
            <a:off x="6456040" y="3256594"/>
            <a:ext cx="3635808" cy="1545114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 flipH="1">
            <a:off x="6456040" y="1484286"/>
            <a:ext cx="3635808" cy="1544782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9604945" y="-577267"/>
            <a:ext cx="1112054" cy="1639484"/>
          </a:xfrm>
          <a:prstGeom prst="rect">
            <a:avLst/>
          </a:prstGeom>
        </p:spPr>
      </p:pic>
      <p:pic>
        <p:nvPicPr>
          <p:cNvPr id="9218" name="Picture 2" descr="Картинки по запросу &quot;картинки: нарисованные дети  в экспериментальной деятельност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9" y="1902077"/>
            <a:ext cx="2448271" cy="3633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5049329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6876" y="196255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Совместная деятельность с детьми</a:t>
            </a:r>
            <a:endParaRPr lang="ru-RU" sz="4000" b="1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6540" y="1772817"/>
            <a:ext cx="4038600" cy="5217443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just">
              <a:buNone/>
            </a:pPr>
            <a:endParaRPr 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4929037"/>
            <a:ext cx="3020144" cy="1197127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961854" y="1096011"/>
            <a:ext cx="3524349" cy="1544782"/>
          </a:xfrm>
          <a:prstGeom prst="flowChartPunchedTape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961854" y="3260420"/>
            <a:ext cx="3672541" cy="1497970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995588" y="4801708"/>
            <a:ext cx="3638807" cy="1685216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 flipH="1">
            <a:off x="6456040" y="5010634"/>
            <a:ext cx="3704932" cy="1476291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 flipH="1">
            <a:off x="6456040" y="3256594"/>
            <a:ext cx="3635808" cy="1545114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 flipH="1">
            <a:off x="6456040" y="1484286"/>
            <a:ext cx="3635808" cy="1544782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9640508" y="4968298"/>
            <a:ext cx="1112054" cy="16394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2212713"/>
            <a:ext cx="3327497" cy="3319866"/>
          </a:xfrm>
          <a:prstGeom prst="foldedCorner">
            <a:avLst/>
          </a:prstGeom>
          <a:ln w="76200">
            <a:solidFill>
              <a:srgbClr val="D68B1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84" y="2212042"/>
            <a:ext cx="3356358" cy="3320537"/>
          </a:xfrm>
          <a:prstGeom prst="round2DiagRect">
            <a:avLst/>
          </a:prstGeom>
          <a:ln w="57150">
            <a:solidFill>
              <a:srgbClr val="D19049">
                <a:lumMod val="75000"/>
              </a:srgb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910220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6876" y="196255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Опытно-экспериментальная деятельность  детей старшего дошкольного возраста</a:t>
            </a:r>
            <a:endParaRPr lang="ru-RU" sz="3600" b="1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6540" y="1772817"/>
            <a:ext cx="4038600" cy="5217443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just">
              <a:buNone/>
            </a:pPr>
            <a:endParaRPr 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4929037"/>
            <a:ext cx="3020144" cy="1197127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961854" y="1096011"/>
            <a:ext cx="3524349" cy="1544782"/>
          </a:xfrm>
          <a:prstGeom prst="flowChartPunchedTape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961854" y="3260420"/>
            <a:ext cx="3672541" cy="1497970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995588" y="4801708"/>
            <a:ext cx="3638807" cy="1685216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 flipH="1">
            <a:off x="6456040" y="5010634"/>
            <a:ext cx="3704932" cy="1476291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 flipH="1">
            <a:off x="6456040" y="3256594"/>
            <a:ext cx="3635808" cy="1545114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 flipH="1">
            <a:off x="6456040" y="1484286"/>
            <a:ext cx="3635808" cy="1544782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9872191" y="105347"/>
            <a:ext cx="898617" cy="13248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875" y="1920312"/>
            <a:ext cx="2429725" cy="2046361"/>
          </a:xfrm>
          <a:prstGeom prst="round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1864008"/>
            <a:ext cx="2514809" cy="2102666"/>
          </a:xfrm>
          <a:prstGeom prst="round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67" y="1899347"/>
            <a:ext cx="2071006" cy="1819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rgbClr val="8FB08C">
                <a:satMod val="175000"/>
                <a:alpha val="40000"/>
              </a:srgbClr>
            </a:glow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67" y="4127596"/>
            <a:ext cx="2166509" cy="2359328"/>
          </a:xfrm>
          <a:prstGeom prst="roundRect">
            <a:avLst>
              <a:gd name="adj" fmla="val 16667"/>
            </a:avLst>
          </a:prstGeom>
          <a:ln>
            <a:solidFill>
              <a:srgbClr val="9900C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0313" b="2750"/>
          <a:stretch/>
        </p:blipFill>
        <p:spPr>
          <a:xfrm>
            <a:off x="5015879" y="4373019"/>
            <a:ext cx="2628171" cy="2112645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51" r="24801" b="2750"/>
          <a:stretch/>
        </p:blipFill>
        <p:spPr>
          <a:xfrm>
            <a:off x="1961854" y="4289078"/>
            <a:ext cx="2517787" cy="22936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107180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6876" y="196255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 деятельность в игровой деятельности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6540" y="1772817"/>
            <a:ext cx="4038600" cy="5217443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just">
              <a:buNone/>
            </a:pPr>
            <a:endParaRPr 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4929037"/>
            <a:ext cx="3020144" cy="1197127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961854" y="1096011"/>
            <a:ext cx="3524349" cy="1544782"/>
          </a:xfrm>
          <a:prstGeom prst="flowChartPunchedTape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961854" y="3260420"/>
            <a:ext cx="3672541" cy="1497970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995588" y="4801708"/>
            <a:ext cx="3638807" cy="1685216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 flipH="1">
            <a:off x="6456040" y="5010634"/>
            <a:ext cx="3704932" cy="1476291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 flipH="1">
            <a:off x="6456040" y="3256594"/>
            <a:ext cx="3635808" cy="1545114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 flipH="1">
            <a:off x="6456040" y="1484286"/>
            <a:ext cx="3635808" cy="1544782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9802152" y="5556156"/>
            <a:ext cx="865848" cy="12765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57" y="1952200"/>
            <a:ext cx="2358773" cy="2700935"/>
          </a:xfrm>
          <a:prstGeom prst="rect">
            <a:avLst/>
          </a:prstGeom>
          <a:ln w="190500" cap="sq">
            <a:solidFill>
              <a:srgbClr val="0000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2310667"/>
            <a:ext cx="2535630" cy="2659168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94" y="2924943"/>
            <a:ext cx="2536257" cy="2526749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6876" y="196255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роблемные ситуации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20899" y="4975436"/>
            <a:ext cx="4038600" cy="5217443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just">
              <a:buNone/>
            </a:pPr>
            <a:endParaRPr 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4929037"/>
            <a:ext cx="3020144" cy="1197127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961854" y="1096011"/>
            <a:ext cx="3524349" cy="1544782"/>
          </a:xfrm>
          <a:prstGeom prst="flowChartPunchedTape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961854" y="3260420"/>
            <a:ext cx="3672541" cy="1497970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995588" y="4801708"/>
            <a:ext cx="3638807" cy="1685216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 flipH="1">
            <a:off x="6456040" y="3256594"/>
            <a:ext cx="3635808" cy="1545114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 flipH="1">
            <a:off x="6456040" y="1484286"/>
            <a:ext cx="3635808" cy="1544782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9390628" y="290179"/>
            <a:ext cx="1090668" cy="142153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1975" y="1868403"/>
            <a:ext cx="2055398" cy="4661839"/>
          </a:xfrm>
          <a:prstGeom prst="rect">
            <a:avLst/>
          </a:prstGeom>
        </p:spPr>
      </p:pic>
      <p:sp>
        <p:nvSpPr>
          <p:cNvPr id="5" name="AutoShape 2" descr="Картинки по запросу &quot;картинки: Карсон, буратино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Картинки по запросу &quot;картинки: Карсон, буратино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996" y="1711717"/>
            <a:ext cx="3924300" cy="4876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артинки по запросу &quot;картинки: Карсон, буратино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67" y="2239011"/>
            <a:ext cx="2990850" cy="43250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691078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человека в природе, ведущая к нарушению экологического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равновесия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9192345" y="-35498"/>
            <a:ext cx="1311863" cy="1763272"/>
          </a:xfrm>
          <a:prstGeom prst="rect">
            <a:avLst/>
          </a:prstGeom>
        </p:spPr>
      </p:pic>
      <p:pic>
        <p:nvPicPr>
          <p:cNvPr id="2058" name="Picture 10" descr="Картинки по запросу &quot;картинки: нарисованные дет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237" y="3212976"/>
            <a:ext cx="6475155" cy="2913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6876" y="196255"/>
            <a:ext cx="8229600" cy="1160703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Мультимедиа технологии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20899" y="4975436"/>
            <a:ext cx="4038600" cy="5217443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just">
              <a:buNone/>
            </a:pPr>
            <a:endParaRPr 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4929037"/>
            <a:ext cx="3020144" cy="1197127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961854" y="1096011"/>
            <a:ext cx="3524349" cy="1544782"/>
          </a:xfrm>
          <a:prstGeom prst="flowChartPunchedTape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961854" y="3260420"/>
            <a:ext cx="3672541" cy="1497970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995588" y="4801708"/>
            <a:ext cx="3638807" cy="1685216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 flipH="1">
            <a:off x="6456040" y="3256594"/>
            <a:ext cx="3635808" cy="1545114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 flipH="1">
            <a:off x="6456040" y="1484286"/>
            <a:ext cx="3635808" cy="1544782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710290" y="221748"/>
            <a:ext cx="865848" cy="1276506"/>
          </a:xfrm>
          <a:prstGeom prst="rect">
            <a:avLst/>
          </a:prstGeom>
        </p:spPr>
      </p:pic>
      <p:sp>
        <p:nvSpPr>
          <p:cNvPr id="5" name="AutoShape 2" descr="Картинки по запросу &quot;картинки: Карсон, буратино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851" y="1715300"/>
            <a:ext cx="3076131" cy="3341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52" y="2760960"/>
            <a:ext cx="3119294" cy="3365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1100784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692696"/>
            <a:ext cx="8229600" cy="99898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63552" y="1979712"/>
            <a:ext cx="8229600" cy="382555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7000"/>
              </a:lnSpc>
              <a:buNone/>
            </a:pPr>
            <a:r>
              <a:rPr lang="ru-RU" b="1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b="1" dirty="0" smtClean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приемы:</a:t>
            </a:r>
            <a:r>
              <a:rPr lang="ru-RU" b="1" dirty="0" smtClean="0">
                <a:solidFill>
                  <a:srgbClr val="99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99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проблемных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ситуаций</a:t>
            </a: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экспериментирование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ru-RU" b="1" dirty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</a:t>
            </a:r>
            <a:r>
              <a:rPr lang="ru-RU" b="1" dirty="0" smtClean="0">
                <a:solidFill>
                  <a:srgbClr val="99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работы:</a:t>
            </a:r>
            <a:endParaRPr lang="ru-RU" sz="2400" dirty="0">
              <a:solidFill>
                <a:srgbClr val="99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малые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индивидуальная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самостоятельная деятельность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47528" y="404664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11430"/>
                <a:solidFill>
                  <a:srgbClr val="CC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Кружковая работа</a:t>
            </a:r>
          </a:p>
          <a:p>
            <a:pPr algn="ctr"/>
            <a:r>
              <a:rPr lang="ru-RU" sz="3600" b="1" dirty="0">
                <a:ln w="11430"/>
                <a:solidFill>
                  <a:srgbClr val="CC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«Маленький исследователь»</a:t>
            </a:r>
            <a:r>
              <a:rPr lang="ru-RU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" name="Рисунок 8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9336360" y="43149"/>
            <a:ext cx="1331640" cy="1963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-213" t="39200" r="-1"/>
          <a:stretch/>
        </p:blipFill>
        <p:spPr>
          <a:xfrm>
            <a:off x="8112224" y="2852936"/>
            <a:ext cx="230425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6876" y="196255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200" b="1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6540" y="1772817"/>
            <a:ext cx="4038600" cy="5217443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just">
              <a:buNone/>
            </a:pPr>
            <a:endParaRPr 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4929037"/>
            <a:ext cx="3020144" cy="1197127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961854" y="1096011"/>
            <a:ext cx="3524349" cy="1544782"/>
          </a:xfrm>
          <a:prstGeom prst="flowChartPunchedTape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961854" y="3260420"/>
            <a:ext cx="3672541" cy="1497970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995588" y="4801708"/>
            <a:ext cx="3638807" cy="1685216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 flipH="1">
            <a:off x="6456040" y="5010634"/>
            <a:ext cx="3704932" cy="1476291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 flipH="1">
            <a:off x="6456040" y="3256594"/>
            <a:ext cx="3635808" cy="1545114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 flipH="1">
            <a:off x="6456040" y="1484286"/>
            <a:ext cx="3635808" cy="1544782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9560266" y="5056365"/>
            <a:ext cx="1112054" cy="16394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67" y="765174"/>
            <a:ext cx="1809500" cy="2325737"/>
          </a:xfrm>
          <a:prstGeom prst="foldedCorner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9377" y="1082826"/>
            <a:ext cx="2283657" cy="1673559"/>
          </a:xfrm>
          <a:prstGeom prst="foldedCorner">
            <a:avLst/>
          </a:prstGeom>
          <a:ln>
            <a:solidFill>
              <a:srgbClr val="0000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876" y="3770145"/>
            <a:ext cx="1697152" cy="2356019"/>
          </a:xfrm>
          <a:prstGeom prst="foldedCorner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886" y="780374"/>
            <a:ext cx="1708503" cy="2248693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4502" y="4163998"/>
            <a:ext cx="2313403" cy="1610931"/>
          </a:xfrm>
          <a:prstGeom prst="rect">
            <a:avLst/>
          </a:prstGeom>
          <a:ln w="38100" cap="sq">
            <a:solidFill>
              <a:srgbClr val="9900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46069" y="3872179"/>
            <a:ext cx="1704501" cy="2219820"/>
          </a:xfrm>
          <a:prstGeom prst="snip2DiagRect">
            <a:avLst/>
          </a:prstGeom>
          <a:ln w="571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8499" y="2672718"/>
            <a:ext cx="2455615" cy="19120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904265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720" y="1354790"/>
            <a:ext cx="8537020" cy="3370355"/>
          </a:xfrm>
          <a:prstGeom prst="flowChartPunchedTape">
            <a:avLst/>
          </a:prstGeom>
          <a:noFill/>
          <a:ln>
            <a:noFill/>
          </a:ln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9329148" y="4690445"/>
            <a:ext cx="1338853" cy="19738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5496" y="77517"/>
            <a:ext cx="8578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Малыши экспериментируют, пробуют, проверяют на прочность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65496" y="1354790"/>
            <a:ext cx="6850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/>
                <a:ea typeface="Times New Roman"/>
                <a:cs typeface="Times New Roman"/>
              </a:rPr>
              <a:t/>
            </a:r>
            <a:b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/>
                <a:ea typeface="Times New Roman"/>
                <a:cs typeface="Times New Roman"/>
              </a:rPr>
            </a:b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2170706"/>
            <a:ext cx="3056835" cy="3125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84030" y="2145474"/>
            <a:ext cx="2945117" cy="3082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900CC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11430"/>
                <a:solidFill>
                  <a:srgbClr val="CC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Центр воды и песка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9596462" y="1"/>
            <a:ext cx="856116" cy="1262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2924944"/>
            <a:ext cx="2592288" cy="2303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586" y="1844824"/>
            <a:ext cx="2517751" cy="2528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CC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863" r="25758" b="23107"/>
          <a:stretch/>
        </p:blipFill>
        <p:spPr>
          <a:xfrm>
            <a:off x="600337" y="1274848"/>
            <a:ext cx="2522679" cy="2283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00FF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8604650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Игры с водой и песком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9818" y="-87228"/>
            <a:ext cx="1116606" cy="16461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2780928"/>
            <a:ext cx="2448272" cy="258687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00" t="27951"/>
          <a:stretch/>
        </p:blipFill>
        <p:spPr>
          <a:xfrm>
            <a:off x="7680176" y="1503538"/>
            <a:ext cx="2782007" cy="185345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986015"/>
            <a:ext cx="2088232" cy="215823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016" y="3861048"/>
            <a:ext cx="2700167" cy="237577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41" t="28944" b="22700"/>
          <a:stretch/>
        </p:blipFill>
        <p:spPr>
          <a:xfrm>
            <a:off x="2145391" y="4487571"/>
            <a:ext cx="2232248" cy="2037773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0780157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617" y="260648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752753"/>
            <a:ext cx="2279948" cy="2460222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3566924"/>
            <a:ext cx="2495972" cy="2598380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3871" y="744631"/>
            <a:ext cx="2337221" cy="2450997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14" y="3563157"/>
            <a:ext cx="2476779" cy="2602147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204" y="704312"/>
            <a:ext cx="2330268" cy="2491316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204" y="3572354"/>
            <a:ext cx="2330268" cy="244202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58622" y="332656"/>
            <a:ext cx="7721754" cy="3912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Направления работы по взаимодействию с педагогами:</a:t>
            </a:r>
            <a:endParaRPr lang="ru-RU" sz="3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консультации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организации опытно - экспериментальной деятельности у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интеграции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специалистов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единого тематического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планирования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интегрированных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занятий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трансляция опыта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buFont typeface="Arial" pitchFamily="34" charset="0"/>
              <a:buChar char="•"/>
            </a:pP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тесное 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со специалистами </a:t>
            </a:r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ДОО</a:t>
            </a:r>
            <a:endParaRPr lang="ru-RU" sz="24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4515903"/>
            <a:ext cx="2520280" cy="1897236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026" name="Picture 2" descr="Картинки по запросу &quot;КАРТИНКИ:ВЗАИМОДЕЙСТВИЕ ПЕДАГОГОВ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82" y="4254846"/>
            <a:ext cx="4286250" cy="2419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27542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266" y="404664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b="1" dirty="0">
                <a:ln w="11430"/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с родителями:</a:t>
            </a:r>
            <a:r>
              <a:rPr lang="ru-RU" b="1" dirty="0">
                <a:ln w="11430"/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11430"/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351584" y="1600201"/>
            <a:ext cx="7859216" cy="4525963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фоторепортажи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ширмы и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стенды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и проведение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опросов      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/>
          </a:p>
        </p:txBody>
      </p:sp>
      <p:pic>
        <p:nvPicPr>
          <p:cNvPr id="5" name="Рисунок 4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9342807" y="64311"/>
            <a:ext cx="1316593" cy="18237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07" y="4039646"/>
            <a:ext cx="2395459" cy="2198131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4039647"/>
            <a:ext cx="2283878" cy="2220025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48695" y="3960000"/>
            <a:ext cx="2465202" cy="2299673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138909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3877" y="332657"/>
            <a:ext cx="8748464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87" y="702720"/>
            <a:ext cx="2436466" cy="2434406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6492" y="3586941"/>
            <a:ext cx="2597513" cy="2438007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886" y="726963"/>
            <a:ext cx="2466442" cy="2460705"/>
          </a:xfrm>
          <a:prstGeom prst="rect">
            <a:avLst/>
          </a:prstGeom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27" y="3507188"/>
            <a:ext cx="2434927" cy="259751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-1470" b="13900"/>
          <a:stretch/>
        </p:blipFill>
        <p:spPr>
          <a:xfrm>
            <a:off x="2207568" y="706464"/>
            <a:ext cx="2466528" cy="2481204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38" r="23226" b="3800"/>
          <a:stretch/>
        </p:blipFill>
        <p:spPr>
          <a:xfrm>
            <a:off x="2260359" y="3508876"/>
            <a:ext cx="2413737" cy="2595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91544" y="476673"/>
            <a:ext cx="9176554" cy="432047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4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4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Экспериментальная деятельность дошкольников получила новый толчок в развитии с введением ФГОС ДО </a:t>
            </a:r>
            <a:endParaRPr lang="ru-RU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524001" y="0"/>
            <a:ext cx="1211667" cy="1675128"/>
          </a:xfrm>
          <a:prstGeom prst="rect">
            <a:avLst/>
          </a:prstGeom>
        </p:spPr>
      </p:pic>
      <p:pic>
        <p:nvPicPr>
          <p:cNvPr id="3074" name="Picture 2" descr="Картинки по запросу &quot;картинки: нарисованные дети  в экспериментальной деятельност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21" t="37052"/>
          <a:stretch/>
        </p:blipFill>
        <p:spPr bwMode="auto">
          <a:xfrm>
            <a:off x="3881422" y="4051422"/>
            <a:ext cx="428654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9416" y="620688"/>
            <a:ext cx="10657184" cy="1707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Домашнее задание для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педагогов</a:t>
            </a:r>
            <a:endParaRPr lang="ru-RU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Запишите алгоритм проведения экспериментальной деятельности с твёрдыми  материалами.</a:t>
            </a:r>
            <a:endParaRPr lang="ru-RU" sz="28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483025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266" y="404664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dirty="0">
                <a:ln w="11430"/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832304" y="0"/>
            <a:ext cx="1616110" cy="2382606"/>
          </a:xfrm>
          <a:prstGeom prst="rect">
            <a:avLst/>
          </a:prstGeom>
        </p:spPr>
      </p:pic>
      <p:pic>
        <p:nvPicPr>
          <p:cNvPr id="10242" name="Picture 2" descr="Картинки по запросу &quot;картинки: нарисованные дети  в экспериментальной деятельност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635" y="3861048"/>
            <a:ext cx="2928863" cy="28614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233392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352" cy="13002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267796"/>
            <a:ext cx="8229600" cy="6473571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800" dirty="0"/>
          </a:p>
          <a:p>
            <a:pPr>
              <a:buNone/>
            </a:pP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" y="-262604"/>
            <a:ext cx="901467" cy="133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92" y="154615"/>
            <a:ext cx="6264697" cy="23018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92" y="2466346"/>
            <a:ext cx="5956567" cy="26752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92" y="5151494"/>
            <a:ext cx="5840180" cy="15178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79256" y="2188758"/>
            <a:ext cx="1810884" cy="2536386"/>
          </a:xfrm>
          <a:prstGeom prst="rect">
            <a:avLst/>
          </a:prstGeom>
        </p:spPr>
      </p:pic>
      <p:sp>
        <p:nvSpPr>
          <p:cNvPr id="17" name="Половина рамки 16"/>
          <p:cNvSpPr/>
          <p:nvPr/>
        </p:nvSpPr>
        <p:spPr>
          <a:xfrm rot="13423519">
            <a:off x="2356591" y="841949"/>
            <a:ext cx="250945" cy="263771"/>
          </a:xfrm>
          <a:prstGeom prst="half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21129" y="1736279"/>
            <a:ext cx="396274" cy="2194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7186" y="2520739"/>
            <a:ext cx="396274" cy="2194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91331" y="3180802"/>
            <a:ext cx="396274" cy="21947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91331" y="4001294"/>
            <a:ext cx="396274" cy="2194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91331" y="4712048"/>
            <a:ext cx="396274" cy="21947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35964" y="5653220"/>
            <a:ext cx="396274" cy="219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61398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352" cy="13002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267797"/>
            <a:ext cx="8229600" cy="583264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buSzPts val="1000"/>
              <a:buNone/>
              <a:tabLst>
                <a:tab pos="457200" algn="l"/>
              </a:tabLst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Цели: </a:t>
            </a:r>
          </a:p>
          <a:p>
            <a:pPr lvl="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создавать условия для познавательно-экспериментальной деятельности детей;</a:t>
            </a:r>
            <a:endParaRPr lang="ru-RU" sz="2800" dirty="0">
              <a:solidFill>
                <a:srgbClr val="0000FF"/>
              </a:solidFill>
            </a:endParaRPr>
          </a:p>
          <a:p>
            <a:pPr lvl="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поощрять и направлять исследовательскую инициативу детей, развивая их независимость, изобретательность, творческую активность, стремление делать выводы;</a:t>
            </a:r>
            <a:endParaRPr lang="ru-RU" sz="2800" dirty="0">
              <a:solidFill>
                <a:srgbClr val="0000FF"/>
              </a:solidFill>
            </a:endParaRPr>
          </a:p>
          <a:p>
            <a:pPr lvl="0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наблюдательность, умение сравнивать, анализировать, </a:t>
            </a:r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обобщать</a:t>
            </a:r>
            <a:endParaRPr lang="ru-RU" sz="20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800" dirty="0"/>
          </a:p>
          <a:p>
            <a:pPr>
              <a:buNone/>
            </a:pP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41685"/>
            <a:ext cx="901467" cy="133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15828" t="56300" b="14301"/>
          <a:stretch/>
        </p:blipFill>
        <p:spPr>
          <a:xfrm>
            <a:off x="4871864" y="5661248"/>
            <a:ext cx="2160240" cy="1089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352" cy="13002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1584" y="339651"/>
            <a:ext cx="8229600" cy="646673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15000"/>
              </a:lnSpc>
              <a:buSzPts val="1000"/>
              <a:buNone/>
              <a:tabLst>
                <a:tab pos="457200" algn="l"/>
              </a:tabLst>
            </a:pPr>
            <a:r>
              <a:rPr lang="ru-RU" dirty="0" smtClean="0"/>
              <a:t>    </a:t>
            </a:r>
            <a:r>
              <a:rPr lang="ru-RU" sz="4600" b="1" dirty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algn="just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представлений детей о физических свойствах окружающего мира;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представлений детей о значимости воды и воздуха в жизни человека;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представлений об использовании человеком факторов природной среды: солнце, земля, воздух, вода, растения и животные - для удовлетворения своих потребностей. 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с различными свойствами веществ (твердость, мягкость, сыпучесть, вязкость, плавучесть, растворимость);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детей со свойствами почвы и входящих в её состав песком и глиной;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представлений об основных физических явлениях (отражение, преломление света, магнитное притяжение);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опыта выполнения правил техники безопасности при проведении физических </a:t>
            </a:r>
            <a:r>
              <a:rPr lang="ru-RU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экспериментов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9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800" dirty="0"/>
          </a:p>
          <a:p>
            <a:pPr>
              <a:buNone/>
            </a:pP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41685"/>
            <a:ext cx="901467" cy="133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Картинки по запросу &quot;картинки: нарисованные дети  в экспериментальной деятельност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40" y="3286124"/>
            <a:ext cx="1472269" cy="2796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8433470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352" cy="13002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51584" y="339651"/>
            <a:ext cx="8229600" cy="646673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buSzPts val="1000"/>
              <a:buNone/>
              <a:tabLst>
                <a:tab pos="457200" algn="l"/>
              </a:tabLst>
            </a:pPr>
            <a:r>
              <a:rPr lang="ru-RU" dirty="0" smtClean="0"/>
              <a:t>    </a:t>
            </a:r>
            <a:r>
              <a:rPr lang="ru-RU" sz="4600" b="1" dirty="0" smtClean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                        </a:t>
            </a: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экологического воспитания</a:t>
            </a:r>
            <a:r>
              <a:rPr lang="ru-RU" sz="4600" b="1" dirty="0" smtClean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4600" b="1" dirty="0">
              <a:ln w="11430"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SzPts val="1000"/>
              <a:buNone/>
              <a:tabLst>
                <a:tab pos="457200" algn="l"/>
              </a:tabLst>
            </a:pPr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Среди большого количества средств развития </a:t>
            </a:r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исследовательской активности дошкольников, познавательно-экспериментальная деятельность </a:t>
            </a:r>
            <a:r>
              <a:rPr lang="ru-RU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одно из важных средств экологического воспитания дошкольников. </a:t>
            </a:r>
            <a:r>
              <a:rPr lang="ru-RU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же средствами познавательно-экспериментальной деятельности являются: язык, речь, поисковые действия дошкольников.</a:t>
            </a:r>
            <a:endParaRPr lang="ru-RU" sz="2900" b="1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800" dirty="0"/>
          </a:p>
          <a:p>
            <a:pPr>
              <a:buNone/>
            </a:pP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41685"/>
            <a:ext cx="901467" cy="133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Картинки по запросу &quot;картинки: нарисованные дети  в экспериментальной деятельности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0" y="2643182"/>
            <a:ext cx="1472269" cy="2796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69871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352" cy="130026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548680"/>
            <a:ext cx="8229600" cy="583264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5000"/>
              </a:lnSpc>
              <a:buNone/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Принципы: </a:t>
            </a:r>
            <a:endParaRPr lang="ru-RU" sz="4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соответствия задач, содержания, методов и форм образовательной работы ведущим возрастным потребностям </a:t>
            </a:r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ребенка</a:t>
            </a:r>
            <a:endParaRPr lang="ru-RU" sz="20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активного </a:t>
            </a:r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обучения</a:t>
            </a:r>
            <a:endParaRPr lang="ru-RU" sz="28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</a:t>
            </a:r>
            <a:r>
              <a:rPr lang="ru-RU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креативности</a:t>
            </a:r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</a:t>
            </a:r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результативности</a:t>
            </a:r>
            <a:endParaRPr lang="ru-RU" sz="28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</a:t>
            </a:r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целостности </a:t>
            </a:r>
            <a:endParaRPr lang="ru-RU" sz="2800" dirty="0" smtClean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 </a:t>
            </a:r>
            <a:r>
              <a:rPr lang="ru-RU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систематичности и </a:t>
            </a:r>
            <a:r>
              <a:rPr lang="ru-RU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последовательности</a:t>
            </a:r>
            <a:endParaRPr lang="ru-RU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800" dirty="0"/>
          </a:p>
          <a:p>
            <a:pPr>
              <a:buNone/>
            </a:pP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41685"/>
            <a:ext cx="901467" cy="133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Картинки по запросу &quot;картинки: нарисованные дети  в экспериментальной деятельности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9" t="31952"/>
          <a:stretch/>
        </p:blipFill>
        <p:spPr bwMode="auto">
          <a:xfrm>
            <a:off x="8112224" y="2564904"/>
            <a:ext cx="2808312" cy="2118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813033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576" y="260648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</a:t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06540" y="1772817"/>
            <a:ext cx="4038600" cy="5217443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just">
              <a:buNone/>
            </a:pPr>
            <a:endParaRPr lang="ru-RU" sz="1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1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4929037"/>
            <a:ext cx="3020144" cy="1197127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961854" y="1096011"/>
            <a:ext cx="3524349" cy="1544782"/>
          </a:xfrm>
          <a:prstGeom prst="flowChartPunchedTape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961854" y="3260420"/>
            <a:ext cx="3672541" cy="1497970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995588" y="4801708"/>
            <a:ext cx="3638807" cy="1685216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 flipH="1">
            <a:off x="6456040" y="5010634"/>
            <a:ext cx="3704932" cy="1476291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 flipH="1">
            <a:off x="6456040" y="3256594"/>
            <a:ext cx="3635808" cy="1545114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 flipH="1">
            <a:off x="6456040" y="1484286"/>
            <a:ext cx="3635808" cy="1544782"/>
          </a:xfrm>
          <a:prstGeom prst="flowChartPunchedTap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575194" y="133332"/>
            <a:ext cx="2013755" cy="2507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3513" y="260649"/>
            <a:ext cx="8568952" cy="35963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</a:pPr>
            <a:r>
              <a:rPr lang="ru-RU" sz="5400" b="1" dirty="0">
                <a:solidFill>
                  <a:srgbClr val="CC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Методы: </a:t>
            </a:r>
          </a:p>
          <a:p>
            <a:pPr marL="457200" indent="-457200" algn="just">
              <a:lnSpc>
                <a:spcPct val="115000"/>
              </a:lnSpc>
              <a:buFont typeface="Arial" pitchFamily="34" charset="0"/>
              <a:buChar char="•"/>
            </a:pPr>
            <a:r>
              <a:rPr lang="ru-RU" sz="4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наглядные</a:t>
            </a:r>
            <a:endParaRPr lang="ru-RU" sz="4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4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словесные</a:t>
            </a:r>
            <a:endParaRPr lang="ru-RU" sz="4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buFont typeface="Arial" pitchFamily="34" charset="0"/>
              <a:buChar char="•"/>
            </a:pPr>
            <a:r>
              <a:rPr lang="ru-RU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практические </a:t>
            </a:r>
            <a:r>
              <a:rPr lang="ru-RU" sz="48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методы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4104" y="3900335"/>
            <a:ext cx="2961975" cy="234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695244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Зеленая планета Земля</Template>
  <TotalTime>3757</TotalTime>
  <Words>519</Words>
  <Application>Microsoft Office PowerPoint</Application>
  <PresentationFormat>Произвольный</PresentationFormat>
  <Paragraphs>142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Актуальность </vt:lpstr>
      <vt:lpstr>Слайд 3</vt:lpstr>
      <vt:lpstr>      </vt:lpstr>
      <vt:lpstr>      </vt:lpstr>
      <vt:lpstr>      </vt:lpstr>
      <vt:lpstr>      </vt:lpstr>
      <vt:lpstr>      </vt:lpstr>
      <vt:lpstr>                                                             </vt:lpstr>
      <vt:lpstr>                                                             </vt:lpstr>
      <vt:lpstr>                                                             </vt:lpstr>
      <vt:lpstr>                                                             </vt:lpstr>
      <vt:lpstr>                                                             </vt:lpstr>
      <vt:lpstr>Центр экспериментирования </vt:lpstr>
      <vt:lpstr> Оснащение центра экспериментирования:   приборы – помощники  природные материалы  бросовый материал </vt:lpstr>
      <vt:lpstr> Совместная деятельность с детьми</vt:lpstr>
      <vt:lpstr>  Опытно-экспериментальная деятельность  детей старшего дошкольного возраста</vt:lpstr>
      <vt:lpstr>    Познавательно-исследовательская деятельность в игровой деятельности  </vt:lpstr>
      <vt:lpstr>    Проблемные ситуации  </vt:lpstr>
      <vt:lpstr>    Мультимедиа технологии  </vt:lpstr>
      <vt:lpstr>  </vt:lpstr>
      <vt:lpstr>  </vt:lpstr>
      <vt:lpstr> </vt:lpstr>
      <vt:lpstr>Центр воды и песка</vt:lpstr>
      <vt:lpstr>Игры с водой и песком </vt:lpstr>
      <vt:lpstr> </vt:lpstr>
      <vt:lpstr>Слайд 27</vt:lpstr>
      <vt:lpstr>Формы работы с родителями: </vt:lpstr>
      <vt:lpstr>Слайд 29</vt:lpstr>
      <vt:lpstr>Слайд 30</vt:lpstr>
      <vt:lpstr>         Спасибо за внимание!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самообразования:</dc:title>
  <dc:creator>user</dc:creator>
  <cp:lastModifiedBy>Методист</cp:lastModifiedBy>
  <cp:revision>350</cp:revision>
  <dcterms:created xsi:type="dcterms:W3CDTF">2013-01-31T09:30:24Z</dcterms:created>
  <dcterms:modified xsi:type="dcterms:W3CDTF">2022-03-10T06:08:52Z</dcterms:modified>
</cp:coreProperties>
</file>