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33"/>
  </p:notesMasterIdLst>
  <p:sldIdLst>
    <p:sldId id="259" r:id="rId15"/>
    <p:sldId id="264" r:id="rId16"/>
    <p:sldId id="368" r:id="rId17"/>
    <p:sldId id="369" r:id="rId18"/>
    <p:sldId id="272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714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429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5143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6858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85725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02870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20015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37160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800"/>
    <a:srgbClr val="BF6200"/>
    <a:srgbClr val="F5E4D0"/>
    <a:srgbClr val="000000"/>
    <a:srgbClr val="C4C4C4"/>
    <a:srgbClr val="FF9D84"/>
    <a:srgbClr val="FF876B"/>
    <a:srgbClr val="FF9600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895" autoAdjust="0"/>
  </p:normalViewPr>
  <p:slideViewPr>
    <p:cSldViewPr>
      <p:cViewPr varScale="1">
        <p:scale>
          <a:sx n="97" d="100"/>
          <a:sy n="97" d="100"/>
        </p:scale>
        <p:origin x="67" y="28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5A59D-70F8-D247-82DD-BA5A6D366B3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35223-E47F-1946-8A6D-4B121950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5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24007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138523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407494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499288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  <a:prstGeom prst="rect">
            <a:avLst/>
          </a:prstGeom>
        </p:spPr>
        <p:txBody>
          <a:bodyPr vert="horz" lIns="34290" tIns="17145" rIns="34290" bIns="17145"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84878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008799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710253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17836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09122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34977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90728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19284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862013"/>
            <a:ext cx="1959769" cy="2381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62013"/>
            <a:ext cx="5822156" cy="2381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87931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388644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115050" cy="4388644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36786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998614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585989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97126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3" y="1462087"/>
            <a:ext cx="1885950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5563" y="1462087"/>
            <a:ext cx="1885950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68965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60082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74361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044002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65680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90047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137682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26614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133350"/>
            <a:ext cx="1959769" cy="4533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33350"/>
            <a:ext cx="5822156" cy="453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41872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459833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19680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07374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1462087"/>
            <a:ext cx="3890963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462087"/>
            <a:ext cx="3890963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211190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270996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8842013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06039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095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148708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600983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82851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133350"/>
            <a:ext cx="1959769" cy="4533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33350"/>
            <a:ext cx="5822156" cy="453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289170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175901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44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908764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1575" y="1462087"/>
            <a:ext cx="1726406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5131" y="1462087"/>
            <a:ext cx="1726406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3644239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82716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159246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4909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54879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533833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28695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121100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133350"/>
            <a:ext cx="1959769" cy="4533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33350"/>
            <a:ext cx="5822156" cy="453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9370929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4088803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8971080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318022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3" y="1462087"/>
            <a:ext cx="1885950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5563" y="1462087"/>
            <a:ext cx="1885950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691501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0780762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969540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1462087"/>
            <a:ext cx="3890963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462087"/>
            <a:ext cx="3890963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7226914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72976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763050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88955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330016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133350"/>
            <a:ext cx="1959769" cy="4533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33350"/>
            <a:ext cx="5822156" cy="453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47239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191548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4002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80584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3350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342865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4798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2984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133350"/>
            <a:ext cx="1959769" cy="4533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33350"/>
            <a:ext cx="5822156" cy="453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92515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828747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80443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1626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024977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1331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157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0376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45128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8213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65313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3919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0150"/>
            <a:ext cx="2057400" cy="33944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611505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04135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28626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648148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  <a:prstGeom prst="rect">
            <a:avLst/>
          </a:prstGeom>
        </p:spPr>
        <p:txBody>
          <a:bodyPr vert="horz" lIns="34290" tIns="17145" rIns="34290" bIns="17145"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00972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666750"/>
            <a:ext cx="3890963" cy="3805238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666750"/>
            <a:ext cx="3890963" cy="3805238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861799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347423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70202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2647950"/>
            <a:ext cx="3890963" cy="595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2647950"/>
            <a:ext cx="3890963" cy="595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603584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62022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0816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66505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872524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266009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115050" cy="42660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870605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81209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36444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35937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04608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9627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445643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92369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62669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74306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46318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78890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0150"/>
            <a:ext cx="2057400" cy="3581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6115050" cy="3581400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83724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796771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50446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74724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3724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430580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15202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57170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22219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90828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22154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683287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0150"/>
            <a:ext cx="2057400" cy="3581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6115050" cy="3581400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50272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150010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638805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3474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06720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3" y="2586037"/>
            <a:ext cx="2324100" cy="1738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3713" y="2586037"/>
            <a:ext cx="2324100" cy="1738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132655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018726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77470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41654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83304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27855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972618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1475" y="804862"/>
            <a:ext cx="1176338" cy="35194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2" y="804862"/>
            <a:ext cx="3471863" cy="35194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132745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09801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0982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03696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40937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3" y="2586037"/>
            <a:ext cx="2324100" cy="1738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3713" y="2586037"/>
            <a:ext cx="2324100" cy="1738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522922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34562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429741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59023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45021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58487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019277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1475" y="804862"/>
            <a:ext cx="1176338" cy="35194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2" y="804862"/>
            <a:ext cx="3471863" cy="35194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41333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12216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55564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52693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6151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13816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74628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272860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508355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39257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23558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267548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3350"/>
            <a:ext cx="2057400" cy="44612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"/>
            <a:ext cx="6115050" cy="44612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8122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862012"/>
            <a:ext cx="7839075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2647950"/>
            <a:ext cx="78390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191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85788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52475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19163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858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573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4287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6002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716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33350"/>
            <a:ext cx="7839075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2" y="1462087"/>
            <a:ext cx="3829050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619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8638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695325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862013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287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001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430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145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33350"/>
            <a:ext cx="7839075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462087"/>
            <a:ext cx="7839075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61950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8638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695325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862013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28700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00150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00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43050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14500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33350"/>
            <a:ext cx="7839075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1575" y="1462087"/>
            <a:ext cx="3509963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619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8638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695325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862013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287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001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430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145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2" y="1462087"/>
            <a:ext cx="3829050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33350"/>
            <a:ext cx="7839075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619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8638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695325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862013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287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001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430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145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33350"/>
            <a:ext cx="7839075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462087"/>
            <a:ext cx="7839075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00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66738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33425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00113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668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382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4097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811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526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566863"/>
            <a:ext cx="78390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666750"/>
            <a:ext cx="7839075" cy="38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0050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66738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33425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00113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66800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38250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409700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81150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52600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3886200"/>
            <a:ext cx="78390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3886200"/>
            <a:ext cx="78390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804862"/>
            <a:ext cx="47053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2586037"/>
            <a:ext cx="47053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804862"/>
            <a:ext cx="47053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2586037"/>
            <a:ext cx="47053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33450" y="133350"/>
            <a:ext cx="7277100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191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85788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52475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19163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858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573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4287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6002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716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onsultant.ru/document/cons_doc_LAW_8559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1403648" y="1203598"/>
            <a:ext cx="606060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en-US" sz="5600" dirty="0">
                <a:solidFill>
                  <a:schemeClr val="bg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C</a:t>
            </a:r>
            <a:r>
              <a:rPr lang="ru-RU" sz="5600" dirty="0" err="1">
                <a:solidFill>
                  <a:schemeClr val="bg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айт</a:t>
            </a:r>
            <a:endParaRPr lang="ru-RU" sz="5600" dirty="0">
              <a:solidFill>
                <a:schemeClr val="bg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  <a:p>
            <a:pPr>
              <a:lnSpc>
                <a:spcPct val="70000"/>
              </a:lnSpc>
            </a:pPr>
            <a:r>
              <a:rPr lang="ru-RU" sz="5600" dirty="0">
                <a:solidFill>
                  <a:schemeClr val="bg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образовательной организации</a:t>
            </a:r>
            <a:endParaRPr lang="en-US" sz="5600" dirty="0">
              <a:solidFill>
                <a:schemeClr val="bg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5220072" y="4155926"/>
            <a:ext cx="35480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ru-RU" sz="1050" b="1" dirty="0" err="1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Мацола</a:t>
            </a:r>
            <a:r>
              <a:rPr lang="ru-RU" sz="1050" b="1" dirty="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 Екатерина Анатольевна, </a:t>
            </a:r>
            <a:br>
              <a:rPr lang="ru-RU" sz="1050" dirty="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</a:br>
            <a:r>
              <a:rPr lang="ru-RU" sz="1050" dirty="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методист Центра цифровизации образования РЕМШ</a:t>
            </a:r>
            <a:endParaRPr lang="en-US" sz="1050" dirty="0">
              <a:solidFill>
                <a:schemeClr val="tx1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7A6850-3FD8-44CA-889C-38B445C6321E}"/>
              </a:ext>
            </a:extLst>
          </p:cNvPr>
          <p:cNvSpPr txBox="1"/>
          <p:nvPr/>
        </p:nvSpPr>
        <p:spPr>
          <a:xfrm>
            <a:off x="359532" y="195486"/>
            <a:ext cx="8424936" cy="95410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Федеральный закон «</a:t>
            </a:r>
            <a:r>
              <a:rPr lang="ru-RU" sz="14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hlinkClick r:id="rId2"/>
              </a:rPr>
              <a:t>О социальной защите инвалидов в Российской Федерации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» обязывает организации создавать условия инвалидам для беспрепятственного доступа к объектам социальной инфраструктуры, а также для беспрепятственного пользования средствами связи и информации.</a:t>
            </a: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F2E335-0BF6-4B24-8B73-EEB437476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232869"/>
            <a:ext cx="7020272" cy="389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908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57F5E6-17C9-48E6-8D36-2E2FF749C950}"/>
              </a:ext>
            </a:extLst>
          </p:cNvPr>
          <p:cNvSpPr txBox="1"/>
          <p:nvPr/>
        </p:nvSpPr>
        <p:spPr>
          <a:xfrm>
            <a:off x="215516" y="771550"/>
            <a:ext cx="8712968" cy="403187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Внедрение скриптов для слабовидящих.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Этот способ предполагает  ручное подключение к сайту JS скрипта и дополнительных  CSS  стилей. Требует от разработчика хотя бы минимальных знаний HTML, CSS и умения разбираться в структуре шаблона сайта.</a:t>
            </a:r>
            <a:b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ru-RU" sz="16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Использование альтернативного шаблона.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Этот способ предполагает переключение на  другой шаблон, имеющий все необходимые настройки. Для переключения между шаблонами используются ссылки вида  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http://ваш сайт/?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template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=альтернативный шаблон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а для того, чтобы при переходе по страницам сайта шаблон не переключался на основной,  используется специальный плагин. Требуется создание дублей модулей, чтобы они корректно отображались при переключении на шаблон для слабовидящих.</a:t>
            </a:r>
            <a:b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ru-RU" sz="16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Установка шаблонов с интегрированной версией для слабовидящих.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 Не требует от пользователя никаких дополнительных настроек. Все работает «из коробки».</a:t>
            </a:r>
            <a:b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ru-RU" sz="16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Дополнительные  модули и плагины.</a:t>
            </a:r>
            <a:endParaRPr lang="ru-RU" sz="16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949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FA3047-C5B3-4459-A9D3-945FB902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109537"/>
            <a:ext cx="79724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2967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2E8412-1390-4B3B-A3D3-6DDB75C76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88"/>
          <a:stretch/>
        </p:blipFill>
        <p:spPr>
          <a:xfrm>
            <a:off x="48210" y="457783"/>
            <a:ext cx="9047580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2328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31673D-127D-458D-9010-FB11789B9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961"/>
            <a:ext cx="9144000" cy="410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791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E1143D-79C7-447C-A9E3-321D658AE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5" y="0"/>
            <a:ext cx="90873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9517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947B1D-2657-46DB-8095-E5D80C671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91805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1303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CC9A1B-FB35-4A57-BAEF-44F7EBE71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402"/>
            <a:ext cx="9144000" cy="474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7121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59020C-9483-4704-B82A-C19A24D99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4279392" cy="514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EFECDB-E577-4B2D-9173-D964046A9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712" y="0"/>
            <a:ext cx="4637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9729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998935" y="2971800"/>
            <a:ext cx="7164586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2411760" y="2638425"/>
            <a:ext cx="45862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1200" dirty="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rPr>
              <a:t>В чем его предназначение?</a:t>
            </a:r>
            <a:endParaRPr lang="en-US" sz="1200" dirty="0">
              <a:solidFill>
                <a:schemeClr val="tx1"/>
              </a:solidFill>
              <a:latin typeface="Lato Light" charset="0"/>
              <a:ea typeface="ＭＳ Ｐゴシック" charset="0"/>
              <a:cs typeface="Lato Light" charset="0"/>
              <a:sym typeface="Lato Light" charset="0"/>
            </a:endParaRPr>
          </a:p>
        </p:txBody>
      </p: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991196" y="3531989"/>
            <a:ext cx="3282553" cy="471488"/>
            <a:chOff x="-11" y="37"/>
            <a:chExt cx="5514" cy="792"/>
          </a:xfrm>
        </p:grpSpPr>
        <p:sp>
          <p:nvSpPr>
            <p:cNvPr id="23560" name="Rectangle 8"/>
            <p:cNvSpPr>
              <a:spLocks/>
            </p:cNvSpPr>
            <p:nvPr/>
          </p:nvSpPr>
          <p:spPr bwMode="auto">
            <a:xfrm>
              <a:off x="1039" y="235"/>
              <a:ext cx="4464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ru-RU" sz="1500" dirty="0">
                  <a:solidFill>
                    <a:schemeClr val="tx1"/>
                  </a:solidFill>
                  <a:latin typeface="Bebas Neue" charset="0"/>
                  <a:ea typeface="ＭＳ Ｐゴシック" charset="0"/>
                  <a:cs typeface="Bebas Neue" charset="0"/>
                  <a:sym typeface="Bebas Neue" charset="0"/>
                </a:rPr>
                <a:t>Визитная карточка организации</a:t>
              </a:r>
              <a:endParaRPr lang="en-US" sz="1500" dirty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endParaRPr>
            </a:p>
          </p:txBody>
        </p:sp>
        <p:sp>
          <p:nvSpPr>
            <p:cNvPr id="23561" name="Oval 9"/>
            <p:cNvSpPr>
              <a:spLocks/>
            </p:cNvSpPr>
            <p:nvPr/>
          </p:nvSpPr>
          <p:spPr bwMode="auto">
            <a:xfrm>
              <a:off x="5" y="105"/>
              <a:ext cx="720" cy="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2" name="Rectangle 10"/>
            <p:cNvSpPr>
              <a:spLocks/>
            </p:cNvSpPr>
            <p:nvPr/>
          </p:nvSpPr>
          <p:spPr bwMode="auto">
            <a:xfrm>
              <a:off x="-11" y="37"/>
              <a:ext cx="720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800" dirty="0">
                  <a:solidFill>
                    <a:srgbClr val="FFFFFF"/>
                  </a:solidFill>
                  <a:latin typeface="Bebas Neue" charset="0"/>
                  <a:ea typeface="ＭＳ Ｐゴシック" charset="0"/>
                  <a:cs typeface="Bebas Neue" charset="0"/>
                  <a:sym typeface="Bebas Neue" charset="0"/>
                </a:rPr>
                <a:t>1</a:t>
              </a:r>
            </a:p>
          </p:txBody>
        </p:sp>
      </p:grp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4848821" y="3531990"/>
            <a:ext cx="3619500" cy="471488"/>
            <a:chOff x="5" y="37"/>
            <a:chExt cx="6080" cy="792"/>
          </a:xfrm>
        </p:grpSpPr>
        <p:sp>
          <p:nvSpPr>
            <p:cNvPr id="23565" name="Rectangle 13"/>
            <p:cNvSpPr>
              <a:spLocks/>
            </p:cNvSpPr>
            <p:nvPr/>
          </p:nvSpPr>
          <p:spPr bwMode="auto">
            <a:xfrm>
              <a:off x="1145" y="235"/>
              <a:ext cx="494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ru-RU" sz="1500" dirty="0">
                  <a:solidFill>
                    <a:schemeClr val="tx1"/>
                  </a:solidFill>
                  <a:latin typeface="Bebas Neue" charset="0"/>
                  <a:ea typeface="ＭＳ Ｐゴシック" charset="0"/>
                  <a:cs typeface="Bebas Neue" charset="0"/>
                  <a:sym typeface="Bebas Neue" charset="0"/>
                </a:rPr>
                <a:t>Инструмент повышения эффективности учебного процесса </a:t>
              </a:r>
              <a:endParaRPr lang="en-US" sz="1500" dirty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endParaRPr>
            </a:p>
          </p:txBody>
        </p:sp>
        <p:sp>
          <p:nvSpPr>
            <p:cNvPr id="23566" name="Oval 14"/>
            <p:cNvSpPr>
              <a:spLocks/>
            </p:cNvSpPr>
            <p:nvPr/>
          </p:nvSpPr>
          <p:spPr bwMode="auto">
            <a:xfrm>
              <a:off x="5" y="105"/>
              <a:ext cx="720" cy="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7" name="Rectangle 15"/>
            <p:cNvSpPr>
              <a:spLocks/>
            </p:cNvSpPr>
            <p:nvPr/>
          </p:nvSpPr>
          <p:spPr bwMode="auto">
            <a:xfrm>
              <a:off x="11" y="37"/>
              <a:ext cx="720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800" dirty="0">
                  <a:solidFill>
                    <a:srgbClr val="FFFFFF"/>
                  </a:solidFill>
                  <a:latin typeface="Bebas Neue" charset="0"/>
                  <a:ea typeface="ＭＳ Ｐゴシック" charset="0"/>
                  <a:cs typeface="Bebas Neue" charset="0"/>
                  <a:sym typeface="Bebas Neue" charset="0"/>
                </a:rPr>
                <a:t>2</a:t>
              </a:r>
            </a:p>
          </p:txBody>
        </p:sp>
      </p:grpSp>
      <p:pic>
        <p:nvPicPr>
          <p:cNvPr id="1026" name="Picture 2" descr="Нужен ли школе свой сайт в Интернете?">
            <a:extLst>
              <a:ext uri="{FF2B5EF4-FFF2-40B4-BE49-F238E27FC236}">
                <a16:creationId xmlns:a16="http://schemas.microsoft.com/office/drawing/2014/main" id="{AC343D72-9496-48D3-BDCE-55C108D1D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8" b="9084"/>
          <a:stretch/>
        </p:blipFill>
        <p:spPr bwMode="auto">
          <a:xfrm>
            <a:off x="-36512" y="9365"/>
            <a:ext cx="9180512" cy="26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/>
          </p:cNvSpPr>
          <p:nvPr/>
        </p:nvSpPr>
        <p:spPr bwMode="auto">
          <a:xfrm rot="10800000" flipH="1">
            <a:off x="-33103" y="1769268"/>
            <a:ext cx="9186863" cy="881063"/>
          </a:xfrm>
          <a:prstGeom prst="rect">
            <a:avLst/>
          </a:prstGeom>
          <a:solidFill>
            <a:schemeClr val="tx1">
              <a:alpha val="84999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1604962" y="1933415"/>
            <a:ext cx="59483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2800" dirty="0">
                <a:solidFill>
                  <a:srgbClr val="FFFFFF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Школьный сайт</a:t>
            </a:r>
            <a:endParaRPr lang="en-US" sz="2800" dirty="0">
              <a:solidFill>
                <a:srgbClr val="FFFFFF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56FC88-F0E8-4EF4-BFE3-26885EEB9A50}"/>
              </a:ext>
            </a:extLst>
          </p:cNvPr>
          <p:cNvSpPr txBox="1"/>
          <p:nvPr/>
        </p:nvSpPr>
        <p:spPr>
          <a:xfrm>
            <a:off x="107504" y="771550"/>
            <a:ext cx="8748464" cy="141577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Цели: 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00" dirty="0"/>
              <a:t>обеспечение открытости и доступности информации об уставной деятельности образовательного учреждения, реализации принципов единства культурного и образовательного пространства, демократического государственно-общественного управления образовательным учреждением, развитие единого образовательного информационного пространства образовательного учреждения;</a:t>
            </a:r>
            <a:endParaRPr lang="en-US" sz="12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00" dirty="0"/>
              <a:t> представление образовательного учреждения в Интернет</a:t>
            </a:r>
            <a:r>
              <a:rPr lang="en-US" sz="1200" dirty="0"/>
              <a:t>-</a:t>
            </a:r>
            <a:r>
              <a:rPr lang="ru-RU" sz="1200" dirty="0"/>
              <a:t>сообществе, популяризация и поддержка образования через Интернет</a:t>
            </a:r>
            <a:r>
              <a:rPr lang="en-US" sz="1200" dirty="0"/>
              <a:t>-</a:t>
            </a:r>
            <a:r>
              <a:rPr lang="ru-RU" sz="1200" dirty="0"/>
              <a:t>ресурсы.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BD897A62-0308-41A2-814F-54AA3D63EF4B}"/>
              </a:ext>
            </a:extLst>
          </p:cNvPr>
          <p:cNvSpPr>
            <a:spLocks/>
          </p:cNvSpPr>
          <p:nvPr/>
        </p:nvSpPr>
        <p:spPr bwMode="auto">
          <a:xfrm>
            <a:off x="467544" y="70437"/>
            <a:ext cx="59483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ru-RU" sz="2000" dirty="0">
                <a:solidFill>
                  <a:srgbClr val="222222"/>
                </a:solidFill>
                <a:latin typeface="PTSans"/>
                <a:ea typeface="ＭＳ Ｐゴシック" charset="0"/>
                <a:cs typeface="Bebas Neue" charset="0"/>
                <a:sym typeface="Bebas Neue" charset="0"/>
              </a:rPr>
              <a:t>Цели и задачи</a:t>
            </a:r>
            <a:endParaRPr lang="en-US" sz="2800" dirty="0">
              <a:solidFill>
                <a:schemeClr val="tx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5" name="Line 16">
            <a:extLst>
              <a:ext uri="{FF2B5EF4-FFF2-40B4-BE49-F238E27FC236}">
                <a16:creationId xmlns:a16="http://schemas.microsoft.com/office/drawing/2014/main" id="{580A5411-B99E-4F3E-92C1-B7847AEB3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544" y="541925"/>
            <a:ext cx="7164586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6CF6F-5F82-4972-B4FE-6AB304A7F9D8}"/>
              </a:ext>
            </a:extLst>
          </p:cNvPr>
          <p:cNvSpPr txBox="1"/>
          <p:nvPr/>
        </p:nvSpPr>
        <p:spPr>
          <a:xfrm>
            <a:off x="125252" y="2416946"/>
            <a:ext cx="8712968" cy="236988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Задачи: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формирование прогрессивного имиджа образовательного учреждения;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систематическое информирование участников образовательного процесса о деятельности образовательного учреждения, поступлении и расходовании материальных и финансовых средств, защиты прав и интересов участников образовательного процесса;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создание условий для взаимодействия всех участников образовательного процесса: педагогов, учащихся (воспитанников) и их родителей, для сетевого взаимодействия образовательного учреждения с другими учреждениями по поиску решений актуальных проблем образования;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позитивная презентация образовательного учреждения - достижения учащихся (воспитанников) и педагогического коллектива;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особенности образовательного учреждения, истории его развития, реализуемые образовательные программы, достижения обучающихся (воспитанников) и педагогического коллектива. осуществление обмена педагогическим опытом и демонстрация достижений обучающихся (воспитанников) и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3700088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6FA7DB-873D-4931-92D0-69EBE1D0D618}"/>
              </a:ext>
            </a:extLst>
          </p:cNvPr>
          <p:cNvSpPr txBox="1"/>
          <p:nvPr/>
        </p:nvSpPr>
        <p:spPr>
          <a:xfrm>
            <a:off x="323528" y="771550"/>
            <a:ext cx="83529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Сайт образовательного учреждения </a:t>
            </a:r>
            <a:r>
              <a:rPr lang="ru-RU" sz="1800" dirty="0"/>
              <a:t>– совокупность </a:t>
            </a:r>
            <a:r>
              <a:rPr lang="ru-RU" sz="1800" dirty="0" err="1"/>
              <a:t>web</a:t>
            </a:r>
            <a:r>
              <a:rPr lang="ru-RU" sz="1800" dirty="0"/>
              <a:t>-страниц создаваемых с целью публикации информации об образовательном учреждении в сети Интернет. </a:t>
            </a:r>
            <a:br>
              <a:rPr lang="ru-RU" sz="1800" dirty="0"/>
            </a:br>
            <a:endParaRPr lang="ru-RU" sz="1800" dirty="0"/>
          </a:p>
          <a:p>
            <a:pPr algn="l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Web-страница</a:t>
            </a:r>
            <a:r>
              <a:rPr lang="ru-RU" sz="1800" dirty="0"/>
              <a:t> – составная часть сайта которая может содержать текст, изображения и другие </a:t>
            </a:r>
            <a:r>
              <a:rPr lang="ru-RU" sz="1800" dirty="0" err="1"/>
              <a:t>web</a:t>
            </a:r>
            <a:r>
              <a:rPr lang="ru-RU" sz="1800" dirty="0"/>
              <a:t>-элементы. </a:t>
            </a:r>
            <a:br>
              <a:rPr lang="ru-RU" sz="1800" dirty="0"/>
            </a:br>
            <a:endParaRPr lang="ru-RU" sz="1800" dirty="0"/>
          </a:p>
          <a:p>
            <a:pPr algn="l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Хостинг</a:t>
            </a:r>
            <a:r>
              <a:rPr lang="ru-RU" sz="1800" dirty="0"/>
              <a:t> – услуга по предоставлению вычислительных мощностей для размещения сайта на сервере, постоянно доступном в сети Интернет. </a:t>
            </a:r>
            <a:br>
              <a:rPr lang="ru-RU" sz="1800" dirty="0"/>
            </a:br>
            <a:br>
              <a:rPr lang="ru-RU" sz="1800" dirty="0"/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Администратор сайта </a:t>
            </a:r>
            <a:r>
              <a:rPr lang="ru-RU" sz="1800" dirty="0"/>
              <a:t>– лицо, ответственное за функционирование сайта в образовательном учреждении. </a:t>
            </a:r>
            <a:br>
              <a:rPr lang="ru-RU" sz="1800" dirty="0"/>
            </a:br>
            <a:endParaRPr lang="ru-RU" sz="1800" dirty="0"/>
          </a:p>
          <a:p>
            <a:pPr algn="l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Модерация</a:t>
            </a:r>
            <a:r>
              <a:rPr lang="ru-RU" sz="1800" dirty="0"/>
              <a:t> – осуществление контроля над соблюдением правил работы, нахождения на сайте, а также размещения на нем информационных материалов.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A1646C7A-F1D3-4180-A2CB-8F336647C252}"/>
              </a:ext>
            </a:extLst>
          </p:cNvPr>
          <p:cNvSpPr>
            <a:spLocks/>
          </p:cNvSpPr>
          <p:nvPr/>
        </p:nvSpPr>
        <p:spPr bwMode="auto">
          <a:xfrm>
            <a:off x="467544" y="70437"/>
            <a:ext cx="59483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ru-RU" sz="2000" dirty="0">
                <a:solidFill>
                  <a:srgbClr val="222222"/>
                </a:solidFill>
                <a:latin typeface="PTSans"/>
                <a:ea typeface="ＭＳ Ｐゴシック" charset="0"/>
                <a:cs typeface="Bebas Neue" charset="0"/>
                <a:sym typeface="Bebas Neue" charset="0"/>
              </a:rPr>
              <a:t>Основные понятия</a:t>
            </a:r>
            <a:endParaRPr lang="en-US" sz="2800" dirty="0">
              <a:solidFill>
                <a:schemeClr val="tx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5" name="Line 16">
            <a:extLst>
              <a:ext uri="{FF2B5EF4-FFF2-40B4-BE49-F238E27FC236}">
                <a16:creationId xmlns:a16="http://schemas.microsoft.com/office/drawing/2014/main" id="{C22C6756-A2F8-4D42-8D2E-F05E83F2EE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544" y="541925"/>
            <a:ext cx="7164586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93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971600" y="1419622"/>
            <a:ext cx="6553127" cy="742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971601" y="2338784"/>
            <a:ext cx="6553126" cy="742950"/>
          </a:xfrm>
          <a:prstGeom prst="rect">
            <a:avLst/>
          </a:prstGeom>
          <a:solidFill>
            <a:srgbClr val="343434"/>
          </a:solidFill>
          <a:ln w="127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971601" y="3262709"/>
            <a:ext cx="6553126" cy="742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5" name="Rectangle 15"/>
          <p:cNvSpPr>
            <a:spLocks/>
          </p:cNvSpPr>
          <p:nvPr/>
        </p:nvSpPr>
        <p:spPr bwMode="auto">
          <a:xfrm>
            <a:off x="505866" y="153492"/>
            <a:ext cx="59483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ru-RU" sz="2000" b="0" i="0" dirty="0">
                <a:solidFill>
                  <a:srgbClr val="222222"/>
                </a:solidFill>
                <a:effectLst/>
                <a:latin typeface="PTSans"/>
              </a:rPr>
              <a:t>Требования Федерального законодательства</a:t>
            </a:r>
            <a:endParaRPr lang="en-US" sz="2800" dirty="0">
              <a:solidFill>
                <a:schemeClr val="tx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490206" y="699542"/>
            <a:ext cx="7164586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62" name="Rectangle 42"/>
          <p:cNvSpPr>
            <a:spLocks/>
          </p:cNvSpPr>
          <p:nvPr/>
        </p:nvSpPr>
        <p:spPr bwMode="auto">
          <a:xfrm>
            <a:off x="1972647" y="1538683"/>
            <a:ext cx="541694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ru-RU" sz="1200" dirty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Федеральный закон от 29.12.2012 № 273-ФЗ «Об образовании в Российской Федерации»</a:t>
            </a:r>
            <a:br>
              <a:rPr lang="ru-RU" sz="1200" dirty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</a:br>
            <a:endParaRPr lang="ru-RU" sz="1200" dirty="0">
              <a:solidFill>
                <a:schemeClr val="tx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  <a:p>
            <a:pPr algn="l">
              <a:lnSpc>
                <a:spcPct val="70000"/>
              </a:lnSpc>
            </a:pPr>
            <a:r>
              <a:rPr lang="ru-RU" sz="1200" dirty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Статья 29. Информационная открытость образовательной организации</a:t>
            </a:r>
          </a:p>
        </p:txBody>
      </p:sp>
      <p:sp>
        <p:nvSpPr>
          <p:cNvPr id="30765" name="Rectangle 45"/>
          <p:cNvSpPr>
            <a:spLocks/>
          </p:cNvSpPr>
          <p:nvPr/>
        </p:nvSpPr>
        <p:spPr bwMode="auto">
          <a:xfrm>
            <a:off x="1946593" y="2448971"/>
            <a:ext cx="5527288" cy="5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ru-RU" sz="1200" dirty="0">
                <a:solidFill>
                  <a:srgbClr val="FFFFFF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Постановление Правительства РФ от 10.07.2013 N 582 (ред. от 11.07.2020) </a:t>
            </a:r>
          </a:p>
          <a:p>
            <a:pPr algn="l">
              <a:lnSpc>
                <a:spcPct val="70000"/>
              </a:lnSpc>
            </a:pPr>
            <a:r>
              <a:rPr lang="ru-RU" sz="1200" dirty="0">
                <a:solidFill>
                  <a:srgbClr val="FFFFFF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«Об утверждении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организации»</a:t>
            </a:r>
            <a:endParaRPr lang="en-US" sz="1200" dirty="0">
              <a:solidFill>
                <a:srgbClr val="FFFFFF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30768" name="Rectangle 48"/>
          <p:cNvSpPr>
            <a:spLocks/>
          </p:cNvSpPr>
          <p:nvPr/>
        </p:nvSpPr>
        <p:spPr bwMode="auto">
          <a:xfrm>
            <a:off x="1995808" y="3363913"/>
            <a:ext cx="53217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ru-RU" sz="1100" dirty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Приказ Рособрнадзора от 14.08.2020 N 831 (ред. от 07.05.2021) </a:t>
            </a:r>
          </a:p>
          <a:p>
            <a:pPr algn="l">
              <a:lnSpc>
                <a:spcPct val="70000"/>
              </a:lnSpc>
            </a:pPr>
            <a:r>
              <a:rPr lang="ru-RU" sz="1100" dirty="0">
                <a:solidFill>
                  <a:schemeClr val="tx1"/>
                </a:solidFill>
                <a:latin typeface="Bebas Neue" charset="0"/>
                <a:ea typeface="ＭＳ Ｐゴシック" charset="0"/>
                <a:cs typeface="Bebas Neue" charset="0"/>
                <a:sym typeface="Bebas Neue" charset="0"/>
              </a:rPr>
              <a:t>«Об утверждении Требований к структуре официального сайта образовательной организации в информационно-телекоммуникационной сети "Интернет" и формату представления информации» </a:t>
            </a:r>
            <a:endParaRPr lang="en-US" sz="1100" dirty="0">
              <a:solidFill>
                <a:schemeClr val="tx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grpSp>
        <p:nvGrpSpPr>
          <p:cNvPr id="30770" name="Group 50"/>
          <p:cNvGrpSpPr>
            <a:grpSpLocks/>
          </p:cNvGrpSpPr>
          <p:nvPr/>
        </p:nvGrpSpPr>
        <p:grpSpPr bwMode="auto">
          <a:xfrm>
            <a:off x="1272830" y="1525587"/>
            <a:ext cx="558403" cy="519113"/>
            <a:chOff x="0" y="0"/>
            <a:chExt cx="872" cy="872"/>
          </a:xfrm>
        </p:grpSpPr>
        <p:sp>
          <p:nvSpPr>
            <p:cNvPr id="30771" name="Oval 51"/>
            <p:cNvSpPr>
              <a:spLocks/>
            </p:cNvSpPr>
            <p:nvPr/>
          </p:nvSpPr>
          <p:spPr bwMode="auto">
            <a:xfrm>
              <a:off x="0" y="0"/>
              <a:ext cx="872" cy="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0772" name="Picture 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" y="227"/>
              <a:ext cx="39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4" name="Oval 54"/>
          <p:cNvSpPr>
            <a:spLocks/>
          </p:cNvSpPr>
          <p:nvPr/>
        </p:nvSpPr>
        <p:spPr bwMode="auto">
          <a:xfrm>
            <a:off x="1272830" y="2449512"/>
            <a:ext cx="558403" cy="5191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77" name="Oval 57"/>
          <p:cNvSpPr>
            <a:spLocks/>
          </p:cNvSpPr>
          <p:nvPr/>
        </p:nvSpPr>
        <p:spPr bwMode="auto">
          <a:xfrm>
            <a:off x="1272830" y="3368674"/>
            <a:ext cx="558403" cy="519113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0" name="Picture 52">
            <a:extLst>
              <a:ext uri="{FF2B5EF4-FFF2-40B4-BE49-F238E27FC236}">
                <a16:creationId xmlns:a16="http://schemas.microsoft.com/office/drawing/2014/main" id="{48BE0F22-C07A-42C3-933C-386D623C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05" y="2588058"/>
            <a:ext cx="251025" cy="2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2">
            <a:extLst>
              <a:ext uri="{FF2B5EF4-FFF2-40B4-BE49-F238E27FC236}">
                <a16:creationId xmlns:a16="http://schemas.microsoft.com/office/drawing/2014/main" id="{B7126909-D585-4DAA-B91E-9C7D74ACB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05" y="3517799"/>
            <a:ext cx="251025" cy="2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nimBg="1"/>
      <p:bldP spid="30722" grpId="0" animBg="1"/>
      <p:bldP spid="307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9611AD-248E-4F6A-8AC3-D16D07450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71550"/>
            <a:ext cx="4176464" cy="38093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1203CD-18F4-4BBD-A64B-CA4D3530A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685" y="771550"/>
            <a:ext cx="4267040" cy="38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634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7138AA-E9DF-44EB-95BD-03F2547BCB43}"/>
              </a:ext>
            </a:extLst>
          </p:cNvPr>
          <p:cNvSpPr txBox="1"/>
          <p:nvPr/>
        </p:nvSpPr>
        <p:spPr>
          <a:xfrm>
            <a:off x="1475656" y="843558"/>
            <a:ext cx="83164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spcBef>
                <a:spcPts val="1200"/>
              </a:spcBef>
            </a:pPr>
            <a:r>
              <a:rPr lang="ru-RU" sz="1400" dirty="0"/>
              <a:t>"Основные сведения";</a:t>
            </a:r>
          </a:p>
          <a:p>
            <a:pPr indent="342900" algn="just">
              <a:spcBef>
                <a:spcPts val="1200"/>
              </a:spcBef>
            </a:pPr>
            <a:r>
              <a:rPr lang="ru-RU" sz="1400" dirty="0"/>
              <a:t>"Структура и органы управления образовательной организацией";</a:t>
            </a:r>
          </a:p>
          <a:p>
            <a:pPr indent="342900" algn="just">
              <a:spcBef>
                <a:spcPts val="1200"/>
              </a:spcBef>
            </a:pPr>
            <a:r>
              <a:rPr lang="ru-RU" sz="1400" dirty="0"/>
              <a:t>"Документы";</a:t>
            </a:r>
          </a:p>
          <a:p>
            <a:pPr indent="342900" algn="just">
              <a:spcBef>
                <a:spcPts val="1200"/>
              </a:spcBef>
            </a:pPr>
            <a:r>
              <a:rPr lang="ru-RU" sz="1400" dirty="0"/>
              <a:t>"Образование";</a:t>
            </a:r>
          </a:p>
          <a:p>
            <a:pPr indent="342900" algn="just">
              <a:spcBef>
                <a:spcPts val="1200"/>
              </a:spcBef>
            </a:pPr>
            <a:r>
              <a:rPr lang="ru-RU" sz="1400" dirty="0"/>
              <a:t>"Руководство. Педагогический (научно-педагогический) состав";</a:t>
            </a:r>
          </a:p>
          <a:p>
            <a:pPr indent="342900" algn="just">
              <a:spcBef>
                <a:spcPts val="1200"/>
              </a:spcBef>
            </a:pPr>
            <a:r>
              <a:rPr lang="ru-RU" sz="1400" dirty="0"/>
              <a:t>"Материально-техническое обеспечение и оснащенность образовательного процесса";</a:t>
            </a:r>
          </a:p>
          <a:p>
            <a:pPr indent="342900" algn="just">
              <a:spcBef>
                <a:spcPts val="1200"/>
              </a:spcBef>
            </a:pPr>
            <a:r>
              <a:rPr lang="ru-RU" sz="1400" dirty="0"/>
              <a:t>"Платные образовательные услуги";</a:t>
            </a:r>
          </a:p>
          <a:p>
            <a:pPr indent="342900" algn="just">
              <a:spcBef>
                <a:spcPts val="1200"/>
              </a:spcBef>
            </a:pPr>
            <a:r>
              <a:rPr lang="ru-RU" sz="1400" dirty="0"/>
              <a:t>"Финансово-хозяйственная деятельность";</a:t>
            </a:r>
          </a:p>
          <a:p>
            <a:pPr indent="342900" algn="just">
              <a:spcBef>
                <a:spcPts val="1200"/>
              </a:spcBef>
            </a:pPr>
            <a:r>
              <a:rPr lang="ru-RU" sz="1400" dirty="0"/>
              <a:t>"Вакантные места для приема (перевода) обучающихся";</a:t>
            </a:r>
          </a:p>
          <a:p>
            <a:pPr indent="342900" algn="just">
              <a:spcBef>
                <a:spcPts val="1200"/>
              </a:spcBef>
            </a:pPr>
            <a:r>
              <a:rPr lang="ru-RU" sz="1400" dirty="0">
                <a:highlight>
                  <a:srgbClr val="FFFFFF"/>
                </a:highlight>
              </a:rPr>
              <a:t>"Доступная среда";</a:t>
            </a:r>
          </a:p>
          <a:p>
            <a:pPr indent="342900" algn="just">
              <a:spcBef>
                <a:spcPts val="1200"/>
              </a:spcBef>
            </a:pPr>
            <a:r>
              <a:rPr lang="ru-RU" sz="1400" dirty="0">
                <a:highlight>
                  <a:srgbClr val="FFFFFF"/>
                </a:highlight>
              </a:rPr>
              <a:t>"Международное сотрудничество".</a:t>
            </a:r>
          </a:p>
          <a:p>
            <a:pPr indent="342900" algn="just">
              <a:spcBef>
                <a:spcPts val="1200"/>
              </a:spcBef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9247E1EA-B7F7-4CBA-A1B1-952131B2B7EA}"/>
              </a:ext>
            </a:extLst>
          </p:cNvPr>
          <p:cNvSpPr>
            <a:spLocks/>
          </p:cNvSpPr>
          <p:nvPr/>
        </p:nvSpPr>
        <p:spPr bwMode="auto">
          <a:xfrm>
            <a:off x="539552" y="123478"/>
            <a:ext cx="59483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ru-RU" sz="2000" b="0" i="0" dirty="0">
                <a:solidFill>
                  <a:schemeClr val="tx1"/>
                </a:solidFill>
                <a:effectLst/>
                <a:latin typeface="PTSans"/>
              </a:rPr>
              <a:t>Сведения об образовательной организации</a:t>
            </a:r>
            <a:endParaRPr lang="en-US" sz="2800" dirty="0">
              <a:solidFill>
                <a:schemeClr val="tx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5" name="Line 16">
            <a:extLst>
              <a:ext uri="{FF2B5EF4-FFF2-40B4-BE49-F238E27FC236}">
                <a16:creationId xmlns:a16="http://schemas.microsoft.com/office/drawing/2014/main" id="{ED894AB3-B183-46D7-B765-45F897612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520" y="672218"/>
            <a:ext cx="7164586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0428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9A42C1-3028-4929-8680-D52DEF3CD37B}"/>
              </a:ext>
            </a:extLst>
          </p:cNvPr>
          <p:cNvSpPr txBox="1"/>
          <p:nvPr/>
        </p:nvSpPr>
        <p:spPr>
          <a:xfrm>
            <a:off x="449437" y="876127"/>
            <a:ext cx="8496944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200" dirty="0"/>
              <a:t>Главная страница подраздела "Доступная среда" должна содержать информацию о специальных условиях для обучения инвалидов и лиц с ограниченными возможностями здоровья, в том числе: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о специально оборудованных учебных кабинетах;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об объектах для проведения практических занятий, приспособленных для использования инвалидами и лицами с ограниченными возможностями здоровья;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о библиотеке(ах), приспособленных для использования инвалидами и лицами с ограниченными возможностями здоровья;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об объектах спорта, приспособленных для использования инвалидами и лицами с ограниченными возможностями здоровья;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о средствах обучения и воспитания, приспособленных для использования инвалидами и лицами с ограниченными возможностями здоровья;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об обеспечении беспрепятственного доступа в здания образовательной организации;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о специальных условиях питания;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о специальных условиях охраны здоровья;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о доступе к информационным системам и информационно-телекоммуникационным сетям, приспособленным для использования инвалидами и лицами с ограниченными возможностями здоровья;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об электронных образовательных ресурсах, к которым обеспечивается доступ инвалидов и лиц с ограниченными возможностями здоровья;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о наличии специальных технических средств обучения коллективного и индивидуального пользования;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о наличии условий для беспрепятственного доступа в общежитие, интернат;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о количестве жилых помещений в общежитии, интернате, приспособленных для использования инвалидами и лицами с ограниченными возможностями здоровья.</a:t>
            </a:r>
          </a:p>
          <a:p>
            <a:pPr algn="l"/>
            <a:endParaRPr lang="ru-RU" sz="1000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3BD4D19F-D4A0-4018-ADF8-1BEF05FC6EC4}"/>
              </a:ext>
            </a:extLst>
          </p:cNvPr>
          <p:cNvSpPr>
            <a:spLocks/>
          </p:cNvSpPr>
          <p:nvPr/>
        </p:nvSpPr>
        <p:spPr bwMode="auto">
          <a:xfrm>
            <a:off x="449437" y="136562"/>
            <a:ext cx="59483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ru-RU" sz="2000" b="0" i="0" dirty="0">
                <a:solidFill>
                  <a:schemeClr val="tx1"/>
                </a:solidFill>
                <a:effectLst/>
                <a:latin typeface="PTSans"/>
              </a:rPr>
              <a:t>Доступная среда</a:t>
            </a:r>
            <a:endParaRPr lang="en-US" sz="2800" dirty="0">
              <a:solidFill>
                <a:schemeClr val="tx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7" name="Line 16">
            <a:extLst>
              <a:ext uri="{FF2B5EF4-FFF2-40B4-BE49-F238E27FC236}">
                <a16:creationId xmlns:a16="http://schemas.microsoft.com/office/drawing/2014/main" id="{86DC4EDD-ED30-4837-99A5-7805759B9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520" y="666974"/>
            <a:ext cx="7164586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9465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9A42C1-3028-4929-8680-D52DEF3CD37B}"/>
              </a:ext>
            </a:extLst>
          </p:cNvPr>
          <p:cNvSpPr txBox="1"/>
          <p:nvPr/>
        </p:nvSpPr>
        <p:spPr>
          <a:xfrm>
            <a:off x="539552" y="1203598"/>
            <a:ext cx="727280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spcBef>
                <a:spcPts val="1200"/>
              </a:spcBef>
            </a:pPr>
            <a:r>
              <a:rPr lang="ru-RU" sz="1400" dirty="0">
                <a:solidFill>
                  <a:schemeClr val="tx1"/>
                </a:solidFill>
                <a:latin typeface="PTSans"/>
              </a:rPr>
              <a:t>Главная страница подраздела "Международное сотрудничество" должна содержать информацию: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PTSans"/>
              </a:rPr>
              <a:t>о заключенных и планируемых к заключению договорах с иностранными и (или) международными организациями по вопросам образования и науки (при наличии);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PTSans"/>
              </a:rPr>
              <a:t>о международной аккредитации образовательных программ (при наличии).</a:t>
            </a:r>
          </a:p>
          <a:p>
            <a:pPr algn="l"/>
            <a:endParaRPr lang="ru-RU" sz="1000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3BD4D19F-D4A0-4018-ADF8-1BEF05FC6EC4}"/>
              </a:ext>
            </a:extLst>
          </p:cNvPr>
          <p:cNvSpPr>
            <a:spLocks/>
          </p:cNvSpPr>
          <p:nvPr/>
        </p:nvSpPr>
        <p:spPr bwMode="auto">
          <a:xfrm>
            <a:off x="539552" y="192296"/>
            <a:ext cx="59483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ru-RU" sz="2000" b="0" i="0" dirty="0">
                <a:solidFill>
                  <a:schemeClr val="tx1"/>
                </a:solidFill>
                <a:effectLst/>
                <a:latin typeface="PTSans"/>
              </a:rPr>
              <a:t>Международное сотрудничество</a:t>
            </a:r>
            <a:endParaRPr lang="en-US" sz="2800" dirty="0">
              <a:solidFill>
                <a:schemeClr val="tx1"/>
              </a:solidFill>
              <a:latin typeface="Bebas Neue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7" name="Line 16">
            <a:extLst>
              <a:ext uri="{FF2B5EF4-FFF2-40B4-BE49-F238E27FC236}">
                <a16:creationId xmlns:a16="http://schemas.microsoft.com/office/drawing/2014/main" id="{86DC4EDD-ED30-4837-99A5-7805759B9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528" y="699542"/>
            <a:ext cx="7164586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0240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Custom 29">
      <a:dk1>
        <a:srgbClr val="000000"/>
      </a:dk1>
      <a:lt1>
        <a:srgbClr val="FFFFFF"/>
      </a:lt1>
      <a:dk2>
        <a:srgbClr val="009BE1"/>
      </a:dk2>
      <a:lt2>
        <a:srgbClr val="737373"/>
      </a:lt2>
      <a:accent1>
        <a:srgbClr val="012495"/>
      </a:accent1>
      <a:accent2>
        <a:srgbClr val="00B4FF"/>
      </a:accent2>
      <a:accent3>
        <a:srgbClr val="43C5FF"/>
      </a:accent3>
      <a:accent4>
        <a:srgbClr val="3C3C3C"/>
      </a:accent4>
      <a:accent5>
        <a:srgbClr val="828282"/>
      </a:accent5>
      <a:accent6>
        <a:srgbClr val="C8C8C8"/>
      </a:accent6>
      <a:hlink>
        <a:srgbClr val="3445A1"/>
      </a:hlink>
      <a:folHlink>
        <a:srgbClr val="3FA7D7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Pages>0</Pages>
  <Words>873</Words>
  <Characters>0</Characters>
  <Application>Microsoft Office PowerPoint</Application>
  <PresentationFormat>Экран (16:9)</PresentationFormat>
  <Lines>0</Lines>
  <Paragraphs>67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18</vt:i4>
      </vt:variant>
    </vt:vector>
  </HeadingPairs>
  <TitlesOfParts>
    <vt:vector size="40" baseType="lpstr">
      <vt:lpstr>Arial</vt:lpstr>
      <vt:lpstr>Bebas Neue</vt:lpstr>
      <vt:lpstr>Calibri</vt:lpstr>
      <vt:lpstr>Gill Sans</vt:lpstr>
      <vt:lpstr>Lato Light</vt:lpstr>
      <vt:lpstr>PTSans</vt:lpstr>
      <vt:lpstr>Roboto</vt:lpstr>
      <vt:lpstr>Times New Roman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568</cp:revision>
  <dcterms:modified xsi:type="dcterms:W3CDTF">2022-02-08T12:05:19Z</dcterms:modified>
</cp:coreProperties>
</file>