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8" r:id="rId2"/>
    <p:sldId id="269" r:id="rId3"/>
    <p:sldId id="270" r:id="rId4"/>
    <p:sldId id="271" r:id="rId5"/>
    <p:sldId id="260" r:id="rId6"/>
    <p:sldId id="272" r:id="rId7"/>
    <p:sldId id="273" r:id="rId8"/>
    <p:sldId id="274" r:id="rId9"/>
    <p:sldId id="276" r:id="rId10"/>
    <p:sldId id="275" r:id="rId11"/>
    <p:sldId id="26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4EF9D-0802-47A2-932F-BD4A3213951C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45F37-9CE9-4B69-BFD4-E4B8F0726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0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391DD0-DE42-4DA5-87B0-C9E67251D2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81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3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1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3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7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7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3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1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5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82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3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2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9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0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6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7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8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475656" y="1258889"/>
            <a:ext cx="6120682" cy="19540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</a:rPr>
              <a:t>ПЕРСОНАЛИЗАЦИЯ ОБУЧЕНИЯ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В НАЧАЛЬНОЙ ШКОЛЕ СРЕДСТВАМИ УРОКА МАТЕМАТИКИ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280920" cy="1020763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 педагогических достижений </a:t>
            </a: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  <a:endParaRPr lang="ru-RU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Номинация:  Учитель года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573016"/>
            <a:ext cx="49336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Бутяев</a:t>
            </a:r>
            <a:r>
              <a:rPr lang="ru-RU" sz="2000" b="1" dirty="0"/>
              <a:t> </a:t>
            </a:r>
            <a:r>
              <a:rPr lang="ru-RU" sz="2000" b="1" dirty="0" smtClean="0"/>
              <a:t>Михаил Александрович 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учитель начальных классов</a:t>
            </a:r>
            <a:br>
              <a:rPr lang="ru-RU" sz="2000" b="1" dirty="0"/>
            </a:br>
            <a:r>
              <a:rPr lang="ru-RU" sz="2000" b="1" dirty="0"/>
              <a:t> ГБОУ </a:t>
            </a:r>
            <a:r>
              <a:rPr lang="ru-RU" sz="2000" b="1" dirty="0" smtClean="0"/>
              <a:t>школы </a:t>
            </a:r>
            <a:r>
              <a:rPr lang="ru-RU" sz="2000" b="1" dirty="0"/>
              <a:t>№ 300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Центрального </a:t>
            </a:r>
            <a:r>
              <a:rPr lang="ru-RU" sz="2000" b="1" dirty="0"/>
              <a:t>района </a:t>
            </a:r>
            <a:br>
              <a:rPr lang="ru-RU" sz="2000" b="1" dirty="0"/>
            </a:br>
            <a:r>
              <a:rPr lang="ru-RU" sz="2000" b="1" dirty="0"/>
              <a:t>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80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15337"/>
            <a:ext cx="7632848" cy="1303867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Выберите рациональный способ вычисления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2076" y="2610276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 smtClean="0"/>
              <a:t>12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4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574" y="3356992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6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5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2007" y="4149079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 smtClean="0"/>
              <a:t>12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4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100 </a:t>
            </a:r>
            <a:r>
              <a:rPr lang="ru-RU" sz="2400" b="1" dirty="0">
                <a:sym typeface="Symbol"/>
              </a:rPr>
              <a:t>:</a:t>
            </a:r>
            <a:r>
              <a:rPr lang="ru-RU" sz="2400" b="1" dirty="0" smtClean="0"/>
              <a:t> </a:t>
            </a:r>
            <a:r>
              <a:rPr lang="ru-RU" sz="2400" b="1" dirty="0"/>
              <a:t>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306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2628" y="3668127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Восточная мудрость: Сомнение </a:t>
            </a:r>
            <a:r>
              <a:rPr lang="ru-RU" sz="2800" dirty="0"/>
              <a:t>в правильности решения – это способ изучить проблему с другой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10549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464829"/>
            <a:ext cx="7200900" cy="817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3600" b="1" smtClean="0"/>
              <a:t>Персонализация</a:t>
            </a:r>
            <a:endParaRPr lang="ru-RU" altLang="ru-RU" sz="3600" b="1" dirty="0" smtClean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11560" y="1124744"/>
            <a:ext cx="7946231" cy="158417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altLang="ru-RU" b="1" dirty="0" smtClean="0"/>
              <a:t>Организация  образовательного  процесса, которая максимально ориентирована на внутреннюю активность самого обучающегося и его самостоятельность в учебной деятельности.</a:t>
            </a:r>
            <a:endParaRPr lang="ru-RU" altLang="ru-R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60182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200800" cy="2068461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chemeClr val="accent4">
                    <a:lumMod val="50000"/>
                  </a:schemeClr>
                </a:solidFill>
              </a:rPr>
              <a:t>«Что мы можем сделать, чтобы подтолкнуть детей брать инициативу в свои руки, когда речь идет об образовании?»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4797152"/>
            <a:ext cx="7848872" cy="860400"/>
          </a:xfrm>
        </p:spPr>
        <p:txBody>
          <a:bodyPr>
            <a:noAutofit/>
          </a:bodyPr>
          <a:lstStyle/>
          <a:p>
            <a:r>
              <a:rPr lang="ru-RU" sz="2400" dirty="0"/>
              <a:t>Хелен </a:t>
            </a:r>
            <a:r>
              <a:rPr lang="ru-RU" sz="2400" dirty="0" err="1"/>
              <a:t>Паркхерст</a:t>
            </a:r>
            <a:r>
              <a:rPr lang="ru-RU" sz="2400" dirty="0"/>
              <a:t> (3 января 1887—1 июня </a:t>
            </a:r>
            <a:r>
              <a:rPr lang="ru-RU" sz="2400" dirty="0" smtClean="0"/>
              <a:t>1973) - американская </a:t>
            </a:r>
            <a:r>
              <a:rPr lang="ru-RU" sz="2400" dirty="0"/>
              <a:t>учительница, писательница. Предложила использовать метод, сегодня известный как «Дальтон- план»</a:t>
            </a:r>
          </a:p>
        </p:txBody>
      </p:sp>
    </p:spTree>
    <p:extLst>
      <p:ext uri="{BB962C8B-B14F-4D97-AF65-F5344CB8AC3E}">
        <p14:creationId xmlns:p14="http://schemas.microsoft.com/office/powerpoint/2010/main" val="40932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843808" y="1536701"/>
            <a:ext cx="338437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/>
              <a:t>Единообразие </a:t>
            </a:r>
          </a:p>
          <a:p>
            <a:pPr algn="just"/>
            <a:endParaRPr lang="ru-RU" altLang="ru-RU" sz="2800" b="1" dirty="0"/>
          </a:p>
          <a:p>
            <a:pPr algn="just"/>
            <a:r>
              <a:rPr lang="ru-RU" altLang="ru-RU" sz="2800" b="1" dirty="0"/>
              <a:t>Дифференциация </a:t>
            </a:r>
          </a:p>
          <a:p>
            <a:pPr algn="just"/>
            <a:endParaRPr lang="ru-RU" altLang="ru-RU" sz="2800" b="1" dirty="0"/>
          </a:p>
          <a:p>
            <a:pPr algn="just"/>
            <a:r>
              <a:rPr lang="ru-RU" altLang="ru-RU" sz="2800" b="1" dirty="0"/>
              <a:t>Индивидуализация</a:t>
            </a:r>
          </a:p>
          <a:p>
            <a:pPr algn="just"/>
            <a:r>
              <a:rPr lang="ru-RU" altLang="ru-RU" sz="2800" b="1" dirty="0"/>
              <a:t> </a:t>
            </a:r>
          </a:p>
          <a:p>
            <a:pPr algn="just"/>
            <a:r>
              <a:rPr lang="ru-RU" altLang="ru-RU" sz="2800" b="1" dirty="0" smtClean="0"/>
              <a:t>Персонализация</a:t>
            </a:r>
            <a:endParaRPr lang="ru-RU" altLang="ru-RU" sz="2800" b="1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2" y="990625"/>
            <a:ext cx="1683544" cy="16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2" y="4221088"/>
            <a:ext cx="1683544" cy="17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90624"/>
            <a:ext cx="1747838" cy="16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87862"/>
            <a:ext cx="1749029" cy="18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кола будущего. Как вырастить талантливого 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789635" cy="397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9"/>
          <p:cNvSpPr>
            <a:spLocks noChangeArrowheads="1"/>
          </p:cNvSpPr>
          <p:nvPr/>
        </p:nvSpPr>
        <p:spPr bwMode="auto">
          <a:xfrm>
            <a:off x="3602831" y="3813176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b="1" dirty="0"/>
              <a:t>«</a:t>
            </a:r>
            <a:r>
              <a:rPr lang="ru-RU" altLang="ru-RU" b="1" dirty="0" smtClean="0"/>
              <a:t>Персонализация </a:t>
            </a:r>
            <a:r>
              <a:rPr lang="ru-RU" altLang="ru-RU" b="1" dirty="0"/>
              <a:t>в образовании — это построение процесса обучения конкретных учеников с учетом сильных и слабых сторон, различных интересов и различных способов освоения информации, характерных для каждого из них»</a:t>
            </a:r>
          </a:p>
        </p:txBody>
      </p:sp>
      <p:sp>
        <p:nvSpPr>
          <p:cNvPr id="11268" name="Прямоугольник 11"/>
          <p:cNvSpPr>
            <a:spLocks noChangeArrowheads="1"/>
          </p:cNvSpPr>
          <p:nvPr/>
        </p:nvSpPr>
        <p:spPr bwMode="auto">
          <a:xfrm>
            <a:off x="3602831" y="676276"/>
            <a:ext cx="457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/>
              <a:t>«Цель образования – помочь учащимся максимально понять окружающий мир и выявить свои внутренние таланты с тем, чтобы реализовать себя как личности и стать активными и сопереживающими гражданами своей страны»</a:t>
            </a:r>
          </a:p>
        </p:txBody>
      </p:sp>
      <p:sp>
        <p:nvSpPr>
          <p:cNvPr id="11269" name="Прямоугольник 12"/>
          <p:cNvSpPr>
            <a:spLocks noChangeArrowheads="1"/>
          </p:cNvSpPr>
          <p:nvPr/>
        </p:nvSpPr>
        <p:spPr bwMode="auto">
          <a:xfrm>
            <a:off x="3602831" y="2455864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/>
              <a:t>«Любознательность, присутствующую в человеке всю жизнь, стоит считать одним из величайших даров, которым школа может наградить своих учеников»</a:t>
            </a:r>
          </a:p>
        </p:txBody>
      </p:sp>
      <p:sp>
        <p:nvSpPr>
          <p:cNvPr id="11270" name="Прямоугольник 13"/>
          <p:cNvSpPr>
            <a:spLocks noChangeArrowheads="1"/>
          </p:cNvSpPr>
          <p:nvPr/>
        </p:nvSpPr>
        <p:spPr bwMode="auto">
          <a:xfrm>
            <a:off x="3602831" y="5661248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 dirty="0"/>
              <a:t>Кен Робинсон</a:t>
            </a:r>
            <a:r>
              <a:rPr lang="ru-RU" altLang="ru-RU" dirty="0"/>
              <a:t>, один из успешнейших мировых экспертов в области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0078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96404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26-12+3-8-1+7=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988840"/>
            <a:ext cx="382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26-12+3-8-1+7= 11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967335"/>
            <a:ext cx="4358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26-(12+3)-(8-1)+7= 11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64982" y="964041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522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789040"/>
            <a:ext cx="7272808" cy="14688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Тема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урока: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Устные приемы вычислений.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Проблема урока: Как умножить 48 на 25?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376232" cy="29174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2176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Что мы знаем о проблеме?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908394"/>
            <a:ext cx="2141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25 = 5 </a:t>
            </a:r>
            <a:r>
              <a:rPr lang="ru-RU" sz="2800" b="1" dirty="0" smtClean="0">
                <a:sym typeface="Symbol"/>
              </a:rPr>
              <a:t> </a:t>
            </a:r>
            <a:r>
              <a:rPr lang="ru-RU" sz="2800" b="1" dirty="0" smtClean="0"/>
              <a:t>5</a:t>
            </a:r>
            <a:endParaRPr lang="ru-RU" sz="2800" b="1" dirty="0"/>
          </a:p>
          <a:p>
            <a:r>
              <a:rPr lang="ru-RU" sz="2800" b="1" dirty="0"/>
              <a:t>25 = 100 : 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908393"/>
            <a:ext cx="2016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48 = 6 </a:t>
            </a:r>
            <a:r>
              <a:rPr lang="ru-RU" sz="2800" b="1" dirty="0">
                <a:sym typeface="Symbol"/>
              </a:rPr>
              <a:t></a:t>
            </a:r>
            <a:r>
              <a:rPr lang="ru-RU" sz="2800" b="1" dirty="0"/>
              <a:t> 8</a:t>
            </a:r>
          </a:p>
          <a:p>
            <a:r>
              <a:rPr lang="ru-RU" sz="2800" b="1" dirty="0"/>
              <a:t>48 = 12 </a:t>
            </a:r>
            <a:r>
              <a:rPr lang="ru-RU" sz="2800" b="1" dirty="0">
                <a:sym typeface="Symbol"/>
              </a:rPr>
              <a:t></a:t>
            </a:r>
            <a:r>
              <a:rPr lang="ru-RU" sz="2800" b="1" dirty="0"/>
              <a:t> </a:t>
            </a:r>
            <a:r>
              <a:rPr lang="ru-RU" sz="2800" b="1" dirty="0" smtClean="0"/>
              <a:t>4</a:t>
            </a:r>
          </a:p>
          <a:p>
            <a:r>
              <a:rPr lang="ru-RU" sz="2800" b="1" dirty="0" smtClean="0"/>
              <a:t>48= 50 - 2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373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15337"/>
            <a:ext cx="7848872" cy="1303867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3600" b="1" dirty="0" smtClean="0">
                <a:latin typeface="+mn-lt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+mn-lt"/>
                <a:ea typeface="Calibri"/>
                <a:cs typeface="Times New Roman"/>
              </a:rPr>
            </a:br>
            <a:r>
              <a:rPr lang="ru-RU" sz="3600" b="1" dirty="0" smtClean="0">
                <a:latin typeface="+mn-lt"/>
                <a:ea typeface="Calibri"/>
                <a:cs typeface="Times New Roman"/>
              </a:rPr>
              <a:t>Какие </a:t>
            </a:r>
            <a:r>
              <a:rPr lang="ru-RU" sz="3600" b="1" dirty="0">
                <a:latin typeface="+mn-lt"/>
                <a:ea typeface="Calibri"/>
                <a:cs typeface="Times New Roman"/>
              </a:rPr>
              <a:t>знания мы можем применить?</a:t>
            </a:r>
            <a:br>
              <a:rPr lang="ru-RU" sz="3600" b="1" dirty="0">
                <a:latin typeface="+mn-lt"/>
                <a:ea typeface="Calibri"/>
                <a:cs typeface="Times New Roman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49289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переместительный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закон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умножения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сочетательный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закон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умножения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распределительный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закон умножения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таблица умножения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лгоритм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умножения «в столбик»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Способы решения проблемы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64904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6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5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026568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 smtClean="0"/>
              <a:t>12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4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488233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 smtClean="0"/>
              <a:t>(50 – 2)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3" y="3949898"/>
            <a:ext cx="288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 smtClean="0"/>
              <a:t>(</a:t>
            </a:r>
            <a:r>
              <a:rPr lang="ru-RU" sz="2400" b="1" dirty="0" smtClean="0"/>
              <a:t>40</a:t>
            </a:r>
            <a:r>
              <a:rPr lang="ru-RU" sz="2400" b="1" dirty="0" smtClean="0"/>
              <a:t> </a:t>
            </a:r>
            <a:r>
              <a:rPr lang="ru-RU" sz="2400" b="1" dirty="0"/>
              <a:t>+</a:t>
            </a:r>
            <a:r>
              <a:rPr lang="ru-RU" sz="2400" b="1" dirty="0" smtClean="0"/>
              <a:t> </a:t>
            </a:r>
            <a:r>
              <a:rPr lang="ru-RU" sz="2400" b="1" dirty="0"/>
              <a:t>8</a:t>
            </a:r>
            <a:r>
              <a:rPr lang="ru-RU" sz="2400" b="1" dirty="0" smtClean="0"/>
              <a:t>)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969024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 smtClean="0"/>
              <a:t>6 </a:t>
            </a:r>
            <a:r>
              <a:rPr lang="ru-RU" sz="2400" b="1" dirty="0"/>
              <a:t>∙</a:t>
            </a:r>
            <a:r>
              <a:rPr lang="ru-RU" sz="2400" b="1" dirty="0" smtClean="0"/>
              <a:t> </a:t>
            </a:r>
            <a:r>
              <a:rPr lang="ru-RU" sz="2400" b="1" dirty="0" smtClean="0"/>
              <a:t>8</a:t>
            </a:r>
            <a:r>
              <a:rPr lang="ru-RU" sz="2400" b="1" dirty="0" smtClean="0"/>
              <a:t>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506756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∙</a:t>
            </a:r>
            <a:r>
              <a:rPr lang="ru-RU" sz="2400" b="1" dirty="0" smtClean="0"/>
              <a:t> 24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</a:t>
            </a:r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564903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 smtClean="0"/>
              <a:t>48 </a:t>
            </a:r>
            <a:r>
              <a:rPr lang="ru-RU" sz="2400" b="1" dirty="0"/>
              <a:t>∙</a:t>
            </a:r>
            <a:r>
              <a:rPr lang="ru-RU" sz="2400" b="1" dirty="0" smtClean="0"/>
              <a:t> 100 </a:t>
            </a:r>
            <a:r>
              <a:rPr lang="ru-RU" sz="2400" b="1" dirty="0">
                <a:sym typeface="Symbol"/>
              </a:rPr>
              <a:t>:</a:t>
            </a:r>
            <a:r>
              <a:rPr lang="ru-RU" sz="2400" b="1" dirty="0" smtClean="0"/>
              <a:t> 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3045091"/>
            <a:ext cx="311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48 </a:t>
            </a:r>
            <a:r>
              <a:rPr lang="ru-RU" sz="2400" b="1" dirty="0">
                <a:sym typeface="Symbol"/>
              </a:rPr>
              <a:t></a:t>
            </a:r>
            <a:r>
              <a:rPr lang="ru-RU" sz="2400" b="1" dirty="0"/>
              <a:t> 25 = </a:t>
            </a:r>
            <a:r>
              <a:rPr lang="ru-RU" sz="2400" b="1" dirty="0" smtClean="0"/>
              <a:t>(40 + 8) </a:t>
            </a:r>
            <a:r>
              <a:rPr lang="ru-RU" sz="2400" b="1" dirty="0"/>
              <a:t>∙</a:t>
            </a:r>
            <a:r>
              <a:rPr lang="ru-RU" sz="2400" b="1" dirty="0" smtClean="0"/>
              <a:t> 5 </a:t>
            </a:r>
            <a:r>
              <a:rPr lang="ru-RU" sz="2400" b="1" dirty="0">
                <a:sym typeface="Symbol"/>
              </a:rPr>
              <a:t>∙</a:t>
            </a:r>
            <a:r>
              <a:rPr lang="ru-RU" sz="2400" b="1" dirty="0" smtClean="0"/>
              <a:t> </a:t>
            </a:r>
            <a:r>
              <a:rPr lang="ru-RU" sz="2400" b="1" dirty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99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613</TotalTime>
  <Words>361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ПЕРСОНАЛИЗАЦИЯ ОБУЧЕНИЯ В НАЧАЛЬНОЙ ШКОЛЕ СРЕДСТВАМИ УРОКА МАТЕМАТИКИ</vt:lpstr>
      <vt:lpstr>«Что мы можем сделать, чтобы подтолкнуть детей брать инициативу в свои руки, когда речь идет об образовании?»</vt:lpstr>
      <vt:lpstr>Презентация PowerPoint</vt:lpstr>
      <vt:lpstr>Презентация PowerPoint</vt:lpstr>
      <vt:lpstr>Презентация PowerPoint</vt:lpstr>
      <vt:lpstr>Тема урока: Устные приемы вычислений. Проблема урока: Как умножить 48 на 25? </vt:lpstr>
      <vt:lpstr>Что мы знаем о проблеме?</vt:lpstr>
      <vt:lpstr> Какие знания мы можем применить? </vt:lpstr>
      <vt:lpstr>Способы решения проблемы</vt:lpstr>
      <vt:lpstr>Выберите рациональный способ вычисления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Бутяев</dc:creator>
  <cp:lastModifiedBy>Пользователь Windows</cp:lastModifiedBy>
  <cp:revision>33</cp:revision>
  <dcterms:created xsi:type="dcterms:W3CDTF">2020-03-01T15:52:28Z</dcterms:created>
  <dcterms:modified xsi:type="dcterms:W3CDTF">2020-03-02T22:36:53Z</dcterms:modified>
</cp:coreProperties>
</file>