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44" r:id="rId7"/>
    <p:sldId id="345" r:id="rId8"/>
    <p:sldId id="346" r:id="rId9"/>
    <p:sldId id="261" r:id="rId10"/>
    <p:sldId id="34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68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47320" y="220496"/>
            <a:ext cx="784935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3552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3552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3552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632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9775" y="-71898"/>
            <a:ext cx="7964449" cy="1379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3552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4066" y="1804136"/>
            <a:ext cx="8240395" cy="4094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08634" y="6548298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ecd.org/pisa/pisa-2015-results-in-focus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3400"/>
            <a:ext cx="9143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9452" y="4409231"/>
            <a:ext cx="4404360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i="1" spc="-5" dirty="0" smtClean="0">
                <a:latin typeface="Calibri"/>
                <a:cs typeface="Calibri"/>
              </a:rPr>
              <a:t>Кирюхин Олег Анатольевич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i="1" spc="-5" dirty="0">
                <a:latin typeface="Calibri"/>
                <a:cs typeface="Calibri"/>
              </a:rPr>
              <a:t>р</a:t>
            </a:r>
            <a:r>
              <a:rPr lang="ru-RU" sz="1100" i="1" spc="-5" dirty="0" smtClean="0">
                <a:latin typeface="Calibri"/>
                <a:cs typeface="Calibri"/>
              </a:rPr>
              <a:t>егиональный </a:t>
            </a:r>
            <a:r>
              <a:rPr lang="ru-RU" sz="1100" i="1" spc="-5" dirty="0" smtClean="0">
                <a:latin typeface="Calibri"/>
                <a:cs typeface="Calibri"/>
              </a:rPr>
              <a:t>менеджер-методист ГК «Издательство «Просвещение»,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i="1" spc="-5" dirty="0" err="1" smtClean="0">
                <a:latin typeface="Calibri"/>
                <a:cs typeface="Calibri"/>
              </a:rPr>
              <a:t>д.п.н</a:t>
            </a:r>
            <a:r>
              <a:rPr lang="ru-RU" sz="1100" i="1" spc="-5" dirty="0" smtClean="0">
                <a:latin typeface="Calibri"/>
                <a:cs typeface="Calibri"/>
              </a:rPr>
              <a:t>., профессор, «Заслуженный учитель РФ»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8453" y="3371185"/>
            <a:ext cx="69456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95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14D1F"/>
                </a:solidFill>
                <a:latin typeface="Calibri"/>
                <a:cs typeface="Calibri"/>
              </a:rPr>
              <a:t>Концепция, </a:t>
            </a:r>
            <a:r>
              <a:rPr sz="2400" b="1" spc="-5" dirty="0">
                <a:solidFill>
                  <a:srgbClr val="314D1F"/>
                </a:solidFill>
                <a:latin typeface="Calibri"/>
                <a:cs typeface="Calibri"/>
              </a:rPr>
              <a:t>механизмы </a:t>
            </a:r>
            <a:r>
              <a:rPr sz="2400" b="1" dirty="0">
                <a:solidFill>
                  <a:srgbClr val="314D1F"/>
                </a:solidFill>
                <a:latin typeface="Calibri"/>
                <a:cs typeface="Calibri"/>
              </a:rPr>
              <a:t>и </a:t>
            </a:r>
            <a:r>
              <a:rPr sz="2400" b="1" spc="-15" dirty="0" err="1">
                <a:solidFill>
                  <a:srgbClr val="314D1F"/>
                </a:solidFill>
                <a:latin typeface="Calibri"/>
                <a:cs typeface="Calibri"/>
              </a:rPr>
              <a:t>процедуры</a:t>
            </a:r>
            <a:r>
              <a:rPr sz="2400" b="1" spc="-15" dirty="0">
                <a:solidFill>
                  <a:srgbClr val="314D1F"/>
                </a:solidFill>
                <a:latin typeface="Calibri"/>
                <a:cs typeface="Calibri"/>
              </a:rPr>
              <a:t> </a:t>
            </a:r>
            <a:r>
              <a:rPr sz="2400" b="1" spc="-10" dirty="0" smtClean="0">
                <a:solidFill>
                  <a:srgbClr val="314D1F"/>
                </a:solidFill>
                <a:latin typeface="Calibri"/>
                <a:cs typeface="Calibri"/>
              </a:rPr>
              <a:t>МКДО-20</a:t>
            </a:r>
            <a:r>
              <a:rPr lang="ru-RU" sz="2400" b="1" spc="-10" dirty="0" smtClean="0">
                <a:solidFill>
                  <a:srgbClr val="314D1F"/>
                </a:solidFill>
                <a:latin typeface="Calibri"/>
                <a:cs typeface="Calibri"/>
              </a:rPr>
              <a:t>21</a:t>
            </a:r>
            <a:r>
              <a:rPr sz="2400" b="1" spc="-10" dirty="0" smtClean="0">
                <a:solidFill>
                  <a:srgbClr val="314D1F"/>
                </a:solidFill>
                <a:latin typeface="Calibri"/>
                <a:cs typeface="Calibri"/>
              </a:rPr>
              <a:t>:  </a:t>
            </a:r>
            <a:r>
              <a:rPr sz="2400" b="1" spc="-5" dirty="0">
                <a:solidFill>
                  <a:srgbClr val="314D1F"/>
                </a:solidFill>
                <a:latin typeface="Calibri"/>
                <a:cs typeface="Calibri"/>
              </a:rPr>
              <a:t>основные </a:t>
            </a:r>
            <a:r>
              <a:rPr sz="2400" b="1" spc="-15" dirty="0">
                <a:solidFill>
                  <a:srgbClr val="314D1F"/>
                </a:solidFill>
                <a:latin typeface="Calibri"/>
                <a:cs typeface="Calibri"/>
              </a:rPr>
              <a:t>выводы </a:t>
            </a:r>
            <a:r>
              <a:rPr sz="2400" b="1" dirty="0">
                <a:solidFill>
                  <a:srgbClr val="314D1F"/>
                </a:solidFill>
                <a:latin typeface="Calibri"/>
                <a:cs typeface="Calibri"/>
              </a:rPr>
              <a:t>по </a:t>
            </a:r>
            <a:r>
              <a:rPr sz="2400" b="1" spc="-10" dirty="0">
                <a:solidFill>
                  <a:srgbClr val="314D1F"/>
                </a:solidFill>
                <a:latin typeface="Calibri"/>
                <a:cs typeface="Calibri"/>
              </a:rPr>
              <a:t>итогам </a:t>
            </a:r>
            <a:r>
              <a:rPr sz="2400" b="1" spc="-5" dirty="0">
                <a:solidFill>
                  <a:srgbClr val="314D1F"/>
                </a:solidFill>
                <a:latin typeface="Calibri"/>
                <a:cs typeface="Calibri"/>
              </a:rPr>
              <a:t>апробации </a:t>
            </a:r>
            <a:r>
              <a:rPr sz="2400" b="1" dirty="0">
                <a:solidFill>
                  <a:srgbClr val="314D1F"/>
                </a:solidFill>
                <a:latin typeface="Calibri"/>
                <a:cs typeface="Calibri"/>
              </a:rPr>
              <a:t>в </a:t>
            </a:r>
            <a:r>
              <a:rPr sz="2400" b="1" spc="-5" dirty="0" smtClean="0">
                <a:solidFill>
                  <a:srgbClr val="314D1F"/>
                </a:solidFill>
                <a:latin typeface="Calibri"/>
                <a:cs typeface="Calibri"/>
              </a:rPr>
              <a:t>20</a:t>
            </a:r>
            <a:r>
              <a:rPr lang="ru-RU" sz="2400" b="1" spc="-5" dirty="0" smtClean="0">
                <a:solidFill>
                  <a:srgbClr val="314D1F"/>
                </a:solidFill>
                <a:latin typeface="Calibri"/>
                <a:cs typeface="Calibri"/>
              </a:rPr>
              <a:t>20</a:t>
            </a:r>
            <a:r>
              <a:rPr sz="2400" b="1" spc="20" dirty="0" smtClean="0">
                <a:solidFill>
                  <a:srgbClr val="314D1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314D1F"/>
                </a:solidFill>
                <a:latin typeface="Calibri"/>
                <a:cs typeface="Calibri"/>
              </a:rPr>
              <a:t>году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4671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Комплексное </a:t>
            </a:r>
            <a:r>
              <a:rPr sz="2400" spc="15" dirty="0">
                <a:solidFill>
                  <a:srgbClr val="385622"/>
                </a:solidFill>
              </a:rPr>
              <a:t>оценивание</a:t>
            </a:r>
            <a:r>
              <a:rPr sz="2400" spc="-20" dirty="0">
                <a:solidFill>
                  <a:srgbClr val="385622"/>
                </a:solidFill>
              </a:rPr>
              <a:t> </a:t>
            </a:r>
            <a:r>
              <a:rPr sz="2400" spc="10" dirty="0">
                <a:solidFill>
                  <a:srgbClr val="385622"/>
                </a:solidFill>
              </a:rPr>
              <a:t>ECERS-R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457201" y="2984198"/>
            <a:ext cx="8381999" cy="3437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47800" y="2602042"/>
            <a:ext cx="6172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Индикаторы </a:t>
            </a:r>
            <a:r>
              <a:rPr sz="2400" b="1" spc="-5" dirty="0">
                <a:latin typeface="Calibri"/>
                <a:cs typeface="Calibri"/>
              </a:rPr>
              <a:t>на 7-балльной шкале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1" y="914401"/>
            <a:ext cx="7543799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dirty="0" smtClean="0"/>
              <a:t>                   </a:t>
            </a:r>
            <a:r>
              <a:rPr lang="ru-RU" b="1" dirty="0" smtClean="0"/>
              <a:t>Концепция </a:t>
            </a:r>
            <a:r>
              <a:rPr lang="ru-RU" b="1" dirty="0"/>
              <a:t>МКДО</a:t>
            </a:r>
            <a:r>
              <a:rPr lang="ru-RU" dirty="0"/>
              <a:t> предусматривает оценку дошкольного образования по базовой </a:t>
            </a:r>
            <a:r>
              <a:rPr lang="ru-RU" b="1" dirty="0"/>
              <a:t>5-уровневой системе</a:t>
            </a:r>
            <a:r>
              <a:rPr lang="ru-RU" dirty="0"/>
              <a:t>, сохраняя возможность фиксации нулевого уровня качества по каким-либо показателям МКДО либо фиксации неприменимости показателя к оценке ДОО. Таким образом, отметка каждого показателя может иметь 7 возможных состояний.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60520" y="1537716"/>
            <a:ext cx="253365" cy="367665"/>
          </a:xfrm>
          <a:custGeom>
            <a:avLst/>
            <a:gdLst/>
            <a:ahLst/>
            <a:cxnLst/>
            <a:rect l="l" t="t" r="r" b="b"/>
            <a:pathLst>
              <a:path w="253364" h="367664">
                <a:moveTo>
                  <a:pt x="0" y="0"/>
                </a:moveTo>
                <a:lnTo>
                  <a:pt x="164376" y="0"/>
                </a:lnTo>
                <a:lnTo>
                  <a:pt x="164376" y="152019"/>
                </a:lnTo>
                <a:lnTo>
                  <a:pt x="189738" y="152019"/>
                </a:lnTo>
                <a:lnTo>
                  <a:pt x="189738" y="120396"/>
                </a:lnTo>
                <a:lnTo>
                  <a:pt x="252984" y="183642"/>
                </a:lnTo>
                <a:lnTo>
                  <a:pt x="189738" y="246888"/>
                </a:lnTo>
                <a:lnTo>
                  <a:pt x="189738" y="215265"/>
                </a:lnTo>
                <a:lnTo>
                  <a:pt x="164376" y="215265"/>
                </a:lnTo>
                <a:lnTo>
                  <a:pt x="164376" y="367284"/>
                </a:lnTo>
                <a:lnTo>
                  <a:pt x="0" y="367284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60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200" y="78136"/>
            <a:ext cx="556387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385622"/>
                </a:solidFill>
              </a:rPr>
              <a:t>Результаты </a:t>
            </a:r>
            <a:r>
              <a:rPr sz="2400" spc="10" dirty="0">
                <a:solidFill>
                  <a:srgbClr val="385622"/>
                </a:solidFill>
              </a:rPr>
              <a:t>исследования </a:t>
            </a:r>
            <a:r>
              <a:rPr sz="2400" spc="15" dirty="0">
                <a:solidFill>
                  <a:srgbClr val="385622"/>
                </a:solidFill>
              </a:rPr>
              <a:t>качества  </a:t>
            </a:r>
            <a:r>
              <a:rPr sz="2400" spc="10" dirty="0">
                <a:solidFill>
                  <a:srgbClr val="385622"/>
                </a:solidFill>
              </a:rPr>
              <a:t>образовательной среды </a:t>
            </a:r>
            <a:r>
              <a:rPr sz="2400" dirty="0">
                <a:solidFill>
                  <a:srgbClr val="385622"/>
                </a:solidFill>
              </a:rPr>
              <a:t>ДОО в </a:t>
            </a:r>
            <a:r>
              <a:rPr sz="2400" spc="15" dirty="0">
                <a:solidFill>
                  <a:srgbClr val="385622"/>
                </a:solidFill>
              </a:rPr>
              <a:t>2018</a:t>
            </a:r>
            <a:r>
              <a:rPr sz="2400" spc="45" dirty="0">
                <a:solidFill>
                  <a:srgbClr val="385622"/>
                </a:solidFill>
              </a:rPr>
              <a:t> </a:t>
            </a:r>
            <a:r>
              <a:rPr sz="2400" spc="-15" dirty="0">
                <a:solidFill>
                  <a:srgbClr val="385622"/>
                </a:solidFill>
              </a:rPr>
              <a:t>году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094115" y="6369561"/>
            <a:ext cx="28003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00AF50"/>
                </a:solidFill>
                <a:latin typeface="Calibri"/>
                <a:cs typeface="Calibri"/>
              </a:rPr>
              <a:t>7</a:t>
            </a:r>
            <a:r>
              <a:rPr sz="1100" spc="-5" dirty="0">
                <a:solidFill>
                  <a:srgbClr val="00AF50"/>
                </a:solidFill>
                <a:latin typeface="Calibri"/>
                <a:cs typeface="Calibri"/>
              </a:rPr>
              <a:t>,</a:t>
            </a:r>
            <a:r>
              <a:rPr sz="1100" spc="10" dirty="0">
                <a:solidFill>
                  <a:srgbClr val="00AF50"/>
                </a:solidFill>
                <a:latin typeface="Calibri"/>
                <a:cs typeface="Calibri"/>
              </a:rPr>
              <a:t>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251" y="920496"/>
            <a:ext cx="7743443" cy="569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-71898"/>
            <a:ext cx="7411224" cy="79316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/>
            <a:r>
              <a:rPr sz="1600" spc="15" dirty="0">
                <a:solidFill>
                  <a:srgbClr val="385622"/>
                </a:solidFill>
              </a:rPr>
              <a:t>Применимость </a:t>
            </a:r>
            <a:r>
              <a:rPr sz="1600" spc="10" dirty="0">
                <a:solidFill>
                  <a:srgbClr val="385622"/>
                </a:solidFill>
              </a:rPr>
              <a:t>показателей </a:t>
            </a:r>
            <a:r>
              <a:rPr sz="1600" spc="15" dirty="0">
                <a:solidFill>
                  <a:srgbClr val="385622"/>
                </a:solidFill>
              </a:rPr>
              <a:t>качества образовательной  </a:t>
            </a:r>
            <a:r>
              <a:rPr sz="1600" spc="5" dirty="0">
                <a:solidFill>
                  <a:srgbClr val="385622"/>
                </a:solidFill>
              </a:rPr>
              <a:t>среды шкал </a:t>
            </a:r>
            <a:r>
              <a:rPr sz="1600" spc="10" dirty="0">
                <a:solidFill>
                  <a:srgbClr val="385622"/>
                </a:solidFill>
              </a:rPr>
              <a:t>комплексного исследования </a:t>
            </a:r>
            <a:r>
              <a:rPr sz="1600" spc="15" dirty="0">
                <a:solidFill>
                  <a:srgbClr val="385622"/>
                </a:solidFill>
              </a:rPr>
              <a:t>качества </a:t>
            </a:r>
            <a:r>
              <a:rPr sz="1600" spc="10" dirty="0">
                <a:solidFill>
                  <a:srgbClr val="385622"/>
                </a:solidFill>
              </a:rPr>
              <a:t>ECERS-R  </a:t>
            </a:r>
            <a:r>
              <a:rPr sz="1600" dirty="0">
                <a:solidFill>
                  <a:srgbClr val="385622"/>
                </a:solidFill>
              </a:rPr>
              <a:t>в </a:t>
            </a:r>
            <a:r>
              <a:rPr sz="1600" spc="15" dirty="0">
                <a:solidFill>
                  <a:srgbClr val="385622"/>
                </a:solidFill>
              </a:rPr>
              <a:t>российских </a:t>
            </a:r>
            <a:r>
              <a:rPr sz="1600" spc="-10" dirty="0">
                <a:solidFill>
                  <a:srgbClr val="385622"/>
                </a:solidFill>
              </a:rPr>
              <a:t>ДОО, </a:t>
            </a:r>
            <a:r>
              <a:rPr sz="1600" spc="10" dirty="0">
                <a:solidFill>
                  <a:srgbClr val="385622"/>
                </a:solidFill>
              </a:rPr>
              <a:t>по </a:t>
            </a:r>
            <a:r>
              <a:rPr sz="1600" spc="15" dirty="0">
                <a:solidFill>
                  <a:srgbClr val="385622"/>
                </a:solidFill>
              </a:rPr>
              <a:t>мнению </a:t>
            </a:r>
            <a:r>
              <a:rPr sz="1600" spc="20" dirty="0">
                <a:solidFill>
                  <a:srgbClr val="385622"/>
                </a:solidFill>
              </a:rPr>
              <a:t>региональных </a:t>
            </a:r>
            <a:r>
              <a:rPr sz="1600" spc="15" dirty="0" err="1">
                <a:solidFill>
                  <a:srgbClr val="385622"/>
                </a:solidFill>
              </a:rPr>
              <a:t>экспертов</a:t>
            </a:r>
            <a:r>
              <a:rPr sz="1600" spc="15" dirty="0">
                <a:solidFill>
                  <a:srgbClr val="385622"/>
                </a:solidFill>
              </a:rPr>
              <a:t>  </a:t>
            </a:r>
            <a:r>
              <a:rPr sz="1600" spc="15" dirty="0" smtClean="0">
                <a:solidFill>
                  <a:srgbClr val="385622"/>
                </a:solidFill>
              </a:rPr>
              <a:t>20</a:t>
            </a:r>
            <a:r>
              <a:rPr lang="ru-RU" sz="1600" spc="15" dirty="0" smtClean="0">
                <a:solidFill>
                  <a:srgbClr val="385622"/>
                </a:solidFill>
              </a:rPr>
              <a:t>21</a:t>
            </a:r>
            <a:r>
              <a:rPr sz="1600" spc="10" dirty="0" smtClean="0">
                <a:solidFill>
                  <a:srgbClr val="385622"/>
                </a:solidFill>
              </a:rPr>
              <a:t> </a:t>
            </a:r>
            <a:r>
              <a:rPr sz="1600" spc="-45" dirty="0">
                <a:solidFill>
                  <a:srgbClr val="385622"/>
                </a:solidFill>
              </a:rPr>
              <a:t>г.</a:t>
            </a:r>
            <a:endParaRPr sz="16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16945"/>
              </p:ext>
            </p:extLst>
          </p:nvPr>
        </p:nvGraphicFramePr>
        <p:xfrm>
          <a:off x="304799" y="761992"/>
          <a:ext cx="8438057" cy="48291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5062"/>
                <a:gridCol w="1019126"/>
                <a:gridCol w="162696"/>
                <a:gridCol w="3131571"/>
                <a:gridCol w="999602"/>
              </a:tblGrid>
              <a:tr h="499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Показатель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  <a:tc>
                  <a:txBody>
                    <a:bodyPr/>
                    <a:lstStyle/>
                    <a:p>
                      <a:pPr marL="258445" marR="198120" indent="-52069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озмож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ос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ть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включения 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НСОКО</a:t>
                      </a:r>
                    </a:p>
                  </a:txBody>
                  <a:tcPr marL="0" marR="0" marT="2666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Показатель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  <a:tc>
                  <a:txBody>
                    <a:bodyPr/>
                    <a:lstStyle/>
                    <a:p>
                      <a:pPr marL="247650" marR="189865" indent="-52069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озмож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ос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ть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включения 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НСОКО</a:t>
                      </a:r>
                    </a:p>
                  </a:txBody>
                  <a:tcPr marL="0" marR="0" marT="2666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Внутреннее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помещение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CD9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22.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Кубики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Мебель для повседневного ухода, игр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учения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CD9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23.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Песок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вода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Мебель для отдыха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комфорта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24.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Ролевые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игры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Обустройство пространства для игр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25.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Природа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наука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5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Места для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уединения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26.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Математика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счет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Связанное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детьми оформление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пространства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Использование телевизора, видео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 /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компьютеров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исключить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9966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Пространство для игр, развивающих крупную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моторику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28.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Содействие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принятию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многообразия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3045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Оборудование для развития крупной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моторики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 marR="202565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Присмотр за деятельностью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развитию крупной моторики  детей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3045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Встреча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прощание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30.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Общий присмотр за детьми (кроме крупномоторной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активности)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6525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Прием пищи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перекусы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CD9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31.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Дисциплина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исключить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9966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 Сон /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отдых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CD9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Взаимодействие персонала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детей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Пользование туалетом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пеленание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33.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Взаимодействие детей друг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другом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Гигиена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34.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Распорядок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дня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Безопасность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35.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Свободная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игра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Книги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иллюстрации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Групповые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занятия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Стимулирование общения между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детьми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Условия для детей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ограниченными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возможностями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17.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Использование речи для развития мыслительных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навыков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Условия для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родителей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3046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Повседневное использование речи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39.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Условия для удовлетворения личных потребностей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персонала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3045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Мелкая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моторика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40.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Условия для удовлетворения профессиональных</a:t>
                      </a:r>
                      <a:r>
                        <a:rPr sz="8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потребностей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персонала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20.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Искусство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41.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Взаимодействие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сотрудничество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персонала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6522"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21.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Музыка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движение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42.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Сопровождение работы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оценивание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персонала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652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92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43.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Возможности для персонального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роста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98345" y="5669893"/>
          <a:ext cx="3921760" cy="815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235"/>
                <a:gridCol w="3057525"/>
              </a:tblGrid>
              <a:tr h="256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22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0066FF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66FF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Приемлемо в текущем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виде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для оценки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российских</a:t>
                      </a:r>
                      <a:r>
                        <a:rPr sz="800" b="1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ДОО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66FF"/>
                      </a:solidFill>
                      <a:prstDash val="solid"/>
                    </a:lnR>
                    <a:lnT w="38100">
                      <a:solidFill>
                        <a:srgbClr val="0066FF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1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0066FF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CD903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Требует серьезной доработки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учетом российской</a:t>
                      </a:r>
                      <a:r>
                        <a:rPr sz="8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специфики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66FF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7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15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0066FF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66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3981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Требует небольшой коррекции для уточнения индикаторов 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процедур сбора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информации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66FF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66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226" y="0"/>
            <a:ext cx="83058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10" dirty="0">
                <a:solidFill>
                  <a:srgbClr val="385622"/>
                </a:solidFill>
              </a:rPr>
              <a:t>Возможности </a:t>
            </a:r>
            <a:r>
              <a:rPr sz="2400" dirty="0">
                <a:solidFill>
                  <a:srgbClr val="385622"/>
                </a:solidFill>
              </a:rPr>
              <a:t>и </a:t>
            </a:r>
            <a:r>
              <a:rPr sz="2400" spc="10" dirty="0">
                <a:solidFill>
                  <a:srgbClr val="385622"/>
                </a:solidFill>
              </a:rPr>
              <a:t>проблемы </a:t>
            </a:r>
            <a:r>
              <a:rPr sz="2400" spc="5" dirty="0">
                <a:solidFill>
                  <a:srgbClr val="385622"/>
                </a:solidFill>
              </a:rPr>
              <a:t>международного </a:t>
            </a:r>
            <a:r>
              <a:rPr sz="2400" spc="10" dirty="0">
                <a:solidFill>
                  <a:srgbClr val="385622"/>
                </a:solidFill>
              </a:rPr>
              <a:t>инструментария 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5" dirty="0">
                <a:solidFill>
                  <a:srgbClr val="385622"/>
                </a:solidFill>
              </a:rPr>
              <a:t>контексте его </a:t>
            </a:r>
            <a:r>
              <a:rPr sz="2400" spc="15" dirty="0">
                <a:solidFill>
                  <a:srgbClr val="385622"/>
                </a:solidFill>
              </a:rPr>
              <a:t>использования </a:t>
            </a:r>
            <a:r>
              <a:rPr sz="2400" spc="10" dirty="0">
                <a:solidFill>
                  <a:srgbClr val="385622"/>
                </a:solidFill>
              </a:rPr>
              <a:t>для </a:t>
            </a:r>
            <a:r>
              <a:rPr sz="2400" spc="15" dirty="0">
                <a:solidFill>
                  <a:srgbClr val="385622"/>
                </a:solidFill>
              </a:rPr>
              <a:t>мониторинга 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spc="10" dirty="0">
                <a:solidFill>
                  <a:srgbClr val="385622"/>
                </a:solidFill>
              </a:rPr>
              <a:t>Российской</a:t>
            </a:r>
            <a:r>
              <a:rPr sz="2400" dirty="0">
                <a:solidFill>
                  <a:srgbClr val="385622"/>
                </a:solidFill>
              </a:rPr>
              <a:t> </a:t>
            </a:r>
            <a:r>
              <a:rPr sz="2400" spc="10" dirty="0">
                <a:solidFill>
                  <a:srgbClr val="385622"/>
                </a:solidFill>
              </a:rPr>
              <a:t>Федерации</a:t>
            </a:r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30217" y="1247145"/>
          <a:ext cx="4039870" cy="4825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9870"/>
              </a:tblGrid>
              <a:tr h="3708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Возможности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1074420">
                <a:tc>
                  <a:txBody>
                    <a:bodyPr/>
                    <a:lstStyle/>
                    <a:p>
                      <a:pPr marL="91440" marR="47498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Комплексная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оценка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деятельности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(43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показателя)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1060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1440" marR="16637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Развернутый набор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индикаторов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—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основы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для экспертной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оценки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рекомендаций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91440" marR="47625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Возможность проведения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надежной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экспертной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оценки (корреляция оценок  двух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независимых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экспертов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0,75)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marL="91440" marR="3524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Возможность использования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результатов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для планирования развития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ДОО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579121">
                <a:tc>
                  <a:txBody>
                    <a:bodyPr/>
                    <a:lstStyle/>
                    <a:p>
                      <a:pPr marL="91440" marR="1416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Возможность отслеживания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эффективности  развития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610105" y="1247145"/>
          <a:ext cx="4266565" cy="4825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6565"/>
              </a:tblGrid>
              <a:tr h="369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Проблемы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077371">
                <a:tc>
                  <a:txBody>
                    <a:bodyPr/>
                    <a:lstStyle/>
                    <a:p>
                      <a:pPr marL="90805" marR="18224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Неполное соответствие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нормативно-  правовым требованиям в сфере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дошкольного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образования и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особенностям деятельности 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РФ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1077370">
                <a:tc>
                  <a:txBody>
                    <a:bodyPr/>
                    <a:lstStyle/>
                    <a:p>
                      <a:pPr marL="90805" marR="16192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Затруднено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понимание и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однозначное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оценивание индикаторов (более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60 %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ошибок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 первичном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тесте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экспертов).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Требуется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долгосрочное обучение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экспертов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584860">
                <a:tc>
                  <a:txBody>
                    <a:bodyPr/>
                    <a:lstStyle/>
                    <a:p>
                      <a:pPr marL="90805" marR="3740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Затруднено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применение инструментария  при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самооценке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педколлективом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84859">
                <a:tc>
                  <a:txBody>
                    <a:bodyPr/>
                    <a:lstStyle/>
                    <a:p>
                      <a:pPr marL="90805" marR="3060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Отсутствие возможности использования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для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разносторонней оценки деятельности</a:t>
                      </a:r>
                      <a:r>
                        <a:rPr sz="16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ДОО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1132156">
                <a:tc>
                  <a:txBody>
                    <a:bodyPr/>
                    <a:lstStyle/>
                    <a:p>
                      <a:pPr marL="90805" marR="984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30" dirty="0">
                          <a:latin typeface="Calibri"/>
                          <a:cs typeface="Calibri"/>
                        </a:rPr>
                        <a:t>Трудности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преодоления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3–4-балльной отметки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многими садами из-за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отсутствия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понимания 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необходимых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действий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2376" y="4207764"/>
            <a:ext cx="757555" cy="911860"/>
          </a:xfrm>
          <a:custGeom>
            <a:avLst/>
            <a:gdLst/>
            <a:ahLst/>
            <a:cxnLst/>
            <a:rect l="l" t="t" r="r" b="b"/>
            <a:pathLst>
              <a:path w="757554" h="911860">
                <a:moveTo>
                  <a:pt x="0" y="0"/>
                </a:moveTo>
                <a:lnTo>
                  <a:pt x="757427" y="0"/>
                </a:lnTo>
                <a:lnTo>
                  <a:pt x="757427" y="911351"/>
                </a:lnTo>
                <a:lnTo>
                  <a:pt x="0" y="911351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461010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dirty="0">
                <a:solidFill>
                  <a:srgbClr val="385622"/>
                </a:solidFill>
              </a:rPr>
              <a:t>Подготовка к </a:t>
            </a:r>
            <a:r>
              <a:rPr sz="2400" spc="10" dirty="0">
                <a:solidFill>
                  <a:srgbClr val="385622"/>
                </a:solidFill>
              </a:rPr>
              <a:t>разработке </a:t>
            </a:r>
            <a:r>
              <a:rPr sz="2400" dirty="0">
                <a:solidFill>
                  <a:srgbClr val="385622"/>
                </a:solidFill>
              </a:rPr>
              <a:t>МКДО.  </a:t>
            </a:r>
            <a:r>
              <a:rPr sz="2400" spc="10" dirty="0">
                <a:solidFill>
                  <a:srgbClr val="385622"/>
                </a:solidFill>
              </a:rPr>
              <a:t>Научно-методологическая</a:t>
            </a:r>
            <a:r>
              <a:rPr sz="2400" spc="-80" dirty="0">
                <a:solidFill>
                  <a:srgbClr val="385622"/>
                </a:solidFill>
              </a:rPr>
              <a:t> </a:t>
            </a:r>
            <a:r>
              <a:rPr sz="2400" spc="20" dirty="0">
                <a:solidFill>
                  <a:srgbClr val="385622"/>
                </a:solidFill>
              </a:rPr>
              <a:t>основа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36220" y="4419600"/>
            <a:ext cx="2001011" cy="505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096" y="4486655"/>
            <a:ext cx="1722119" cy="399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656" y="4459225"/>
            <a:ext cx="1882139" cy="388620"/>
          </a:xfrm>
          <a:custGeom>
            <a:avLst/>
            <a:gdLst/>
            <a:ahLst/>
            <a:cxnLst/>
            <a:rect l="l" t="t" r="r" b="b"/>
            <a:pathLst>
              <a:path w="1882139" h="388620">
                <a:moveTo>
                  <a:pt x="1817370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70"/>
                </a:lnTo>
                <a:lnTo>
                  <a:pt x="0" y="323850"/>
                </a:lnTo>
                <a:lnTo>
                  <a:pt x="5089" y="349057"/>
                </a:lnTo>
                <a:lnTo>
                  <a:pt x="18969" y="369646"/>
                </a:lnTo>
                <a:lnTo>
                  <a:pt x="39556" y="383528"/>
                </a:lnTo>
                <a:lnTo>
                  <a:pt x="64769" y="388620"/>
                </a:lnTo>
                <a:lnTo>
                  <a:pt x="1817370" y="388620"/>
                </a:lnTo>
                <a:lnTo>
                  <a:pt x="1842583" y="383528"/>
                </a:lnTo>
                <a:lnTo>
                  <a:pt x="1863170" y="369646"/>
                </a:lnTo>
                <a:lnTo>
                  <a:pt x="1877050" y="349057"/>
                </a:lnTo>
                <a:lnTo>
                  <a:pt x="1882139" y="323850"/>
                </a:lnTo>
                <a:lnTo>
                  <a:pt x="1882139" y="64770"/>
                </a:lnTo>
                <a:lnTo>
                  <a:pt x="1877050" y="39556"/>
                </a:lnTo>
                <a:lnTo>
                  <a:pt x="1863170" y="18969"/>
                </a:lnTo>
                <a:lnTo>
                  <a:pt x="1842583" y="5089"/>
                </a:lnTo>
                <a:lnTo>
                  <a:pt x="181737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4487" y="4533422"/>
            <a:ext cx="1505585" cy="2305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от</a:t>
            </a:r>
            <a:r>
              <a:rPr sz="6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11.02.2016</a:t>
            </a:r>
            <a:endParaRPr sz="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Ф-03-кс-2016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8944" y="4419600"/>
            <a:ext cx="1978151" cy="505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7627" y="4486656"/>
            <a:ext cx="1720595" cy="39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8379" y="4459226"/>
            <a:ext cx="1859280" cy="388620"/>
          </a:xfrm>
          <a:custGeom>
            <a:avLst/>
            <a:gdLst/>
            <a:ahLst/>
            <a:cxnLst/>
            <a:rect l="l" t="t" r="r" b="b"/>
            <a:pathLst>
              <a:path w="1859279" h="388620">
                <a:moveTo>
                  <a:pt x="1794510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69"/>
                </a:lnTo>
                <a:lnTo>
                  <a:pt x="0" y="323849"/>
                </a:lnTo>
                <a:lnTo>
                  <a:pt x="5089" y="349057"/>
                </a:lnTo>
                <a:lnTo>
                  <a:pt x="18969" y="369646"/>
                </a:lnTo>
                <a:lnTo>
                  <a:pt x="39556" y="383528"/>
                </a:lnTo>
                <a:lnTo>
                  <a:pt x="64769" y="388619"/>
                </a:lnTo>
                <a:lnTo>
                  <a:pt x="1794510" y="388619"/>
                </a:lnTo>
                <a:lnTo>
                  <a:pt x="1819723" y="383528"/>
                </a:lnTo>
                <a:lnTo>
                  <a:pt x="1840310" y="369646"/>
                </a:lnTo>
                <a:lnTo>
                  <a:pt x="1854190" y="349057"/>
                </a:lnTo>
                <a:lnTo>
                  <a:pt x="1859280" y="323849"/>
                </a:lnTo>
                <a:lnTo>
                  <a:pt x="1859280" y="64769"/>
                </a:lnTo>
                <a:lnTo>
                  <a:pt x="1854190" y="39556"/>
                </a:lnTo>
                <a:lnTo>
                  <a:pt x="1840310" y="18969"/>
                </a:lnTo>
                <a:lnTo>
                  <a:pt x="1819723" y="5089"/>
                </a:lnTo>
                <a:lnTo>
                  <a:pt x="179451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54655" y="4533422"/>
            <a:ext cx="1505585" cy="2305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от</a:t>
            </a:r>
            <a:r>
              <a:rPr sz="6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16.03.2017</a:t>
            </a:r>
            <a:endParaRPr sz="6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5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Ф-10-кс-2017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81427" y="1999490"/>
            <a:ext cx="1859280" cy="871855"/>
          </a:xfrm>
          <a:custGeom>
            <a:avLst/>
            <a:gdLst/>
            <a:ahLst/>
            <a:cxnLst/>
            <a:rect l="l" t="t" r="r" b="b"/>
            <a:pathLst>
              <a:path w="1859279" h="871855">
                <a:moveTo>
                  <a:pt x="1713992" y="0"/>
                </a:moveTo>
                <a:lnTo>
                  <a:pt x="145288" y="0"/>
                </a:lnTo>
                <a:lnTo>
                  <a:pt x="99366" y="7407"/>
                </a:lnTo>
                <a:lnTo>
                  <a:pt x="59483" y="28032"/>
                </a:lnTo>
                <a:lnTo>
                  <a:pt x="28032" y="59483"/>
                </a:lnTo>
                <a:lnTo>
                  <a:pt x="7407" y="99366"/>
                </a:lnTo>
                <a:lnTo>
                  <a:pt x="0" y="145287"/>
                </a:lnTo>
                <a:lnTo>
                  <a:pt x="0" y="726440"/>
                </a:lnTo>
                <a:lnTo>
                  <a:pt x="7407" y="772361"/>
                </a:lnTo>
                <a:lnTo>
                  <a:pt x="28032" y="812244"/>
                </a:lnTo>
                <a:lnTo>
                  <a:pt x="59483" y="843695"/>
                </a:lnTo>
                <a:lnTo>
                  <a:pt x="99366" y="864320"/>
                </a:lnTo>
                <a:lnTo>
                  <a:pt x="145288" y="871728"/>
                </a:lnTo>
                <a:lnTo>
                  <a:pt x="1713992" y="871728"/>
                </a:lnTo>
                <a:lnTo>
                  <a:pt x="1759913" y="864320"/>
                </a:lnTo>
                <a:lnTo>
                  <a:pt x="1799796" y="843695"/>
                </a:lnTo>
                <a:lnTo>
                  <a:pt x="1831247" y="812244"/>
                </a:lnTo>
                <a:lnTo>
                  <a:pt x="1851872" y="772361"/>
                </a:lnTo>
                <a:lnTo>
                  <a:pt x="1859280" y="726440"/>
                </a:lnTo>
                <a:lnTo>
                  <a:pt x="1859280" y="145287"/>
                </a:lnTo>
                <a:lnTo>
                  <a:pt x="1851872" y="99366"/>
                </a:lnTo>
                <a:lnTo>
                  <a:pt x="1831247" y="59483"/>
                </a:lnTo>
                <a:lnTo>
                  <a:pt x="1799796" y="28032"/>
                </a:lnTo>
                <a:lnTo>
                  <a:pt x="1759913" y="7407"/>
                </a:lnTo>
                <a:lnTo>
                  <a:pt x="17139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1427" y="1999490"/>
            <a:ext cx="1859280" cy="871855"/>
          </a:xfrm>
          <a:custGeom>
            <a:avLst/>
            <a:gdLst/>
            <a:ahLst/>
            <a:cxnLst/>
            <a:rect l="l" t="t" r="r" b="b"/>
            <a:pathLst>
              <a:path w="1859279" h="871855">
                <a:moveTo>
                  <a:pt x="0" y="145287"/>
                </a:moveTo>
                <a:lnTo>
                  <a:pt x="7407" y="99366"/>
                </a:lnTo>
                <a:lnTo>
                  <a:pt x="28032" y="59483"/>
                </a:lnTo>
                <a:lnTo>
                  <a:pt x="59483" y="28032"/>
                </a:lnTo>
                <a:lnTo>
                  <a:pt x="99366" y="7407"/>
                </a:lnTo>
                <a:lnTo>
                  <a:pt x="145288" y="0"/>
                </a:lnTo>
                <a:lnTo>
                  <a:pt x="1713992" y="0"/>
                </a:lnTo>
                <a:lnTo>
                  <a:pt x="1759913" y="7407"/>
                </a:lnTo>
                <a:lnTo>
                  <a:pt x="1799796" y="28032"/>
                </a:lnTo>
                <a:lnTo>
                  <a:pt x="1831247" y="59483"/>
                </a:lnTo>
                <a:lnTo>
                  <a:pt x="1851872" y="99366"/>
                </a:lnTo>
                <a:lnTo>
                  <a:pt x="1859280" y="145287"/>
                </a:lnTo>
                <a:lnTo>
                  <a:pt x="1859280" y="726440"/>
                </a:lnTo>
                <a:lnTo>
                  <a:pt x="1851872" y="772361"/>
                </a:lnTo>
                <a:lnTo>
                  <a:pt x="1831247" y="812244"/>
                </a:lnTo>
                <a:lnTo>
                  <a:pt x="1799796" y="843695"/>
                </a:lnTo>
                <a:lnTo>
                  <a:pt x="1759913" y="864320"/>
                </a:lnTo>
                <a:lnTo>
                  <a:pt x="1713992" y="871728"/>
                </a:lnTo>
                <a:lnTo>
                  <a:pt x="145288" y="871728"/>
                </a:lnTo>
                <a:lnTo>
                  <a:pt x="99366" y="864320"/>
                </a:lnTo>
                <a:lnTo>
                  <a:pt x="59483" y="843695"/>
                </a:lnTo>
                <a:lnTo>
                  <a:pt x="28032" y="812244"/>
                </a:lnTo>
                <a:lnTo>
                  <a:pt x="7407" y="772361"/>
                </a:lnTo>
                <a:lnTo>
                  <a:pt x="0" y="726440"/>
                </a:lnTo>
                <a:lnTo>
                  <a:pt x="0" y="145287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20763" y="2026844"/>
            <a:ext cx="1919943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Всероссийское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лонгитюдное 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исследование качества 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8808" y="4419600"/>
            <a:ext cx="2289047" cy="505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2876" y="4434840"/>
            <a:ext cx="1219199" cy="502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38244" y="4459225"/>
            <a:ext cx="2170430" cy="388620"/>
          </a:xfrm>
          <a:custGeom>
            <a:avLst/>
            <a:gdLst/>
            <a:ahLst/>
            <a:cxnLst/>
            <a:rect l="l" t="t" r="r" b="b"/>
            <a:pathLst>
              <a:path w="2170429" h="388620">
                <a:moveTo>
                  <a:pt x="2105406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70"/>
                </a:lnTo>
                <a:lnTo>
                  <a:pt x="0" y="323850"/>
                </a:lnTo>
                <a:lnTo>
                  <a:pt x="5089" y="349063"/>
                </a:lnTo>
                <a:lnTo>
                  <a:pt x="18969" y="369650"/>
                </a:lnTo>
                <a:lnTo>
                  <a:pt x="39556" y="383530"/>
                </a:lnTo>
                <a:lnTo>
                  <a:pt x="64769" y="388620"/>
                </a:lnTo>
                <a:lnTo>
                  <a:pt x="2105406" y="388620"/>
                </a:lnTo>
                <a:lnTo>
                  <a:pt x="2130619" y="383530"/>
                </a:lnTo>
                <a:lnTo>
                  <a:pt x="2151206" y="369650"/>
                </a:lnTo>
                <a:lnTo>
                  <a:pt x="2165086" y="349063"/>
                </a:lnTo>
                <a:lnTo>
                  <a:pt x="2170176" y="323850"/>
                </a:lnTo>
                <a:lnTo>
                  <a:pt x="2170176" y="64770"/>
                </a:lnTo>
                <a:lnTo>
                  <a:pt x="2165086" y="39556"/>
                </a:lnTo>
                <a:lnTo>
                  <a:pt x="2151206" y="18969"/>
                </a:lnTo>
                <a:lnTo>
                  <a:pt x="2130619" y="5089"/>
                </a:lnTo>
                <a:lnTo>
                  <a:pt x="210540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820060" y="4481987"/>
            <a:ext cx="1005205" cy="33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3000"/>
              </a:lnSpc>
              <a:spcBef>
                <a:spcPts val="95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</a:t>
            </a:r>
            <a:r>
              <a:rPr sz="6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 от</a:t>
            </a:r>
            <a:r>
              <a:rPr sz="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09.02.2018</a:t>
            </a:r>
            <a:endParaRPr sz="65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Ф-08-кс-2018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22064" y="2013206"/>
            <a:ext cx="2004060" cy="873760"/>
          </a:xfrm>
          <a:custGeom>
            <a:avLst/>
            <a:gdLst/>
            <a:ahLst/>
            <a:cxnLst/>
            <a:rect l="l" t="t" r="r" b="b"/>
            <a:pathLst>
              <a:path w="2004060" h="873760">
                <a:moveTo>
                  <a:pt x="1858518" y="0"/>
                </a:moveTo>
                <a:lnTo>
                  <a:pt x="145542" y="0"/>
                </a:lnTo>
                <a:lnTo>
                  <a:pt x="99540" y="7420"/>
                </a:lnTo>
                <a:lnTo>
                  <a:pt x="59587" y="28081"/>
                </a:lnTo>
                <a:lnTo>
                  <a:pt x="28081" y="59587"/>
                </a:lnTo>
                <a:lnTo>
                  <a:pt x="7420" y="99540"/>
                </a:lnTo>
                <a:lnTo>
                  <a:pt x="0" y="145541"/>
                </a:lnTo>
                <a:lnTo>
                  <a:pt x="0" y="727709"/>
                </a:lnTo>
                <a:lnTo>
                  <a:pt x="7420" y="773711"/>
                </a:lnTo>
                <a:lnTo>
                  <a:pt x="28081" y="813664"/>
                </a:lnTo>
                <a:lnTo>
                  <a:pt x="59587" y="845170"/>
                </a:lnTo>
                <a:lnTo>
                  <a:pt x="99540" y="865831"/>
                </a:lnTo>
                <a:lnTo>
                  <a:pt x="145542" y="873251"/>
                </a:lnTo>
                <a:lnTo>
                  <a:pt x="1858518" y="873251"/>
                </a:lnTo>
                <a:lnTo>
                  <a:pt x="1904519" y="865831"/>
                </a:lnTo>
                <a:lnTo>
                  <a:pt x="1944472" y="845170"/>
                </a:lnTo>
                <a:lnTo>
                  <a:pt x="1975978" y="813664"/>
                </a:lnTo>
                <a:lnTo>
                  <a:pt x="1996639" y="773711"/>
                </a:lnTo>
                <a:lnTo>
                  <a:pt x="2004060" y="727709"/>
                </a:lnTo>
                <a:lnTo>
                  <a:pt x="2004060" y="145541"/>
                </a:lnTo>
                <a:lnTo>
                  <a:pt x="1996639" y="99540"/>
                </a:lnTo>
                <a:lnTo>
                  <a:pt x="1975978" y="59587"/>
                </a:lnTo>
                <a:lnTo>
                  <a:pt x="1944472" y="28081"/>
                </a:lnTo>
                <a:lnTo>
                  <a:pt x="1904519" y="7420"/>
                </a:lnTo>
                <a:lnTo>
                  <a:pt x="185851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22064" y="2013206"/>
            <a:ext cx="2004060" cy="873760"/>
          </a:xfrm>
          <a:custGeom>
            <a:avLst/>
            <a:gdLst/>
            <a:ahLst/>
            <a:cxnLst/>
            <a:rect l="l" t="t" r="r" b="b"/>
            <a:pathLst>
              <a:path w="2004060" h="873760">
                <a:moveTo>
                  <a:pt x="0" y="145541"/>
                </a:moveTo>
                <a:lnTo>
                  <a:pt x="7420" y="99540"/>
                </a:lnTo>
                <a:lnTo>
                  <a:pt x="28081" y="59587"/>
                </a:lnTo>
                <a:lnTo>
                  <a:pt x="59587" y="28081"/>
                </a:lnTo>
                <a:lnTo>
                  <a:pt x="99540" y="7420"/>
                </a:lnTo>
                <a:lnTo>
                  <a:pt x="145542" y="0"/>
                </a:lnTo>
                <a:lnTo>
                  <a:pt x="1858518" y="0"/>
                </a:lnTo>
                <a:lnTo>
                  <a:pt x="1904519" y="7420"/>
                </a:lnTo>
                <a:lnTo>
                  <a:pt x="1944472" y="28081"/>
                </a:lnTo>
                <a:lnTo>
                  <a:pt x="1975978" y="59587"/>
                </a:lnTo>
                <a:lnTo>
                  <a:pt x="1996639" y="99540"/>
                </a:lnTo>
                <a:lnTo>
                  <a:pt x="2004060" y="145541"/>
                </a:lnTo>
                <a:lnTo>
                  <a:pt x="2004060" y="727709"/>
                </a:lnTo>
                <a:lnTo>
                  <a:pt x="1996639" y="773711"/>
                </a:lnTo>
                <a:lnTo>
                  <a:pt x="1975978" y="813664"/>
                </a:lnTo>
                <a:lnTo>
                  <a:pt x="1944472" y="845170"/>
                </a:lnTo>
                <a:lnTo>
                  <a:pt x="1904519" y="865831"/>
                </a:lnTo>
                <a:lnTo>
                  <a:pt x="1858518" y="873251"/>
                </a:lnTo>
                <a:lnTo>
                  <a:pt x="145542" y="873251"/>
                </a:lnTo>
                <a:lnTo>
                  <a:pt x="99540" y="865831"/>
                </a:lnTo>
                <a:lnTo>
                  <a:pt x="59587" y="845170"/>
                </a:lnTo>
                <a:lnTo>
                  <a:pt x="28081" y="813664"/>
                </a:lnTo>
                <a:lnTo>
                  <a:pt x="7420" y="773711"/>
                </a:lnTo>
                <a:lnTo>
                  <a:pt x="0" y="727709"/>
                </a:lnTo>
                <a:lnTo>
                  <a:pt x="0" y="145541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480487" y="2040942"/>
            <a:ext cx="168402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r>
              <a:rPr sz="15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indent="1905" algn="ctr">
              <a:lnSpc>
                <a:spcPct val="101000"/>
              </a:lnSpc>
              <a:spcBef>
                <a:spcPts val="3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Исследование качества  дошкольного образования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10528" y="4459223"/>
            <a:ext cx="2284475" cy="388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0528" y="4459226"/>
            <a:ext cx="2284730" cy="388620"/>
          </a:xfrm>
          <a:custGeom>
            <a:avLst/>
            <a:gdLst/>
            <a:ahLst/>
            <a:cxnLst/>
            <a:rect l="l" t="t" r="r" b="b"/>
            <a:pathLst>
              <a:path w="2284729" h="388620">
                <a:moveTo>
                  <a:pt x="0" y="64769"/>
                </a:moveTo>
                <a:lnTo>
                  <a:pt x="5089" y="39556"/>
                </a:lnTo>
                <a:lnTo>
                  <a:pt x="18969" y="18969"/>
                </a:lnTo>
                <a:lnTo>
                  <a:pt x="39556" y="5089"/>
                </a:lnTo>
                <a:lnTo>
                  <a:pt x="64769" y="0"/>
                </a:lnTo>
                <a:lnTo>
                  <a:pt x="2219706" y="0"/>
                </a:lnTo>
                <a:lnTo>
                  <a:pt x="2244919" y="5089"/>
                </a:lnTo>
                <a:lnTo>
                  <a:pt x="2265506" y="18969"/>
                </a:lnTo>
                <a:lnTo>
                  <a:pt x="2279386" y="39556"/>
                </a:lnTo>
                <a:lnTo>
                  <a:pt x="2284476" y="64769"/>
                </a:lnTo>
                <a:lnTo>
                  <a:pt x="2284476" y="323849"/>
                </a:lnTo>
                <a:lnTo>
                  <a:pt x="2279386" y="349057"/>
                </a:lnTo>
                <a:lnTo>
                  <a:pt x="2265506" y="369646"/>
                </a:lnTo>
                <a:lnTo>
                  <a:pt x="2244919" y="383528"/>
                </a:lnTo>
                <a:lnTo>
                  <a:pt x="2219706" y="388619"/>
                </a:lnTo>
                <a:lnTo>
                  <a:pt x="64769" y="388619"/>
                </a:lnTo>
                <a:lnTo>
                  <a:pt x="39556" y="383528"/>
                </a:lnTo>
                <a:lnTo>
                  <a:pt x="18969" y="369646"/>
                </a:lnTo>
                <a:lnTo>
                  <a:pt x="5089" y="349057"/>
                </a:lnTo>
                <a:lnTo>
                  <a:pt x="0" y="323849"/>
                </a:lnTo>
                <a:lnTo>
                  <a:pt x="0" y="64769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100153" y="4533422"/>
            <a:ext cx="110490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165">
              <a:lnSpc>
                <a:spcPct val="103000"/>
              </a:lnSpc>
              <a:spcBef>
                <a:spcPts val="95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 от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17.07.2019 </a:t>
            </a: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Ф-13-кс-2019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49568" y="1979676"/>
            <a:ext cx="2406395" cy="990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75476" y="1975104"/>
            <a:ext cx="2391155" cy="9464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09004" y="2019300"/>
            <a:ext cx="2287522" cy="8732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598660" y="2047419"/>
            <a:ext cx="2107565" cy="721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15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indent="635" algn="ctr">
              <a:lnSpc>
                <a:spcPct val="101499"/>
              </a:lnSpc>
              <a:spcBef>
                <a:spcPts val="2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Аналитический обзор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систем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оценки  и мониторинга качества дошкольного  образования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0520" y="1999490"/>
            <a:ext cx="1830705" cy="871855"/>
          </a:xfrm>
          <a:custGeom>
            <a:avLst/>
            <a:gdLst/>
            <a:ahLst/>
            <a:cxnLst/>
            <a:rect l="l" t="t" r="r" b="b"/>
            <a:pathLst>
              <a:path w="1830705" h="871855">
                <a:moveTo>
                  <a:pt x="1685036" y="0"/>
                </a:moveTo>
                <a:lnTo>
                  <a:pt x="145288" y="0"/>
                </a:lnTo>
                <a:lnTo>
                  <a:pt x="99366" y="7407"/>
                </a:lnTo>
                <a:lnTo>
                  <a:pt x="59483" y="28032"/>
                </a:lnTo>
                <a:lnTo>
                  <a:pt x="28032" y="59483"/>
                </a:lnTo>
                <a:lnTo>
                  <a:pt x="7407" y="99366"/>
                </a:lnTo>
                <a:lnTo>
                  <a:pt x="0" y="145287"/>
                </a:lnTo>
                <a:lnTo>
                  <a:pt x="0" y="726440"/>
                </a:lnTo>
                <a:lnTo>
                  <a:pt x="7407" y="772361"/>
                </a:lnTo>
                <a:lnTo>
                  <a:pt x="28032" y="812244"/>
                </a:lnTo>
                <a:lnTo>
                  <a:pt x="59483" y="843695"/>
                </a:lnTo>
                <a:lnTo>
                  <a:pt x="99366" y="864320"/>
                </a:lnTo>
                <a:lnTo>
                  <a:pt x="145288" y="871728"/>
                </a:lnTo>
                <a:lnTo>
                  <a:pt x="1685036" y="871728"/>
                </a:lnTo>
                <a:lnTo>
                  <a:pt x="1730957" y="864320"/>
                </a:lnTo>
                <a:lnTo>
                  <a:pt x="1770840" y="843695"/>
                </a:lnTo>
                <a:lnTo>
                  <a:pt x="1802291" y="812244"/>
                </a:lnTo>
                <a:lnTo>
                  <a:pt x="1822916" y="772361"/>
                </a:lnTo>
                <a:lnTo>
                  <a:pt x="1830324" y="726440"/>
                </a:lnTo>
                <a:lnTo>
                  <a:pt x="1830324" y="145287"/>
                </a:lnTo>
                <a:lnTo>
                  <a:pt x="1822916" y="99366"/>
                </a:lnTo>
                <a:lnTo>
                  <a:pt x="1802291" y="59483"/>
                </a:lnTo>
                <a:lnTo>
                  <a:pt x="1770840" y="28032"/>
                </a:lnTo>
                <a:lnTo>
                  <a:pt x="1730957" y="7407"/>
                </a:lnTo>
                <a:lnTo>
                  <a:pt x="16850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0520" y="1999490"/>
            <a:ext cx="1830705" cy="871855"/>
          </a:xfrm>
          <a:custGeom>
            <a:avLst/>
            <a:gdLst/>
            <a:ahLst/>
            <a:cxnLst/>
            <a:rect l="l" t="t" r="r" b="b"/>
            <a:pathLst>
              <a:path w="1830705" h="871855">
                <a:moveTo>
                  <a:pt x="0" y="145287"/>
                </a:moveTo>
                <a:lnTo>
                  <a:pt x="7407" y="99366"/>
                </a:lnTo>
                <a:lnTo>
                  <a:pt x="28032" y="59483"/>
                </a:lnTo>
                <a:lnTo>
                  <a:pt x="59483" y="28032"/>
                </a:lnTo>
                <a:lnTo>
                  <a:pt x="99366" y="7407"/>
                </a:lnTo>
                <a:lnTo>
                  <a:pt x="145288" y="0"/>
                </a:lnTo>
                <a:lnTo>
                  <a:pt x="1685036" y="0"/>
                </a:lnTo>
                <a:lnTo>
                  <a:pt x="1730957" y="7407"/>
                </a:lnTo>
                <a:lnTo>
                  <a:pt x="1770840" y="28032"/>
                </a:lnTo>
                <a:lnTo>
                  <a:pt x="1802291" y="59483"/>
                </a:lnTo>
                <a:lnTo>
                  <a:pt x="1822916" y="99366"/>
                </a:lnTo>
                <a:lnTo>
                  <a:pt x="1830324" y="145287"/>
                </a:lnTo>
                <a:lnTo>
                  <a:pt x="1830324" y="726440"/>
                </a:lnTo>
                <a:lnTo>
                  <a:pt x="1822916" y="772361"/>
                </a:lnTo>
                <a:lnTo>
                  <a:pt x="1802291" y="812244"/>
                </a:lnTo>
                <a:lnTo>
                  <a:pt x="1770840" y="843695"/>
                </a:lnTo>
                <a:lnTo>
                  <a:pt x="1730957" y="864320"/>
                </a:lnTo>
                <a:lnTo>
                  <a:pt x="1685036" y="871728"/>
                </a:lnTo>
                <a:lnTo>
                  <a:pt x="145288" y="871728"/>
                </a:lnTo>
                <a:lnTo>
                  <a:pt x="99366" y="864320"/>
                </a:lnTo>
                <a:lnTo>
                  <a:pt x="59483" y="843695"/>
                </a:lnTo>
                <a:lnTo>
                  <a:pt x="28032" y="812244"/>
                </a:lnTo>
                <a:lnTo>
                  <a:pt x="7407" y="772361"/>
                </a:lnTo>
                <a:lnTo>
                  <a:pt x="0" y="726440"/>
                </a:lnTo>
                <a:lnTo>
                  <a:pt x="0" y="145287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65708" y="2026844"/>
            <a:ext cx="1398905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 dirty="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3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Лонгитюдное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исследование  качества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дошкольного 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6556" y="3166348"/>
            <a:ext cx="1697989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Исследование качества  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  с использованием  международного  инструментария</a:t>
            </a:r>
          </a:p>
          <a:p>
            <a:pPr algn="ctr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Шкал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ECERS-R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220763" y="3155514"/>
            <a:ext cx="197358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Компаративный анализ  зарубежного и российского</a:t>
            </a:r>
            <a:r>
              <a:rPr sz="1050" spc="-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опыта  исследования </a:t>
            </a:r>
            <a:r>
              <a:rPr sz="1050" spc="-5" dirty="0">
                <a:latin typeface="Calibri"/>
                <a:cs typeface="Calibri"/>
              </a:rPr>
              <a:t>качества ДО.  Исследование качества  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с использованием Шкал</a:t>
            </a:r>
            <a:r>
              <a:rPr sz="1050" spc="-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ECERS-R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2973" y="2967989"/>
            <a:ext cx="8851265" cy="14604"/>
          </a:xfrm>
          <a:custGeom>
            <a:avLst/>
            <a:gdLst/>
            <a:ahLst/>
            <a:cxnLst/>
            <a:rect l="l" t="t" r="r" b="b"/>
            <a:pathLst>
              <a:path w="8851265" h="14605">
                <a:moveTo>
                  <a:pt x="0" y="0"/>
                </a:moveTo>
                <a:lnTo>
                  <a:pt x="8850706" y="14554"/>
                </a:lnTo>
              </a:path>
            </a:pathLst>
          </a:custGeom>
          <a:ln w="1981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3265" y="4386834"/>
            <a:ext cx="8851265" cy="14604"/>
          </a:xfrm>
          <a:custGeom>
            <a:avLst/>
            <a:gdLst/>
            <a:ahLst/>
            <a:cxnLst/>
            <a:rect l="l" t="t" r="r" b="b"/>
            <a:pathLst>
              <a:path w="8851265" h="14604">
                <a:moveTo>
                  <a:pt x="0" y="0"/>
                </a:moveTo>
                <a:lnTo>
                  <a:pt x="8850706" y="14554"/>
                </a:lnTo>
              </a:path>
            </a:pathLst>
          </a:custGeom>
          <a:ln w="1981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412982" y="3166008"/>
            <a:ext cx="1821814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Комплексное исследование  </a:t>
            </a:r>
            <a:r>
              <a:rPr sz="1050" b="1" dirty="0">
                <a:latin typeface="Calibri"/>
                <a:cs typeface="Calibri"/>
              </a:rPr>
              <a:t>когнитивного развития  </a:t>
            </a:r>
            <a:r>
              <a:rPr sz="1050" spc="-5" dirty="0">
                <a:latin typeface="Calibri"/>
                <a:cs typeface="Calibri"/>
              </a:rPr>
              <a:t>дошкольников </a:t>
            </a:r>
            <a:r>
              <a:rPr sz="1050" b="1" spc="5" dirty="0">
                <a:latin typeface="Calibri"/>
                <a:cs typeface="Calibri"/>
              </a:rPr>
              <a:t>во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взаимосвязи  с различными </a:t>
            </a:r>
            <a:r>
              <a:rPr sz="1050" b="1" spc="-5" dirty="0">
                <a:latin typeface="Calibri"/>
                <a:cs typeface="Calibri"/>
              </a:rPr>
              <a:t>параметрами  </a:t>
            </a:r>
            <a:r>
              <a:rPr sz="1050" spc="-5" dirty="0">
                <a:latin typeface="Calibri"/>
                <a:cs typeface="Calibri"/>
              </a:rPr>
              <a:t>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37" name="object 37"/>
          <p:cNvSpPr txBox="1"/>
          <p:nvPr/>
        </p:nvSpPr>
        <p:spPr>
          <a:xfrm>
            <a:off x="6733564" y="3153985"/>
            <a:ext cx="186753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9545" marR="188595" indent="92710" algn="just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Изучение </a:t>
            </a:r>
            <a:r>
              <a:rPr sz="1050" spc="-5" dirty="0">
                <a:latin typeface="Calibri"/>
                <a:cs typeface="Calibri"/>
              </a:rPr>
              <a:t>зарубежного  </a:t>
            </a:r>
            <a:r>
              <a:rPr sz="1050" dirty="0">
                <a:latin typeface="Calibri"/>
                <a:cs typeface="Calibri"/>
              </a:rPr>
              <a:t>и </a:t>
            </a:r>
            <a:r>
              <a:rPr sz="1050" spc="-5" dirty="0">
                <a:latin typeface="Calibri"/>
                <a:cs typeface="Calibri"/>
              </a:rPr>
              <a:t>отечественного </a:t>
            </a:r>
            <a:r>
              <a:rPr sz="1050" dirty="0">
                <a:latin typeface="Calibri"/>
                <a:cs typeface="Calibri"/>
              </a:rPr>
              <a:t>опыта  </a:t>
            </a:r>
            <a:r>
              <a:rPr sz="1050" spc="-5" dirty="0">
                <a:latin typeface="Calibri"/>
                <a:cs typeface="Calibri"/>
              </a:rPr>
              <a:t>разработки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применения</a:t>
            </a:r>
            <a:endParaRPr sz="1050">
              <a:latin typeface="Calibri"/>
              <a:cs typeface="Calibri"/>
            </a:endParaRPr>
          </a:p>
          <a:p>
            <a:pPr marL="131445" marR="5080" indent="-119380" algn="just">
              <a:lnSpc>
                <a:spcPct val="100000"/>
              </a:lnSpc>
            </a:pPr>
            <a:r>
              <a:rPr sz="1050" spc="-5" dirty="0">
                <a:latin typeface="Calibri"/>
                <a:cs typeface="Calibri"/>
              </a:rPr>
              <a:t>государственных </a:t>
            </a:r>
            <a:r>
              <a:rPr sz="1050" dirty="0">
                <a:latin typeface="Calibri"/>
                <a:cs typeface="Calibri"/>
              </a:rPr>
              <a:t>систем оценки  и </a:t>
            </a:r>
            <a:r>
              <a:rPr sz="1050" spc="-5" dirty="0">
                <a:latin typeface="Calibri"/>
                <a:cs typeface="Calibri"/>
              </a:rPr>
              <a:t>мониторинга качества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0800000" flipV="1">
            <a:off x="565708" y="4942302"/>
            <a:ext cx="62922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b="1" dirty="0" smtClean="0"/>
              <a:t>Шкалы </a:t>
            </a:r>
            <a:r>
              <a:rPr lang="en-US" b="1" dirty="0" smtClean="0"/>
              <a:t>ECERS – R</a:t>
            </a:r>
            <a:r>
              <a:rPr lang="ru-RU" dirty="0" smtClean="0"/>
              <a:t>: (</a:t>
            </a:r>
            <a:r>
              <a:rPr lang="ru-RU" b="1" dirty="0" smtClean="0"/>
              <a:t>шкалы</a:t>
            </a:r>
            <a:r>
              <a:rPr lang="ru-RU" dirty="0"/>
              <a:t> для комплексной оценки качества образования в дошкольных образовательных организациях) - один из инструментов «семейства» методик, в основе которых лежит исследование различных компонентов образовательной среды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000" y="0"/>
            <a:ext cx="8124825" cy="12325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spc="20" dirty="0">
                <a:solidFill>
                  <a:srgbClr val="385622"/>
                </a:solidFill>
              </a:rPr>
              <a:t>Аналитический </a:t>
            </a:r>
            <a:r>
              <a:rPr sz="2400" spc="15" dirty="0">
                <a:solidFill>
                  <a:srgbClr val="385622"/>
                </a:solidFill>
              </a:rPr>
              <a:t>обзор </a:t>
            </a:r>
            <a:r>
              <a:rPr sz="2400" dirty="0">
                <a:solidFill>
                  <a:srgbClr val="385622"/>
                </a:solidFill>
              </a:rPr>
              <a:t>— </a:t>
            </a:r>
            <a:r>
              <a:rPr sz="2400" spc="15" dirty="0" smtClean="0">
                <a:solidFill>
                  <a:srgbClr val="385622"/>
                </a:solidFill>
              </a:rPr>
              <a:t>20</a:t>
            </a:r>
            <a:r>
              <a:rPr lang="ru-RU" sz="2400" spc="15" dirty="0" smtClean="0">
                <a:solidFill>
                  <a:srgbClr val="385622"/>
                </a:solidFill>
              </a:rPr>
              <a:t>20 г</a:t>
            </a:r>
            <a:r>
              <a:rPr sz="2400" spc="15" dirty="0" smtClean="0">
                <a:solidFill>
                  <a:srgbClr val="385622"/>
                </a:solidFill>
              </a:rPr>
              <a:t>. </a:t>
            </a:r>
            <a:r>
              <a:rPr sz="2400" spc="5" dirty="0">
                <a:solidFill>
                  <a:srgbClr val="385622"/>
                </a:solidFill>
              </a:rPr>
              <a:t>СССР </a:t>
            </a:r>
            <a:r>
              <a:rPr sz="2400" dirty="0">
                <a:solidFill>
                  <a:srgbClr val="385622"/>
                </a:solidFill>
              </a:rPr>
              <a:t>и</a:t>
            </a:r>
            <a:r>
              <a:rPr sz="2400" spc="60" dirty="0">
                <a:solidFill>
                  <a:srgbClr val="385622"/>
                </a:solidFill>
              </a:rPr>
              <a:t> </a:t>
            </a:r>
            <a:r>
              <a:rPr sz="2400" spc="10" dirty="0">
                <a:solidFill>
                  <a:srgbClr val="385622"/>
                </a:solidFill>
              </a:rPr>
              <a:t>Россия.</a:t>
            </a:r>
            <a:endParaRPr sz="2400" dirty="0"/>
          </a:p>
          <a:p>
            <a:pPr marL="12700" marR="5080">
              <a:lnSpc>
                <a:spcPct val="110000"/>
              </a:lnSpc>
            </a:pPr>
            <a:r>
              <a:rPr sz="2400" spc="15" dirty="0">
                <a:solidFill>
                  <a:srgbClr val="385622"/>
                </a:solidFill>
              </a:rPr>
              <a:t>Пять отечественных систем </a:t>
            </a:r>
            <a:r>
              <a:rPr sz="2400" spc="10" dirty="0">
                <a:solidFill>
                  <a:srgbClr val="385622"/>
                </a:solidFill>
              </a:rPr>
              <a:t>оценки </a:t>
            </a:r>
            <a:r>
              <a:rPr sz="2400" dirty="0">
                <a:solidFill>
                  <a:srgbClr val="385622"/>
                </a:solidFill>
              </a:rPr>
              <a:t>и </a:t>
            </a:r>
            <a:r>
              <a:rPr sz="2400" spc="15" dirty="0">
                <a:solidFill>
                  <a:srgbClr val="385622"/>
                </a:solidFill>
              </a:rPr>
              <a:t>мониторинга качества  </a:t>
            </a:r>
            <a:r>
              <a:rPr sz="2400" spc="5" dirty="0" err="1">
                <a:solidFill>
                  <a:srgbClr val="385622"/>
                </a:solidFill>
              </a:rPr>
              <a:t>дошкольного</a:t>
            </a:r>
            <a:r>
              <a:rPr sz="2400" spc="-5" dirty="0">
                <a:solidFill>
                  <a:srgbClr val="385622"/>
                </a:solidFill>
              </a:rPr>
              <a:t> </a:t>
            </a:r>
            <a:r>
              <a:rPr sz="2400" spc="20" dirty="0" err="1" smtClean="0">
                <a:solidFill>
                  <a:srgbClr val="385622"/>
                </a:solidFill>
              </a:rPr>
              <a:t>образования</a:t>
            </a:r>
            <a:r>
              <a:rPr lang="ru-RU" sz="2400" spc="20" dirty="0" smtClean="0">
                <a:solidFill>
                  <a:srgbClr val="385622"/>
                </a:solidFill>
              </a:rPr>
              <a:t>:</a:t>
            </a:r>
            <a:endParaRPr sz="2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19000" y="1666938"/>
            <a:ext cx="7910830" cy="3998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026160" indent="-228600">
              <a:lnSpc>
                <a:spcPct val="11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ru-RU" spc="-10" dirty="0">
                <a:latin typeface="Calibri"/>
                <a:cs typeface="Calibri"/>
              </a:rPr>
              <a:t>с</a:t>
            </a:r>
            <a:r>
              <a:rPr sz="1800" spc="-10" dirty="0" err="1" smtClean="0">
                <a:latin typeface="Calibri"/>
                <a:cs typeface="Calibri"/>
              </a:rPr>
              <a:t>истема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оценки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мониторинга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позднесоветский/постсоветский период 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(1974–1994</a:t>
            </a:r>
            <a:r>
              <a:rPr sz="1800" spc="114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годы);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550" dirty="0">
              <a:latin typeface="Times New Roman"/>
              <a:cs typeface="Times New Roman"/>
            </a:endParaRPr>
          </a:p>
          <a:p>
            <a:pPr marL="241300" marR="115570" indent="-228600">
              <a:lnSpc>
                <a:spcPct val="11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система </a:t>
            </a:r>
            <a:r>
              <a:rPr sz="1800" spc="-5" dirty="0">
                <a:latin typeface="Calibri"/>
                <a:cs typeface="Calibri"/>
              </a:rPr>
              <a:t>оценки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мониторинга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ранний  </a:t>
            </a:r>
            <a:r>
              <a:rPr sz="1800" spc="-10" dirty="0">
                <a:latin typeface="Calibri"/>
                <a:cs typeface="Calibri"/>
              </a:rPr>
              <a:t>переходный период 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(1995–2002</a:t>
            </a:r>
            <a:r>
              <a:rPr sz="1800" spc="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годы)</a:t>
            </a:r>
            <a:r>
              <a:rPr sz="1800" spc="-15" dirty="0"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55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1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система </a:t>
            </a:r>
            <a:r>
              <a:rPr sz="1800" spc="-5" dirty="0">
                <a:latin typeface="Calibri"/>
                <a:cs typeface="Calibri"/>
              </a:rPr>
              <a:t>оценки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мониторинга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поздний  переходный период 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(2003–2009</a:t>
            </a:r>
            <a:r>
              <a:rPr sz="1800" spc="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годы)</a:t>
            </a:r>
            <a:r>
              <a:rPr sz="1800" spc="-15" dirty="0"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550" dirty="0">
              <a:latin typeface="Times New Roman"/>
              <a:cs typeface="Times New Roman"/>
            </a:endParaRPr>
          </a:p>
          <a:p>
            <a:pPr marL="241300" marR="169545" indent="-228600">
              <a:lnSpc>
                <a:spcPct val="11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система </a:t>
            </a:r>
            <a:r>
              <a:rPr sz="1800" spc="-5" dirty="0">
                <a:latin typeface="Calibri"/>
                <a:cs typeface="Calibri"/>
              </a:rPr>
              <a:t>оценки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мониторинга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</a:t>
            </a:r>
            <a:r>
              <a:rPr sz="1800" spc="-10" dirty="0">
                <a:latin typeface="Calibri"/>
                <a:cs typeface="Calibri"/>
              </a:rPr>
              <a:t>периода  </a:t>
            </a:r>
            <a:r>
              <a:rPr sz="1800" spc="-5" dirty="0">
                <a:latin typeface="Calibri"/>
                <a:cs typeface="Calibri"/>
              </a:rPr>
              <a:t>действия ФГТ </a:t>
            </a:r>
            <a:r>
              <a:rPr sz="1800" spc="-10" dirty="0">
                <a:latin typeface="Calibri"/>
                <a:cs typeface="Calibri"/>
              </a:rPr>
              <a:t>ДО 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(2010–2013</a:t>
            </a:r>
            <a:r>
              <a:rPr sz="1800" spc="3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годы)</a:t>
            </a:r>
            <a:r>
              <a:rPr sz="1800" spc="-15" dirty="0"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550" dirty="0">
              <a:latin typeface="Times New Roman"/>
              <a:cs typeface="Times New Roman"/>
            </a:endParaRPr>
          </a:p>
          <a:p>
            <a:pPr marL="241300" marR="169545" indent="-228600">
              <a:lnSpc>
                <a:spcPct val="11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система </a:t>
            </a:r>
            <a:r>
              <a:rPr sz="1800" spc="-5" dirty="0">
                <a:latin typeface="Calibri"/>
                <a:cs typeface="Calibri"/>
              </a:rPr>
              <a:t>оценки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мониторинга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</a:t>
            </a:r>
            <a:r>
              <a:rPr sz="1800" spc="-10" dirty="0">
                <a:latin typeface="Calibri"/>
                <a:cs typeface="Calibri"/>
              </a:rPr>
              <a:t>периода  </a:t>
            </a:r>
            <a:r>
              <a:rPr sz="1800" spc="-5" dirty="0">
                <a:latin typeface="Calibri"/>
                <a:cs typeface="Calibri"/>
              </a:rPr>
              <a:t>действия </a:t>
            </a:r>
            <a:r>
              <a:rPr sz="1800" spc="-20" dirty="0">
                <a:latin typeface="Calibri"/>
                <a:cs typeface="Calibri"/>
              </a:rPr>
              <a:t>ФГОС ДО. </a:t>
            </a:r>
            <a:r>
              <a:rPr sz="1800" spc="-5" dirty="0">
                <a:latin typeface="Calibri"/>
                <a:cs typeface="Calibri"/>
              </a:rPr>
              <a:t>Региональный уровень 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(2014–2019</a:t>
            </a:r>
            <a:r>
              <a:rPr sz="1800" spc="8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годы)</a:t>
            </a:r>
            <a:r>
              <a:rPr sz="1800" spc="-15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704" rIns="0" bIns="0" rtlCol="0">
            <a:spAutoFit/>
          </a:bodyPr>
          <a:lstStyle/>
          <a:p>
            <a:pPr marL="70485" marR="5080">
              <a:lnSpc>
                <a:spcPct val="110000"/>
              </a:lnSpc>
              <a:spcBef>
                <a:spcPts val="100"/>
              </a:spcBef>
            </a:pPr>
            <a:r>
              <a:rPr sz="2400" spc="5" dirty="0">
                <a:solidFill>
                  <a:srgbClr val="385622"/>
                </a:solidFill>
              </a:rPr>
              <a:t>Аттестация </a:t>
            </a:r>
            <a:r>
              <a:rPr sz="2400" dirty="0">
                <a:solidFill>
                  <a:srgbClr val="385622"/>
                </a:solidFill>
              </a:rPr>
              <a:t>и </a:t>
            </a:r>
            <a:r>
              <a:rPr sz="2400" spc="10" dirty="0">
                <a:solidFill>
                  <a:srgbClr val="385622"/>
                </a:solidFill>
              </a:rPr>
              <a:t>государственная </a:t>
            </a:r>
            <a:r>
              <a:rPr sz="2400" spc="15" dirty="0">
                <a:solidFill>
                  <a:srgbClr val="385622"/>
                </a:solidFill>
              </a:rPr>
              <a:t>аккредитация </a:t>
            </a:r>
            <a:r>
              <a:rPr sz="2400" spc="10" dirty="0">
                <a:solidFill>
                  <a:srgbClr val="385622"/>
                </a:solidFill>
              </a:rPr>
              <a:t>дошкольных  образовательных учреждений. </a:t>
            </a:r>
            <a:r>
              <a:rPr sz="2400" spc="15" dirty="0">
                <a:solidFill>
                  <a:srgbClr val="385622"/>
                </a:solidFill>
              </a:rPr>
              <a:t>Стеркина </a:t>
            </a:r>
            <a:r>
              <a:rPr sz="2400" spc="-105" dirty="0">
                <a:solidFill>
                  <a:srgbClr val="385622"/>
                </a:solidFill>
              </a:rPr>
              <a:t>Р.</a:t>
            </a:r>
            <a:r>
              <a:rPr sz="2400" spc="30" dirty="0">
                <a:solidFill>
                  <a:srgbClr val="385622"/>
                </a:solidFill>
              </a:rPr>
              <a:t> </a:t>
            </a:r>
            <a:r>
              <a:rPr sz="2400" spc="10" dirty="0">
                <a:solidFill>
                  <a:srgbClr val="385622"/>
                </a:solidFill>
              </a:rPr>
              <a:t>Б.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52039" y="4985683"/>
            <a:ext cx="7507605" cy="8185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-635" algn="just">
              <a:lnSpc>
                <a:spcPct val="80000"/>
              </a:lnSpc>
              <a:spcBef>
                <a:spcPts val="585"/>
              </a:spcBef>
            </a:pPr>
            <a:r>
              <a:rPr sz="2000" spc="-5" dirty="0">
                <a:latin typeface="Calibri"/>
                <a:cs typeface="Calibri"/>
              </a:rPr>
              <a:t>Приказ Министерства образования </a:t>
            </a:r>
            <a:r>
              <a:rPr sz="2000" spc="-10" dirty="0">
                <a:latin typeface="Calibri"/>
                <a:cs typeface="Calibri"/>
              </a:rPr>
              <a:t>Российской Федерации </a:t>
            </a:r>
            <a:r>
              <a:rPr sz="2000" dirty="0">
                <a:latin typeface="Calibri"/>
                <a:cs typeface="Calibri"/>
              </a:rPr>
              <a:t>№ 448 </a:t>
            </a:r>
            <a:r>
              <a:rPr sz="2000" spc="-15" dirty="0">
                <a:latin typeface="Calibri"/>
                <a:cs typeface="Calibri"/>
              </a:rPr>
              <a:t>от  </a:t>
            </a:r>
            <a:r>
              <a:rPr sz="2000" spc="-5" dirty="0">
                <a:latin typeface="Calibri"/>
                <a:cs typeface="Calibri"/>
              </a:rPr>
              <a:t>22.08.1996 </a:t>
            </a:r>
            <a:r>
              <a:rPr sz="2000" dirty="0">
                <a:latin typeface="Calibri"/>
                <a:cs typeface="Calibri"/>
              </a:rPr>
              <a:t>«</a:t>
            </a:r>
            <a:r>
              <a:rPr sz="2000" b="1" dirty="0">
                <a:latin typeface="Calibri"/>
                <a:cs typeface="Calibri"/>
              </a:rPr>
              <a:t>Об </a:t>
            </a:r>
            <a:r>
              <a:rPr sz="2000" b="1" spc="-5" dirty="0">
                <a:latin typeface="Calibri"/>
                <a:cs typeface="Calibri"/>
              </a:rPr>
              <a:t>утверждении </a:t>
            </a:r>
            <a:r>
              <a:rPr sz="2000" b="1" spc="-10" dirty="0">
                <a:latin typeface="Calibri"/>
                <a:cs typeface="Calibri"/>
              </a:rPr>
              <a:t>документов </a:t>
            </a:r>
            <a:r>
              <a:rPr sz="2000" b="1" dirty="0">
                <a:latin typeface="Calibri"/>
                <a:cs typeface="Calibri"/>
              </a:rPr>
              <a:t>по </a:t>
            </a:r>
            <a:r>
              <a:rPr sz="2000" b="1" spc="-10" dirty="0">
                <a:latin typeface="Calibri"/>
                <a:cs typeface="Calibri"/>
              </a:rPr>
              <a:t>проведению </a:t>
            </a:r>
            <a:r>
              <a:rPr sz="2000" b="1" spc="-5" dirty="0">
                <a:latin typeface="Calibri"/>
                <a:cs typeface="Calibri"/>
              </a:rPr>
              <a:t>аттестации 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10" dirty="0">
                <a:latin typeface="Calibri"/>
                <a:cs typeface="Calibri"/>
              </a:rPr>
              <a:t>государственной </a:t>
            </a:r>
            <a:r>
              <a:rPr sz="2000" b="1" spc="-5" dirty="0">
                <a:latin typeface="Calibri"/>
                <a:cs typeface="Calibri"/>
              </a:rPr>
              <a:t>аккредитации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ДОУ</a:t>
            </a:r>
            <a:r>
              <a:rPr sz="2000" spc="-20" dirty="0">
                <a:latin typeface="Calibri"/>
                <a:cs typeface="Calibri"/>
              </a:rPr>
              <a:t>»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0011" y="1804416"/>
            <a:ext cx="1819655" cy="2677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00349" y="1618297"/>
            <a:ext cx="3256252" cy="2762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346" y="0"/>
            <a:ext cx="819023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000" spc="15" dirty="0">
                <a:solidFill>
                  <a:srgbClr val="385622"/>
                </a:solidFill>
              </a:rPr>
              <a:t>Аналитический </a:t>
            </a:r>
            <a:r>
              <a:rPr sz="2000" spc="20" dirty="0">
                <a:solidFill>
                  <a:srgbClr val="385622"/>
                </a:solidFill>
              </a:rPr>
              <a:t>обзор </a:t>
            </a:r>
            <a:r>
              <a:rPr sz="2000" dirty="0">
                <a:solidFill>
                  <a:srgbClr val="385622"/>
                </a:solidFill>
              </a:rPr>
              <a:t>— </a:t>
            </a:r>
            <a:r>
              <a:rPr sz="2000" spc="15" dirty="0" smtClean="0">
                <a:solidFill>
                  <a:srgbClr val="385622"/>
                </a:solidFill>
              </a:rPr>
              <a:t>20</a:t>
            </a:r>
            <a:r>
              <a:rPr lang="ru-RU" sz="2000" spc="15" dirty="0" smtClean="0">
                <a:solidFill>
                  <a:srgbClr val="385622"/>
                </a:solidFill>
              </a:rPr>
              <a:t>20 г</a:t>
            </a:r>
            <a:r>
              <a:rPr sz="2000" spc="15" dirty="0" smtClean="0">
                <a:solidFill>
                  <a:srgbClr val="385622"/>
                </a:solidFill>
              </a:rPr>
              <a:t>. </a:t>
            </a:r>
            <a:r>
              <a:rPr sz="2000" spc="15" dirty="0">
                <a:solidFill>
                  <a:srgbClr val="385622"/>
                </a:solidFill>
              </a:rPr>
              <a:t>Мировое образовательное </a:t>
            </a:r>
            <a:r>
              <a:rPr sz="2000" spc="20" dirty="0">
                <a:solidFill>
                  <a:srgbClr val="385622"/>
                </a:solidFill>
              </a:rPr>
              <a:t>пространство.  </a:t>
            </a:r>
            <a:r>
              <a:rPr sz="2000" spc="15" dirty="0">
                <a:solidFill>
                  <a:srgbClr val="385622"/>
                </a:solidFill>
              </a:rPr>
              <a:t>Пять </a:t>
            </a:r>
            <a:r>
              <a:rPr sz="2000" spc="10" dirty="0">
                <a:solidFill>
                  <a:srgbClr val="385622"/>
                </a:solidFill>
              </a:rPr>
              <a:t>зарубежных </a:t>
            </a:r>
            <a:r>
              <a:rPr sz="2000" spc="15" dirty="0">
                <a:solidFill>
                  <a:srgbClr val="385622"/>
                </a:solidFill>
              </a:rPr>
              <a:t>систем оценки </a:t>
            </a:r>
            <a:r>
              <a:rPr sz="2000" dirty="0">
                <a:solidFill>
                  <a:srgbClr val="385622"/>
                </a:solidFill>
              </a:rPr>
              <a:t>и </a:t>
            </a:r>
            <a:r>
              <a:rPr sz="2000" spc="10" dirty="0">
                <a:solidFill>
                  <a:srgbClr val="385622"/>
                </a:solidFill>
              </a:rPr>
              <a:t>мониторинга </a:t>
            </a:r>
            <a:r>
              <a:rPr sz="2000" spc="15" dirty="0">
                <a:solidFill>
                  <a:srgbClr val="385622"/>
                </a:solidFill>
              </a:rPr>
              <a:t>качества </a:t>
            </a:r>
            <a:r>
              <a:rPr sz="2000" spc="5" dirty="0">
                <a:solidFill>
                  <a:srgbClr val="385622"/>
                </a:solidFill>
              </a:rPr>
              <a:t>дошкольного  </a:t>
            </a:r>
            <a:r>
              <a:rPr sz="2000" spc="15" dirty="0">
                <a:solidFill>
                  <a:srgbClr val="385622"/>
                </a:solidFill>
              </a:rPr>
              <a:t>образования стран </a:t>
            </a:r>
            <a:r>
              <a:rPr sz="2000" dirty="0">
                <a:solidFill>
                  <a:srgbClr val="385622"/>
                </a:solidFill>
              </a:rPr>
              <a:t>— </a:t>
            </a:r>
            <a:r>
              <a:rPr sz="2000" spc="15" dirty="0">
                <a:solidFill>
                  <a:srgbClr val="385622"/>
                </a:solidFill>
              </a:rPr>
              <a:t>лидеров </a:t>
            </a:r>
            <a:r>
              <a:rPr sz="2000" dirty="0">
                <a:solidFill>
                  <a:srgbClr val="385622"/>
                </a:solidFill>
              </a:rPr>
              <a:t>в </a:t>
            </a:r>
            <a:r>
              <a:rPr sz="2000" spc="20" dirty="0">
                <a:solidFill>
                  <a:srgbClr val="385622"/>
                </a:solidFill>
              </a:rPr>
              <a:t>сфере </a:t>
            </a:r>
            <a:r>
              <a:rPr sz="2000" spc="15" dirty="0">
                <a:solidFill>
                  <a:srgbClr val="385622"/>
                </a:solidFill>
              </a:rPr>
              <a:t>общего</a:t>
            </a:r>
            <a:r>
              <a:rPr sz="2000" spc="5" dirty="0">
                <a:solidFill>
                  <a:srgbClr val="385622"/>
                </a:solidFill>
              </a:rPr>
              <a:t> </a:t>
            </a:r>
            <a:r>
              <a:rPr sz="2000" spc="15" dirty="0">
                <a:solidFill>
                  <a:srgbClr val="385622"/>
                </a:solidFill>
              </a:rPr>
              <a:t>образования</a:t>
            </a:r>
            <a:endParaRPr sz="200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02154" y="1462087"/>
            <a:ext cx="68675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20 </a:t>
            </a:r>
            <a:r>
              <a:rPr sz="2000" spc="-5" dirty="0">
                <a:latin typeface="Calibri"/>
                <a:cs typeface="Calibri"/>
              </a:rPr>
              <a:t>лидирующих позиций </a:t>
            </a:r>
            <a:r>
              <a:rPr sz="2000" dirty="0">
                <a:latin typeface="Calibri"/>
                <a:cs typeface="Calibri"/>
              </a:rPr>
              <a:t>в мире </a:t>
            </a:r>
            <a:r>
              <a:rPr sz="2000" spc="-5" dirty="0">
                <a:latin typeface="Calibri"/>
                <a:cs typeface="Calibri"/>
              </a:rPr>
              <a:t>занимают следующие</a:t>
            </a:r>
            <a:r>
              <a:rPr sz="2000" spc="-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страны: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90650" y="2070065"/>
          <a:ext cx="6095365" cy="2819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8250"/>
                <a:gridCol w="3587115"/>
              </a:tblGrid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Сингапур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11. Корея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</a:tr>
              <a:tr h="28193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Япония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FFC000"/>
                      </a:solidFill>
                      <a:prstDash val="solid"/>
                    </a:lnT>
                    <a:solidFill>
                      <a:srgbClr val="FFC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12.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Новая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Зеландия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FFC000"/>
                      </a:solidFill>
                      <a:prstDash val="solid"/>
                    </a:lnT>
                    <a:solidFill>
                      <a:srgbClr val="FFC000">
                        <a:alpha val="19999"/>
                      </a:srgbClr>
                    </a:solidFill>
                  </a:tcPr>
                </a:tc>
              </a:tr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3. Эстония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13. Словения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</a:tr>
              <a:tr h="28194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4. Китайский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Тайбэй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14.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Австралия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</a:tr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5.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Финляндия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15. Великобритания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</a:tr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6.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Макао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(Китай)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16. </a:t>
                      </a:r>
                      <a:r>
                        <a:rPr sz="14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Германия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</a:tr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Канада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17. Нидерланды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</a:tr>
              <a:tr h="2819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8.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Вьетнам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18. Швейцария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FFC000">
                        <a:alpha val="19999"/>
                      </a:srgbClr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9.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Гонконг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(Китай)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19. Ирландия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/>
                </a:tc>
              </a:tr>
              <a:tr h="281943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10.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Китай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(4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провинции)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B w="12700">
                      <a:solidFill>
                        <a:srgbClr val="FFC000"/>
                      </a:solidFill>
                      <a:prstDash val="solid"/>
                    </a:lnB>
                    <a:solidFill>
                      <a:srgbClr val="FFC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20. Бельгия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B w="12700">
                      <a:solidFill>
                        <a:srgbClr val="FFC000"/>
                      </a:solidFill>
                      <a:prstDash val="solid"/>
                    </a:lnB>
                    <a:solidFill>
                      <a:srgbClr val="FFC000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34775" y="5349830"/>
            <a:ext cx="48920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/>
                <a:cs typeface="Times New Roman"/>
              </a:rPr>
              <a:t>Источник: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35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http://www.oecd.org/pisa/pisa-2015-results-in-focus.pdf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6650" y="223101"/>
            <a:ext cx="822642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>
                <a:solidFill>
                  <a:srgbClr val="385622"/>
                </a:solidFill>
              </a:rPr>
              <a:t>Австралия. </a:t>
            </a:r>
            <a:r>
              <a:rPr spc="-5" dirty="0">
                <a:solidFill>
                  <a:srgbClr val="385622"/>
                </a:solidFill>
              </a:rPr>
              <a:t>Государственная </a:t>
            </a:r>
            <a:r>
              <a:rPr spc="10" dirty="0">
                <a:solidFill>
                  <a:srgbClr val="385622"/>
                </a:solidFill>
              </a:rPr>
              <a:t>оценка </a:t>
            </a:r>
            <a:r>
              <a:rPr spc="5" dirty="0">
                <a:solidFill>
                  <a:srgbClr val="385622"/>
                </a:solidFill>
              </a:rPr>
              <a:t>дошкольного</a:t>
            </a:r>
            <a:r>
              <a:rPr spc="60" dirty="0">
                <a:solidFill>
                  <a:srgbClr val="385622"/>
                </a:solidFill>
              </a:rPr>
              <a:t> </a:t>
            </a:r>
            <a:r>
              <a:rPr spc="20" dirty="0">
                <a:solidFill>
                  <a:srgbClr val="385622"/>
                </a:solidFill>
              </a:rPr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2341" y="1472120"/>
            <a:ext cx="8193405" cy="360172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40665" marR="180340" indent="-228600">
              <a:lnSpc>
                <a:spcPct val="90000"/>
              </a:lnSpc>
              <a:spcBef>
                <a:spcPts val="305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650" spc="-5" dirty="0">
                <a:latin typeface="Calibri"/>
                <a:cs typeface="Calibri"/>
              </a:rPr>
              <a:t>Для достижения целей, поставленных Советом правительства, </a:t>
            </a:r>
            <a:r>
              <a:rPr sz="1650" dirty="0">
                <a:latin typeface="Calibri"/>
                <a:cs typeface="Calibri"/>
              </a:rPr>
              <a:t>в </a:t>
            </a:r>
            <a:r>
              <a:rPr sz="1650" spc="-5" dirty="0">
                <a:latin typeface="Calibri"/>
                <a:cs typeface="Calibri"/>
              </a:rPr>
              <a:t>декабре </a:t>
            </a:r>
            <a:r>
              <a:rPr sz="1650" dirty="0">
                <a:latin typeface="Calibri"/>
                <a:cs typeface="Calibri"/>
              </a:rPr>
              <a:t>2009 </a:t>
            </a:r>
            <a:r>
              <a:rPr sz="1650" spc="-20" dirty="0">
                <a:latin typeface="Calibri"/>
                <a:cs typeface="Calibri"/>
              </a:rPr>
              <a:t>года  </a:t>
            </a:r>
            <a:r>
              <a:rPr sz="1650" b="1" spc="-5" dirty="0">
                <a:latin typeface="Calibri"/>
                <a:cs typeface="Calibri"/>
              </a:rPr>
              <a:t>Совет правительства Австралии </a:t>
            </a:r>
            <a:r>
              <a:rPr sz="1650" b="1" dirty="0">
                <a:latin typeface="Calibri"/>
                <a:cs typeface="Calibri"/>
              </a:rPr>
              <a:t>и </a:t>
            </a:r>
            <a:r>
              <a:rPr sz="1650" b="1" spc="-5" dirty="0">
                <a:latin typeface="Calibri"/>
                <a:cs typeface="Calibri"/>
              </a:rPr>
              <a:t>правительства </a:t>
            </a:r>
            <a:r>
              <a:rPr sz="1650" b="1" spc="-10" dirty="0">
                <a:latin typeface="Calibri"/>
                <a:cs typeface="Calibri"/>
              </a:rPr>
              <a:t>всех </a:t>
            </a:r>
            <a:r>
              <a:rPr sz="1650" b="1" spc="-5" dirty="0">
                <a:latin typeface="Calibri"/>
                <a:cs typeface="Calibri"/>
              </a:rPr>
              <a:t>штатов </a:t>
            </a:r>
            <a:r>
              <a:rPr sz="1650" spc="-5" dirty="0">
                <a:latin typeface="Calibri"/>
                <a:cs typeface="Calibri"/>
              </a:rPr>
              <a:t>заключили соглашение  </a:t>
            </a:r>
            <a:r>
              <a:rPr sz="1650" dirty="0">
                <a:latin typeface="Calibri"/>
                <a:cs typeface="Calibri"/>
              </a:rPr>
              <a:t>о партнерстве </a:t>
            </a:r>
            <a:r>
              <a:rPr sz="1650" spc="-5" dirty="0">
                <a:latin typeface="Calibri"/>
                <a:cs typeface="Calibri"/>
              </a:rPr>
              <a:t>для создания</a:t>
            </a:r>
            <a:r>
              <a:rPr sz="1650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50" b="1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Национальной системы качества</a:t>
            </a:r>
            <a:r>
              <a:rPr sz="165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50" spc="-5" dirty="0">
                <a:latin typeface="Calibri"/>
                <a:cs typeface="Calibri"/>
              </a:rPr>
              <a:t>(National </a:t>
            </a:r>
            <a:r>
              <a:rPr sz="1650" dirty="0">
                <a:latin typeface="Calibri"/>
                <a:cs typeface="Calibri"/>
              </a:rPr>
              <a:t>Quality  </a:t>
            </a:r>
            <a:r>
              <a:rPr sz="1650" spc="-5" dirty="0">
                <a:latin typeface="Calibri"/>
                <a:cs typeface="Calibri"/>
              </a:rPr>
              <a:t>Framework), </a:t>
            </a:r>
            <a:r>
              <a:rPr sz="1650" spc="-10" dirty="0">
                <a:latin typeface="Calibri"/>
                <a:cs typeface="Calibri"/>
              </a:rPr>
              <a:t>которая </a:t>
            </a:r>
            <a:r>
              <a:rPr sz="1650" spc="5" dirty="0">
                <a:latin typeface="Calibri"/>
                <a:cs typeface="Calibri"/>
              </a:rPr>
              <a:t>бы </a:t>
            </a:r>
            <a:r>
              <a:rPr sz="1650" spc="-5" dirty="0">
                <a:latin typeface="Calibri"/>
                <a:cs typeface="Calibri"/>
              </a:rPr>
              <a:t>позволила контролировать </a:t>
            </a:r>
            <a:r>
              <a:rPr sz="1650" dirty="0">
                <a:latin typeface="Calibri"/>
                <a:cs typeface="Calibri"/>
              </a:rPr>
              <a:t>и повышать </a:t>
            </a:r>
            <a:r>
              <a:rPr sz="1650" spc="-5" dirty="0">
                <a:latin typeface="Calibri"/>
                <a:cs typeface="Calibri"/>
              </a:rPr>
              <a:t>качество </a:t>
            </a:r>
            <a:r>
              <a:rPr sz="1650" spc="-10" dirty="0">
                <a:latin typeface="Calibri"/>
                <a:cs typeface="Calibri"/>
              </a:rPr>
              <a:t>дошкольного  </a:t>
            </a:r>
            <a:r>
              <a:rPr sz="1650" dirty="0">
                <a:latin typeface="Calibri"/>
                <a:cs typeface="Calibri"/>
              </a:rPr>
              <a:t>образования.</a:t>
            </a:r>
            <a:endParaRPr sz="1650">
              <a:latin typeface="Calibri"/>
              <a:cs typeface="Calibri"/>
            </a:endParaRPr>
          </a:p>
          <a:p>
            <a:pPr marL="241300" marR="508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650" dirty="0">
                <a:latin typeface="Calibri"/>
                <a:cs typeface="Calibri"/>
              </a:rPr>
              <a:t>Надзор за </a:t>
            </a:r>
            <a:r>
              <a:rPr sz="1650" spc="-5" dirty="0">
                <a:latin typeface="Calibri"/>
                <a:cs typeface="Calibri"/>
              </a:rPr>
              <a:t>реализацией системы качества осуществляет </a:t>
            </a:r>
            <a:r>
              <a:rPr sz="1650" spc="-10" dirty="0">
                <a:latin typeface="Calibri"/>
                <a:cs typeface="Calibri"/>
              </a:rPr>
              <a:t>Управление </a:t>
            </a:r>
            <a:r>
              <a:rPr sz="1650" spc="-5" dirty="0">
                <a:latin typeface="Calibri"/>
                <a:cs typeface="Calibri"/>
              </a:rPr>
              <a:t>Австралии </a:t>
            </a:r>
            <a:r>
              <a:rPr sz="1650" dirty="0">
                <a:latin typeface="Calibri"/>
                <a:cs typeface="Calibri"/>
              </a:rPr>
              <a:t>по  образованию и </a:t>
            </a:r>
            <a:r>
              <a:rPr sz="1650" spc="-20" dirty="0">
                <a:latin typeface="Calibri"/>
                <a:cs typeface="Calibri"/>
              </a:rPr>
              <a:t>уходу </a:t>
            </a:r>
            <a:r>
              <a:rPr sz="1650" dirty="0">
                <a:latin typeface="Calibri"/>
                <a:cs typeface="Calibri"/>
              </a:rPr>
              <a:t>за </a:t>
            </a:r>
            <a:r>
              <a:rPr sz="1650" spc="-5" dirty="0">
                <a:latin typeface="Calibri"/>
                <a:cs typeface="Calibri"/>
              </a:rPr>
              <a:t>детьми </a:t>
            </a:r>
            <a:r>
              <a:rPr sz="1650" spc="-10" dirty="0">
                <a:latin typeface="Calibri"/>
                <a:cs typeface="Calibri"/>
              </a:rPr>
              <a:t>(Australian </a:t>
            </a:r>
            <a:r>
              <a:rPr sz="1650" spc="-20" dirty="0">
                <a:latin typeface="Calibri"/>
                <a:cs typeface="Calibri"/>
              </a:rPr>
              <a:t>Children’s </a:t>
            </a:r>
            <a:r>
              <a:rPr sz="1650" spc="-10" dirty="0">
                <a:latin typeface="Calibri"/>
                <a:cs typeface="Calibri"/>
              </a:rPr>
              <a:t>Education </a:t>
            </a:r>
            <a:r>
              <a:rPr sz="1650" dirty="0">
                <a:latin typeface="Calibri"/>
                <a:cs typeface="Calibri"/>
              </a:rPr>
              <a:t>and </a:t>
            </a:r>
            <a:r>
              <a:rPr sz="1650" spc="-5" dirty="0">
                <a:latin typeface="Calibri"/>
                <a:cs typeface="Calibri"/>
              </a:rPr>
              <a:t>Care </a:t>
            </a:r>
            <a:r>
              <a:rPr sz="1650" dirty="0">
                <a:latin typeface="Calibri"/>
                <a:cs typeface="Calibri"/>
              </a:rPr>
              <a:t>Quality </a:t>
            </a:r>
            <a:r>
              <a:rPr sz="1650" spc="-15" dirty="0">
                <a:latin typeface="Calibri"/>
                <a:cs typeface="Calibri"/>
              </a:rPr>
              <a:t>Authority,  </a:t>
            </a:r>
            <a:r>
              <a:rPr sz="1650" spc="-10" dirty="0">
                <a:latin typeface="Calibri"/>
                <a:cs typeface="Calibri"/>
              </a:rPr>
              <a:t>ACECQA).</a:t>
            </a:r>
            <a:endParaRPr sz="1650">
              <a:latin typeface="Calibri"/>
              <a:cs typeface="Calibri"/>
            </a:endParaRPr>
          </a:p>
          <a:p>
            <a:pPr marL="241300" marR="386080" indent="-228600">
              <a:lnSpc>
                <a:spcPts val="178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650" spc="-5" dirty="0">
                <a:latin typeface="Calibri"/>
                <a:cs typeface="Calibri"/>
              </a:rPr>
              <a:t>Национальная система качества </a:t>
            </a:r>
            <a:r>
              <a:rPr sz="1650" spc="-10" dirty="0">
                <a:latin typeface="Calibri"/>
                <a:cs typeface="Calibri"/>
              </a:rPr>
              <a:t>дошкольного </a:t>
            </a:r>
            <a:r>
              <a:rPr sz="1650" dirty="0">
                <a:latin typeface="Calibri"/>
                <a:cs typeface="Calibri"/>
              </a:rPr>
              <a:t>образования </a:t>
            </a:r>
            <a:r>
              <a:rPr sz="1650" spc="-5" dirty="0">
                <a:latin typeface="Calibri"/>
                <a:cs typeface="Calibri"/>
              </a:rPr>
              <a:t>распространяется </a:t>
            </a:r>
            <a:r>
              <a:rPr sz="1650" dirty="0">
                <a:latin typeface="Calibri"/>
                <a:cs typeface="Calibri"/>
              </a:rPr>
              <a:t>на </a:t>
            </a:r>
            <a:r>
              <a:rPr sz="1650" spc="-5" dirty="0">
                <a:latin typeface="Calibri"/>
                <a:cs typeface="Calibri"/>
              </a:rPr>
              <a:t>все  </a:t>
            </a:r>
            <a:r>
              <a:rPr sz="1650" dirty="0">
                <a:latin typeface="Calibri"/>
                <a:cs typeface="Calibri"/>
              </a:rPr>
              <a:t>виды </a:t>
            </a:r>
            <a:r>
              <a:rPr sz="1650" spc="-10" dirty="0">
                <a:latin typeface="Calibri"/>
                <a:cs typeface="Calibri"/>
              </a:rPr>
              <a:t>дошкольных </a:t>
            </a:r>
            <a:r>
              <a:rPr sz="1650" spc="-5" dirty="0">
                <a:latin typeface="Calibri"/>
                <a:cs typeface="Calibri"/>
              </a:rPr>
              <a:t>образовательных </a:t>
            </a:r>
            <a:r>
              <a:rPr sz="1650" dirty="0">
                <a:latin typeface="Calibri"/>
                <a:cs typeface="Calibri"/>
              </a:rPr>
              <a:t>организаций</a:t>
            </a:r>
            <a:r>
              <a:rPr sz="1650" spc="-130" dirty="0">
                <a:latin typeface="Calibri"/>
                <a:cs typeface="Calibri"/>
              </a:rPr>
              <a:t> </a:t>
            </a:r>
            <a:r>
              <a:rPr sz="1650" spc="-5" dirty="0">
                <a:latin typeface="Calibri"/>
                <a:cs typeface="Calibri"/>
              </a:rPr>
              <a:t>Австралии.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 marR="718820">
              <a:lnSpc>
                <a:spcPct val="90000"/>
              </a:lnSpc>
              <a:spcBef>
                <a:spcPts val="919"/>
              </a:spcBef>
            </a:pPr>
            <a:r>
              <a:rPr sz="1650" spc="-10" dirty="0">
                <a:latin typeface="Calibri"/>
                <a:cs typeface="Calibri"/>
              </a:rPr>
              <a:t>Переход </a:t>
            </a:r>
            <a:r>
              <a:rPr sz="1650" dirty="0">
                <a:latin typeface="Calibri"/>
                <a:cs typeface="Calibri"/>
              </a:rPr>
              <a:t>на </a:t>
            </a:r>
            <a:r>
              <a:rPr sz="1650" spc="-5" dirty="0">
                <a:latin typeface="Calibri"/>
                <a:cs typeface="Calibri"/>
              </a:rPr>
              <a:t>такую </a:t>
            </a:r>
            <a:r>
              <a:rPr sz="1650" spc="-10" dirty="0">
                <a:latin typeface="Calibri"/>
                <a:cs typeface="Calibri"/>
              </a:rPr>
              <a:t>систему уже </a:t>
            </a:r>
            <a:r>
              <a:rPr sz="1650" dirty="0">
                <a:latin typeface="Calibri"/>
                <a:cs typeface="Calibri"/>
              </a:rPr>
              <a:t>в 2012 </a:t>
            </a:r>
            <a:r>
              <a:rPr sz="1650" spc="-20" dirty="0">
                <a:latin typeface="Calibri"/>
                <a:cs typeface="Calibri"/>
              </a:rPr>
              <a:t>году </a:t>
            </a:r>
            <a:r>
              <a:rPr sz="1650" spc="-5" dirty="0">
                <a:latin typeface="Calibri"/>
                <a:cs typeface="Calibri"/>
              </a:rPr>
              <a:t>позволил отказаться от лицензирования  дошкольных </a:t>
            </a:r>
            <a:r>
              <a:rPr sz="1650" dirty="0">
                <a:latin typeface="Calibri"/>
                <a:cs typeface="Calibri"/>
              </a:rPr>
              <a:t>организаций на уровне </a:t>
            </a:r>
            <a:r>
              <a:rPr sz="1650" spc="-5" dirty="0">
                <a:latin typeface="Calibri"/>
                <a:cs typeface="Calibri"/>
              </a:rPr>
              <a:t>штатов </a:t>
            </a:r>
            <a:r>
              <a:rPr sz="1650" dirty="0">
                <a:latin typeface="Calibri"/>
                <a:cs typeface="Calibri"/>
              </a:rPr>
              <a:t>и обеспечил </a:t>
            </a:r>
            <a:r>
              <a:rPr sz="1650" spc="-10" dirty="0">
                <a:latin typeface="Calibri"/>
                <a:cs typeface="Calibri"/>
              </a:rPr>
              <a:t>соблюдение </a:t>
            </a:r>
            <a:r>
              <a:rPr sz="1650" spc="-5" dirty="0">
                <a:latin typeface="Calibri"/>
                <a:cs typeface="Calibri"/>
              </a:rPr>
              <a:t>для всех  образовательных </a:t>
            </a:r>
            <a:r>
              <a:rPr sz="1650" dirty="0">
                <a:latin typeface="Calibri"/>
                <a:cs typeface="Calibri"/>
              </a:rPr>
              <a:t>организаций </a:t>
            </a:r>
            <a:r>
              <a:rPr sz="1650" spc="-5" dirty="0">
                <a:latin typeface="Calibri"/>
                <a:cs typeface="Calibri"/>
              </a:rPr>
              <a:t>единых стандартов</a:t>
            </a:r>
            <a:r>
              <a:rPr sz="1650" spc="-125" dirty="0">
                <a:latin typeface="Calibri"/>
                <a:cs typeface="Calibri"/>
              </a:rPr>
              <a:t> </a:t>
            </a:r>
            <a:r>
              <a:rPr sz="1650" spc="-5" dirty="0">
                <a:latin typeface="Calibri"/>
                <a:cs typeface="Calibri"/>
              </a:rPr>
              <a:t>качества.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950" y="227420"/>
            <a:ext cx="642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Австралия. </a:t>
            </a:r>
            <a:r>
              <a:rPr sz="2400" spc="20" dirty="0">
                <a:solidFill>
                  <a:srgbClr val="385622"/>
                </a:solidFill>
              </a:rPr>
              <a:t>Национальная </a:t>
            </a:r>
            <a:r>
              <a:rPr sz="2400" spc="15" dirty="0">
                <a:solidFill>
                  <a:srgbClr val="385622"/>
                </a:solidFill>
              </a:rPr>
              <a:t>система качества</a:t>
            </a:r>
            <a:r>
              <a:rPr sz="2400" spc="-90" dirty="0">
                <a:solidFill>
                  <a:srgbClr val="385622"/>
                </a:solidFill>
              </a:rPr>
              <a:t> </a:t>
            </a:r>
            <a:r>
              <a:rPr sz="2400" spc="-10" dirty="0">
                <a:solidFill>
                  <a:srgbClr val="385622"/>
                </a:solidFill>
              </a:rPr>
              <a:t>ДО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03859" y="1037844"/>
            <a:ext cx="8467344" cy="502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0653" y="1895707"/>
            <a:ext cx="4718685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libri"/>
                <a:cs typeface="Calibri"/>
              </a:rPr>
              <a:t>Заказчик:</a:t>
            </a:r>
            <a:endParaRPr sz="135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350" b="1" spc="-5" dirty="0">
                <a:latin typeface="Calibri"/>
                <a:cs typeface="Calibri"/>
              </a:rPr>
              <a:t>Федеральная служба </a:t>
            </a:r>
            <a:r>
              <a:rPr sz="1350" b="1" dirty="0">
                <a:latin typeface="Calibri"/>
                <a:cs typeface="Calibri"/>
              </a:rPr>
              <a:t>по надзору в сфере </a:t>
            </a:r>
            <a:r>
              <a:rPr sz="1350" b="1" spc="-5" dirty="0">
                <a:latin typeface="Calibri"/>
                <a:cs typeface="Calibri"/>
              </a:rPr>
              <a:t>образования </a:t>
            </a:r>
            <a:r>
              <a:rPr sz="1350" b="1" dirty="0">
                <a:latin typeface="Calibri"/>
                <a:cs typeface="Calibri"/>
              </a:rPr>
              <a:t>и</a:t>
            </a:r>
            <a:r>
              <a:rPr sz="1350" b="1" spc="-20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науки  </a:t>
            </a:r>
            <a:r>
              <a:rPr sz="1350" b="1" spc="-5" dirty="0">
                <a:latin typeface="Calibri"/>
                <a:cs typeface="Calibri"/>
              </a:rPr>
              <a:t>(Рособрнадзор)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5580" y="3206585"/>
            <a:ext cx="287274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 spc="-10" dirty="0">
                <a:latin typeface="Calibri"/>
                <a:cs typeface="Calibri"/>
              </a:rPr>
              <a:t>Исполнитель </a:t>
            </a:r>
            <a:r>
              <a:rPr sz="1350" spc="-5" dirty="0">
                <a:latin typeface="Calibri"/>
                <a:cs typeface="Calibri"/>
              </a:rPr>
              <a:t>государственного</a:t>
            </a:r>
            <a:r>
              <a:rPr sz="1350" spc="-9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заказа:</a:t>
            </a:r>
            <a:endParaRPr sz="13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350" b="1" spc="-20" dirty="0">
                <a:latin typeface="Calibri"/>
                <a:cs typeface="Calibri"/>
              </a:rPr>
              <a:t>АО </a:t>
            </a:r>
            <a:r>
              <a:rPr sz="1350" b="1" spc="-5" dirty="0">
                <a:latin typeface="Calibri"/>
                <a:cs typeface="Calibri"/>
              </a:rPr>
              <a:t>«Академия</a:t>
            </a:r>
            <a:r>
              <a:rPr sz="1350" b="1" spc="-55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«Просвещение»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1947" y="4235379"/>
            <a:ext cx="550037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libri"/>
                <a:cs typeface="Calibri"/>
              </a:rPr>
              <a:t>Соисполнитель </a:t>
            </a:r>
            <a:r>
              <a:rPr sz="1350" spc="-5" dirty="0">
                <a:latin typeface="Calibri"/>
                <a:cs typeface="Calibri"/>
              </a:rPr>
              <a:t>государственного</a:t>
            </a:r>
            <a:r>
              <a:rPr sz="1350" spc="-8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заказа,</a:t>
            </a:r>
            <a:endParaRPr sz="135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350" b="1" spc="-5" dirty="0">
                <a:latin typeface="Calibri"/>
                <a:cs typeface="Calibri"/>
              </a:rPr>
              <a:t>разработчик </a:t>
            </a:r>
            <a:r>
              <a:rPr sz="1350" spc="-5" dirty="0">
                <a:latin typeface="Calibri"/>
                <a:cs typeface="Calibri"/>
              </a:rPr>
              <a:t>Концепции, механизмов, процедур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5" dirty="0">
                <a:latin typeface="Calibri"/>
                <a:cs typeface="Calibri"/>
              </a:rPr>
              <a:t>инструментария МКДО:  </a:t>
            </a:r>
            <a:r>
              <a:rPr sz="1350" dirty="0">
                <a:latin typeface="Calibri"/>
                <a:cs typeface="Calibri"/>
              </a:rPr>
              <a:t>АНО ДПО </a:t>
            </a:r>
            <a:r>
              <a:rPr sz="1350" b="1" spc="-5" dirty="0">
                <a:latin typeface="Calibri"/>
                <a:cs typeface="Calibri"/>
              </a:rPr>
              <a:t>«Национальный </a:t>
            </a:r>
            <a:r>
              <a:rPr sz="1350" b="1" dirty="0">
                <a:latin typeface="Calibri"/>
                <a:cs typeface="Calibri"/>
              </a:rPr>
              <a:t>институт </a:t>
            </a:r>
            <a:r>
              <a:rPr sz="1350" b="1" spc="-5" dirty="0">
                <a:latin typeface="Calibri"/>
                <a:cs typeface="Calibri"/>
              </a:rPr>
              <a:t>качества образования</a:t>
            </a:r>
            <a:r>
              <a:rPr sz="1350" b="1" spc="-16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(НИКО)»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7260" y="1819656"/>
            <a:ext cx="1095755" cy="833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9827" y="5273040"/>
            <a:ext cx="1150619" cy="1135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5067" y="4178804"/>
            <a:ext cx="1120140" cy="1104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4075" y="220455"/>
            <a:ext cx="7700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Мониторинг качества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20" dirty="0">
                <a:solidFill>
                  <a:srgbClr val="385622"/>
                </a:solidFill>
              </a:rPr>
              <a:t>образования </a:t>
            </a:r>
            <a:r>
              <a:rPr sz="2400" dirty="0">
                <a:solidFill>
                  <a:srgbClr val="385622"/>
                </a:solidFill>
              </a:rPr>
              <a:t>—</a:t>
            </a:r>
            <a:r>
              <a:rPr sz="2400" spc="-55" dirty="0">
                <a:solidFill>
                  <a:srgbClr val="385622"/>
                </a:solidFill>
              </a:rPr>
              <a:t> </a:t>
            </a:r>
            <a:r>
              <a:rPr sz="2400" spc="15" dirty="0" smtClean="0">
                <a:solidFill>
                  <a:srgbClr val="385622"/>
                </a:solidFill>
              </a:rPr>
              <a:t>20</a:t>
            </a:r>
            <a:r>
              <a:rPr lang="ru-RU" sz="2400" spc="15" dirty="0" smtClean="0">
                <a:solidFill>
                  <a:srgbClr val="385622"/>
                </a:solidFill>
              </a:rPr>
              <a:t>21</a:t>
            </a:r>
            <a:endParaRPr sz="2400" dirty="0"/>
          </a:p>
        </p:txBody>
      </p:sp>
      <p:sp>
        <p:nvSpPr>
          <p:cNvPr id="9" name="object 9"/>
          <p:cNvSpPr/>
          <p:nvPr/>
        </p:nvSpPr>
        <p:spPr>
          <a:xfrm>
            <a:off x="748284" y="3185160"/>
            <a:ext cx="1473707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0300" y="212079"/>
            <a:ext cx="7135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385622"/>
                </a:solidFill>
              </a:rPr>
              <a:t>Выводы </a:t>
            </a:r>
            <a:r>
              <a:rPr sz="2400" spc="10" dirty="0">
                <a:solidFill>
                  <a:srgbClr val="385622"/>
                </a:solidFill>
              </a:rPr>
              <a:t>по итогам </a:t>
            </a:r>
            <a:r>
              <a:rPr sz="2400" spc="15" dirty="0">
                <a:solidFill>
                  <a:srgbClr val="385622"/>
                </a:solidFill>
              </a:rPr>
              <a:t>аналитического обзора 2019</a:t>
            </a:r>
            <a:r>
              <a:rPr sz="2400" dirty="0">
                <a:solidFill>
                  <a:srgbClr val="385622"/>
                </a:solidFill>
              </a:rPr>
              <a:t> </a:t>
            </a:r>
            <a:r>
              <a:rPr sz="2400" spc="-5" dirty="0">
                <a:solidFill>
                  <a:srgbClr val="385622"/>
                </a:solidFill>
              </a:rPr>
              <a:t>года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16051" y="925067"/>
            <a:ext cx="8441435" cy="5251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34034" y="6560998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211067"/>
            <a:ext cx="9143999" cy="1367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3239073"/>
            <a:ext cx="7874000" cy="12325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b="1" spc="10" dirty="0">
                <a:solidFill>
                  <a:srgbClr val="385622"/>
                </a:solidFill>
                <a:latin typeface="Calibri"/>
                <a:cs typeface="Calibri"/>
              </a:rPr>
              <a:t>От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исследований </a:t>
            </a:r>
            <a:r>
              <a:rPr sz="2400" b="1" spc="5" dirty="0">
                <a:solidFill>
                  <a:srgbClr val="385622"/>
                </a:solidFill>
                <a:latin typeface="Calibri"/>
                <a:cs typeface="Calibri"/>
              </a:rPr>
              <a:t>дошкольного</a:t>
            </a:r>
            <a:r>
              <a:rPr sz="24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20" dirty="0">
                <a:solidFill>
                  <a:srgbClr val="385622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к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созданию системы </a:t>
            </a:r>
            <a:r>
              <a:rPr sz="2400" b="1" spc="10" dirty="0">
                <a:solidFill>
                  <a:srgbClr val="385622"/>
                </a:solidFill>
                <a:latin typeface="Calibri"/>
                <a:cs typeface="Calibri"/>
              </a:rPr>
              <a:t>комплексного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мониторинга качества  </a:t>
            </a:r>
            <a:r>
              <a:rPr sz="2400" b="1" spc="5" dirty="0">
                <a:solidFill>
                  <a:srgbClr val="385622"/>
                </a:solidFill>
                <a:latin typeface="Calibri"/>
                <a:cs typeface="Calibri"/>
              </a:rPr>
              <a:t>дошкольного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образования </a:t>
            </a:r>
            <a:r>
              <a:rPr sz="2400" b="1" spc="10" dirty="0">
                <a:solidFill>
                  <a:srgbClr val="385622"/>
                </a:solidFill>
                <a:latin typeface="Calibri"/>
                <a:cs typeface="Calibri"/>
              </a:rPr>
              <a:t>Российской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385622"/>
                </a:solidFill>
                <a:latin typeface="Calibri"/>
                <a:cs typeface="Calibri"/>
              </a:rPr>
              <a:t>Федерации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028" y="145084"/>
            <a:ext cx="659447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Концепция МКДО-2019, </a:t>
            </a:r>
            <a:r>
              <a:rPr sz="2400" spc="15" dirty="0">
                <a:solidFill>
                  <a:srgbClr val="385622"/>
                </a:solidFill>
              </a:rPr>
              <a:t>механизмы, </a:t>
            </a:r>
            <a:r>
              <a:rPr sz="2400" spc="10" dirty="0">
                <a:solidFill>
                  <a:srgbClr val="385622"/>
                </a:solidFill>
              </a:rPr>
              <a:t>процедуры  </a:t>
            </a:r>
            <a:r>
              <a:rPr sz="2400" dirty="0">
                <a:solidFill>
                  <a:srgbClr val="385622"/>
                </a:solidFill>
              </a:rPr>
              <a:t>и</a:t>
            </a:r>
            <a:r>
              <a:rPr sz="2400" spc="35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инструментарий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13004" y="1479803"/>
            <a:ext cx="3281171" cy="430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2484" y="1479804"/>
            <a:ext cx="2811779" cy="4335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33492" y="2877901"/>
            <a:ext cx="2096135" cy="187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51765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Разработчик </a:t>
            </a:r>
            <a:r>
              <a:rPr sz="1350" dirty="0">
                <a:latin typeface="Calibri"/>
                <a:cs typeface="Calibri"/>
              </a:rPr>
              <a:t>проекта </a:t>
            </a:r>
            <a:r>
              <a:rPr sz="1350" spc="5" dirty="0">
                <a:latin typeface="Calibri"/>
                <a:cs typeface="Calibri"/>
              </a:rPr>
              <a:t>—  </a:t>
            </a:r>
            <a:r>
              <a:rPr sz="1350" dirty="0">
                <a:latin typeface="Calibri"/>
                <a:cs typeface="Calibri"/>
              </a:rPr>
              <a:t>АНО ДПО</a:t>
            </a:r>
            <a:r>
              <a:rPr sz="1350" spc="-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«Национальный  </a:t>
            </a:r>
            <a:r>
              <a:rPr sz="1350" dirty="0">
                <a:latin typeface="Calibri"/>
                <a:cs typeface="Calibri"/>
              </a:rPr>
              <a:t>институт </a:t>
            </a:r>
            <a:r>
              <a:rPr sz="1350" spc="-5" dirty="0">
                <a:latin typeface="Calibri"/>
                <a:cs typeface="Calibri"/>
              </a:rPr>
              <a:t>качества  </a:t>
            </a:r>
            <a:r>
              <a:rPr sz="1350" dirty="0">
                <a:latin typeface="Calibri"/>
                <a:cs typeface="Calibri"/>
              </a:rPr>
              <a:t>образования»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350" spc="-10" dirty="0">
                <a:latin typeface="Calibri"/>
                <a:cs typeface="Calibri"/>
              </a:rPr>
              <a:t>Ведущий </a:t>
            </a:r>
            <a:r>
              <a:rPr sz="1350" spc="-5" dirty="0">
                <a:latin typeface="Calibri"/>
                <a:cs typeface="Calibri"/>
              </a:rPr>
              <a:t>рецензент  </a:t>
            </a:r>
            <a:r>
              <a:rPr sz="1350" dirty="0">
                <a:latin typeface="Calibri"/>
                <a:cs typeface="Calibri"/>
              </a:rPr>
              <a:t>проекта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dirty="0">
                <a:latin typeface="Calibri"/>
                <a:cs typeface="Calibri"/>
              </a:rPr>
              <a:t>ФГБНУ</a:t>
            </a:r>
            <a:r>
              <a:rPr sz="1350" spc="-1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«Институт  </a:t>
            </a:r>
            <a:r>
              <a:rPr sz="1350" spc="-5" dirty="0">
                <a:latin typeface="Calibri"/>
                <a:cs typeface="Calibri"/>
              </a:rPr>
              <a:t>изучения детства,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семьи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и воспитания</a:t>
            </a:r>
            <a:r>
              <a:rPr sz="1350" spc="-70" dirty="0">
                <a:latin typeface="Calibri"/>
                <a:cs typeface="Calibri"/>
              </a:rPr>
              <a:t> </a:t>
            </a:r>
            <a:r>
              <a:rPr sz="1350" spc="-30" dirty="0">
                <a:latin typeface="Calibri"/>
                <a:cs typeface="Calibri"/>
              </a:rPr>
              <a:t>РАО»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200" y="1261604"/>
            <a:ext cx="7557770" cy="41402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5" dirty="0">
                <a:latin typeface="Calibri"/>
                <a:cs typeface="Calibri"/>
              </a:rPr>
              <a:t>Ориентация:</a:t>
            </a:r>
            <a:endParaRPr sz="18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27965" algn="l"/>
              </a:tabLst>
            </a:pPr>
            <a:r>
              <a:rPr sz="1800" spc="-5" dirty="0">
                <a:latin typeface="Calibri"/>
                <a:cs typeface="Calibri"/>
              </a:rPr>
              <a:t>на </a:t>
            </a:r>
            <a:r>
              <a:rPr sz="1800" spc="-10" dirty="0">
                <a:latin typeface="Calibri"/>
                <a:cs typeface="Calibri"/>
              </a:rPr>
              <a:t>устойчивое </a:t>
            </a:r>
            <a:r>
              <a:rPr sz="1800" spc="-5" dirty="0">
                <a:latin typeface="Calibri"/>
                <a:cs typeface="Calibri"/>
              </a:rPr>
              <a:t>развитие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РФ;</a:t>
            </a:r>
            <a:endParaRPr sz="18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27965" algn="l"/>
              </a:tabLst>
            </a:pPr>
            <a:r>
              <a:rPr sz="1800" spc="-10" dirty="0">
                <a:latin typeface="Calibri"/>
                <a:cs typeface="Calibri"/>
              </a:rPr>
              <a:t>создание единого образовательного </a:t>
            </a:r>
            <a:r>
              <a:rPr sz="1800" spc="-5" dirty="0">
                <a:latin typeface="Calibri"/>
                <a:cs typeface="Calibri"/>
              </a:rPr>
              <a:t>пространства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РФ;</a:t>
            </a:r>
            <a:endParaRPr sz="1800">
              <a:latin typeface="Calibri"/>
              <a:cs typeface="Calibri"/>
            </a:endParaRPr>
          </a:p>
          <a:p>
            <a:pPr marL="227329" marR="51435" indent="-215265">
              <a:lnSpc>
                <a:spcPct val="150000"/>
              </a:lnSpc>
              <a:buFont typeface="Wingdings"/>
              <a:buChar char=""/>
              <a:tabLst>
                <a:tab pos="227965" algn="l"/>
              </a:tabLst>
            </a:pPr>
            <a:r>
              <a:rPr sz="1800" spc="-5" dirty="0">
                <a:latin typeface="Calibri"/>
                <a:cs typeface="Calibri"/>
              </a:rPr>
              <a:t>формирование </a:t>
            </a:r>
            <a:r>
              <a:rPr sz="1800" spc="-10" dirty="0">
                <a:latin typeface="Calibri"/>
                <a:cs typeface="Calibri"/>
              </a:rPr>
              <a:t>надежной доказательной </a:t>
            </a:r>
            <a:r>
              <a:rPr sz="1800" spc="-5" dirty="0">
                <a:latin typeface="Calibri"/>
                <a:cs typeface="Calibri"/>
              </a:rPr>
              <a:t>базы принятия решений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сфере  </a:t>
            </a:r>
            <a:r>
              <a:rPr sz="1800" spc="-15" dirty="0">
                <a:latin typeface="Calibri"/>
                <a:cs typeface="Calibri"/>
              </a:rPr>
              <a:t>дошкольного </a:t>
            </a:r>
            <a:r>
              <a:rPr sz="1800" spc="-5" dirty="0">
                <a:latin typeface="Calibri"/>
                <a:cs typeface="Calibri"/>
              </a:rPr>
              <a:t>образования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РФ;</a:t>
            </a:r>
            <a:endParaRPr sz="18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27965" algn="l"/>
              </a:tabLst>
            </a:pPr>
            <a:r>
              <a:rPr sz="1800" spc="-10" dirty="0">
                <a:latin typeface="Calibri"/>
                <a:cs typeface="Calibri"/>
              </a:rPr>
              <a:t>выполнение </a:t>
            </a:r>
            <a:r>
              <a:rPr sz="1800" spc="-5" dirty="0">
                <a:latin typeface="Calibri"/>
                <a:cs typeface="Calibri"/>
              </a:rPr>
              <a:t>требований </a:t>
            </a:r>
            <a:r>
              <a:rPr sz="1800" spc="-20" dirty="0">
                <a:latin typeface="Calibri"/>
                <a:cs typeface="Calibri"/>
              </a:rPr>
              <a:t>ФГОС </a:t>
            </a:r>
            <a:r>
              <a:rPr sz="1800" spc="-10" dirty="0">
                <a:latin typeface="Calibri"/>
                <a:cs typeface="Calibri"/>
              </a:rPr>
              <a:t>ДО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актуальной нормативной базы </a:t>
            </a:r>
            <a:r>
              <a:rPr sz="1800" spc="-10" dirty="0">
                <a:latin typeface="Calibri"/>
                <a:cs typeface="Calibri"/>
              </a:rPr>
              <a:t>ДО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РФ;</a:t>
            </a:r>
            <a:endParaRPr sz="1800">
              <a:latin typeface="Calibri"/>
              <a:cs typeface="Calibri"/>
            </a:endParaRPr>
          </a:p>
          <a:p>
            <a:pPr marL="227329" marR="10795" indent="-215265">
              <a:lnSpc>
                <a:spcPct val="150000"/>
              </a:lnSpc>
              <a:buFont typeface="Wingdings"/>
              <a:buChar char=""/>
              <a:tabLst>
                <a:tab pos="227965" algn="l"/>
              </a:tabLst>
            </a:pPr>
            <a:r>
              <a:rPr sz="1800" spc="-5" dirty="0">
                <a:latin typeface="Calibri"/>
                <a:cs typeface="Calibri"/>
              </a:rPr>
              <a:t>самосовершенствование организаций, </a:t>
            </a:r>
            <a:r>
              <a:rPr sz="1800" spc="-10" dirty="0">
                <a:latin typeface="Calibri"/>
                <a:cs typeface="Calibri"/>
              </a:rPr>
              <a:t>осуществляющих </a:t>
            </a:r>
            <a:r>
              <a:rPr sz="1800" spc="-5" dirty="0">
                <a:latin typeface="Calibri"/>
                <a:cs typeface="Calibri"/>
              </a:rPr>
              <a:t>образовательную  </a:t>
            </a:r>
            <a:r>
              <a:rPr sz="1800" spc="-10" dirty="0">
                <a:latin typeface="Calibri"/>
                <a:cs typeface="Calibri"/>
              </a:rPr>
              <a:t>деятельность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сфере </a:t>
            </a:r>
            <a:r>
              <a:rPr sz="1800" spc="-15" dirty="0">
                <a:latin typeface="Calibri"/>
                <a:cs typeface="Calibri"/>
              </a:rPr>
              <a:t>дошкольного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образования;</a:t>
            </a:r>
            <a:endParaRPr sz="18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27965" algn="l"/>
              </a:tabLst>
            </a:pPr>
            <a:r>
              <a:rPr sz="1800" spc="-10" dirty="0">
                <a:latin typeface="Calibri"/>
                <a:cs typeface="Calibri"/>
              </a:rPr>
              <a:t>создание </a:t>
            </a:r>
            <a:r>
              <a:rPr sz="1800" spc="-5" dirty="0">
                <a:latin typeface="Calibri"/>
                <a:cs typeface="Calibri"/>
              </a:rPr>
              <a:t>развивающей образовательной </a:t>
            </a:r>
            <a:r>
              <a:rPr sz="1800" spc="-10" dirty="0">
                <a:latin typeface="Calibri"/>
                <a:cs typeface="Calibri"/>
              </a:rPr>
              <a:t>среды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ДОО;</a:t>
            </a:r>
            <a:endParaRPr sz="18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27965" algn="l"/>
              </a:tabLst>
            </a:pPr>
            <a:r>
              <a:rPr sz="1800" spc="-10" dirty="0">
                <a:latin typeface="Calibri"/>
                <a:cs typeface="Calibri"/>
              </a:rPr>
              <a:t>открытость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консенсус.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0383" rIns="0" bIns="0" rtlCol="0">
            <a:spAutoFit/>
          </a:bodyPr>
          <a:lstStyle/>
          <a:p>
            <a:pPr marL="45085" marR="5080">
              <a:lnSpc>
                <a:spcPct val="11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Концепция МКДО: </a:t>
            </a:r>
            <a:r>
              <a:rPr sz="2400" spc="15" dirty="0">
                <a:solidFill>
                  <a:srgbClr val="385622"/>
                </a:solidFill>
              </a:rPr>
              <a:t>принципы мониторинга 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</a:t>
            </a:r>
            <a:r>
              <a:rPr sz="2400" spc="5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РФ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572" y="6916"/>
            <a:ext cx="77482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Концепция </a:t>
            </a:r>
            <a:r>
              <a:rPr sz="2400" spc="15" dirty="0">
                <a:solidFill>
                  <a:srgbClr val="385622"/>
                </a:solidFill>
              </a:rPr>
              <a:t>мониторинга качества </a:t>
            </a:r>
            <a:r>
              <a:rPr sz="2400" spc="5" dirty="0">
                <a:solidFill>
                  <a:srgbClr val="385622"/>
                </a:solidFill>
              </a:rPr>
              <a:t>дошкольного 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spc="5" dirty="0">
                <a:solidFill>
                  <a:srgbClr val="385622"/>
                </a:solidFill>
              </a:rPr>
              <a:t>РФ </a:t>
            </a:r>
            <a:r>
              <a:rPr sz="2400" dirty="0">
                <a:solidFill>
                  <a:srgbClr val="385622"/>
                </a:solidFill>
              </a:rPr>
              <a:t>— </a:t>
            </a:r>
            <a:r>
              <a:rPr sz="2400" spc="5" dirty="0">
                <a:solidFill>
                  <a:srgbClr val="385622"/>
                </a:solidFill>
              </a:rPr>
              <a:t>от </a:t>
            </a:r>
            <a:r>
              <a:rPr sz="2400" spc="15" dirty="0">
                <a:solidFill>
                  <a:srgbClr val="385622"/>
                </a:solidFill>
              </a:rPr>
              <a:t>собственного образа качества </a:t>
            </a:r>
            <a:r>
              <a:rPr sz="2400" dirty="0">
                <a:solidFill>
                  <a:srgbClr val="385622"/>
                </a:solidFill>
              </a:rPr>
              <a:t>ДОО  к </a:t>
            </a:r>
            <a:r>
              <a:rPr sz="2400" spc="10" dirty="0">
                <a:solidFill>
                  <a:srgbClr val="385622"/>
                </a:solidFill>
              </a:rPr>
              <a:t>многоуровневому </a:t>
            </a:r>
            <a:r>
              <a:rPr sz="2400" spc="15" dirty="0">
                <a:solidFill>
                  <a:srgbClr val="385622"/>
                </a:solidFill>
              </a:rPr>
              <a:t>анализу текущей</a:t>
            </a:r>
            <a:r>
              <a:rPr sz="2400" spc="55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ситуации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385622"/>
                </a:solidFill>
              </a:rPr>
              <a:t>и </a:t>
            </a:r>
            <a:r>
              <a:rPr sz="2400" spc="10" dirty="0">
                <a:solidFill>
                  <a:srgbClr val="385622"/>
                </a:solidFill>
              </a:rPr>
              <a:t>разработке </a:t>
            </a:r>
            <a:r>
              <a:rPr sz="2400" spc="20" dirty="0">
                <a:solidFill>
                  <a:srgbClr val="385622"/>
                </a:solidFill>
              </a:rPr>
              <a:t>программ </a:t>
            </a:r>
            <a:r>
              <a:rPr sz="2400" spc="15" dirty="0">
                <a:solidFill>
                  <a:srgbClr val="385622"/>
                </a:solidFill>
              </a:rPr>
              <a:t>развития</a:t>
            </a:r>
            <a:r>
              <a:rPr sz="2400" spc="40" dirty="0">
                <a:solidFill>
                  <a:srgbClr val="385622"/>
                </a:solidFill>
              </a:rPr>
              <a:t> </a:t>
            </a:r>
            <a:r>
              <a:rPr sz="2400" dirty="0">
                <a:solidFill>
                  <a:srgbClr val="385622"/>
                </a:solidFill>
              </a:rPr>
              <a:t>ДОО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0" y="2180844"/>
            <a:ext cx="733043" cy="3669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577003"/>
            <a:ext cx="647700" cy="824230"/>
          </a:xfrm>
          <a:custGeom>
            <a:avLst/>
            <a:gdLst/>
            <a:ahLst/>
            <a:cxnLst/>
            <a:rect l="l" t="t" r="r" b="b"/>
            <a:pathLst>
              <a:path w="647700" h="824229">
                <a:moveTo>
                  <a:pt x="0" y="0"/>
                </a:moveTo>
                <a:lnTo>
                  <a:pt x="0" y="824128"/>
                </a:lnTo>
                <a:lnTo>
                  <a:pt x="647700" y="412064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577009"/>
            <a:ext cx="647700" cy="824230"/>
          </a:xfrm>
          <a:custGeom>
            <a:avLst/>
            <a:gdLst/>
            <a:ahLst/>
            <a:cxnLst/>
            <a:rect l="l" t="t" r="r" b="b"/>
            <a:pathLst>
              <a:path w="647700" h="824229">
                <a:moveTo>
                  <a:pt x="0" y="0"/>
                </a:moveTo>
                <a:lnTo>
                  <a:pt x="647700" y="412060"/>
                </a:lnTo>
                <a:lnTo>
                  <a:pt x="0" y="824120"/>
                </a:lnTo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2019" y="2055876"/>
            <a:ext cx="601979" cy="3713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74020" y="3519068"/>
            <a:ext cx="570230" cy="734695"/>
          </a:xfrm>
          <a:custGeom>
            <a:avLst/>
            <a:gdLst/>
            <a:ahLst/>
            <a:cxnLst/>
            <a:rect l="l" t="t" r="r" b="b"/>
            <a:pathLst>
              <a:path w="570229" h="734695">
                <a:moveTo>
                  <a:pt x="569976" y="0"/>
                </a:moveTo>
                <a:lnTo>
                  <a:pt x="0" y="367131"/>
                </a:lnTo>
                <a:lnTo>
                  <a:pt x="569976" y="734263"/>
                </a:lnTo>
                <a:lnTo>
                  <a:pt x="569976" y="0"/>
                </a:lnTo>
                <a:close/>
              </a:path>
            </a:pathLst>
          </a:custGeom>
          <a:solidFill>
            <a:srgbClr val="6BE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74023" y="3519075"/>
            <a:ext cx="570230" cy="734695"/>
          </a:xfrm>
          <a:custGeom>
            <a:avLst/>
            <a:gdLst/>
            <a:ahLst/>
            <a:cxnLst/>
            <a:rect l="l" t="t" r="r" b="b"/>
            <a:pathLst>
              <a:path w="570229" h="734695">
                <a:moveTo>
                  <a:pt x="569975" y="0"/>
                </a:moveTo>
                <a:lnTo>
                  <a:pt x="0" y="367124"/>
                </a:lnTo>
                <a:lnTo>
                  <a:pt x="569975" y="734248"/>
                </a:lnTo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67355" y="1677924"/>
            <a:ext cx="4331207" cy="1435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3932" y="1706879"/>
            <a:ext cx="4203700" cy="1323340"/>
          </a:xfrm>
          <a:custGeom>
            <a:avLst/>
            <a:gdLst/>
            <a:ahLst/>
            <a:cxnLst/>
            <a:rect l="l" t="t" r="r" b="b"/>
            <a:pathLst>
              <a:path w="4203700" h="1323339">
                <a:moveTo>
                  <a:pt x="4203192" y="0"/>
                </a:moveTo>
                <a:lnTo>
                  <a:pt x="0" y="0"/>
                </a:lnTo>
                <a:lnTo>
                  <a:pt x="2084235" y="1322832"/>
                </a:lnTo>
                <a:lnTo>
                  <a:pt x="4203192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3932" y="1706879"/>
            <a:ext cx="4203700" cy="1323340"/>
          </a:xfrm>
          <a:custGeom>
            <a:avLst/>
            <a:gdLst/>
            <a:ahLst/>
            <a:cxnLst/>
            <a:rect l="l" t="t" r="r" b="b"/>
            <a:pathLst>
              <a:path w="4203700" h="1323339">
                <a:moveTo>
                  <a:pt x="0" y="0"/>
                </a:moveTo>
                <a:lnTo>
                  <a:pt x="2084235" y="1322832"/>
                </a:lnTo>
                <a:lnTo>
                  <a:pt x="420319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39132" y="1794273"/>
            <a:ext cx="173164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latin typeface="Calibri"/>
                <a:cs typeface="Calibri"/>
              </a:rPr>
              <a:t>Управление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качеством,  осуществляемое  </a:t>
            </a:r>
            <a:r>
              <a:rPr sz="1350" spc="-10" dirty="0">
                <a:latin typeface="Calibri"/>
                <a:cs typeface="Calibri"/>
              </a:rPr>
              <a:t>руководством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5" dirty="0">
                <a:latin typeface="Calibri"/>
                <a:cs typeface="Calibri"/>
              </a:rPr>
              <a:t>ДОО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65932" y="2903220"/>
            <a:ext cx="2738627" cy="217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03932" y="3113531"/>
            <a:ext cx="3973068" cy="24490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29000" y="3203448"/>
            <a:ext cx="2275842" cy="1871471"/>
          </a:xfrm>
          <a:custGeom>
            <a:avLst/>
            <a:gdLst/>
            <a:ahLst/>
            <a:cxnLst/>
            <a:rect l="l" t="t" r="r" b="b"/>
            <a:pathLst>
              <a:path w="2138679" h="1571625">
                <a:moveTo>
                  <a:pt x="290410" y="0"/>
                </a:moveTo>
                <a:lnTo>
                  <a:pt x="2138248" y="0"/>
                </a:lnTo>
                <a:lnTo>
                  <a:pt x="2138248" y="1281099"/>
                </a:lnTo>
                <a:lnTo>
                  <a:pt x="2132025" y="1340192"/>
                </a:lnTo>
                <a:lnTo>
                  <a:pt x="2115553" y="1393278"/>
                </a:lnTo>
                <a:lnTo>
                  <a:pt x="2088845" y="1442961"/>
                </a:lnTo>
                <a:lnTo>
                  <a:pt x="2053310" y="1485976"/>
                </a:lnTo>
                <a:lnTo>
                  <a:pt x="2010219" y="1522031"/>
                </a:lnTo>
                <a:lnTo>
                  <a:pt x="1960372" y="1548841"/>
                </a:lnTo>
                <a:lnTo>
                  <a:pt x="1906930" y="1565287"/>
                </a:lnTo>
                <a:lnTo>
                  <a:pt x="1848231" y="1571510"/>
                </a:lnTo>
                <a:lnTo>
                  <a:pt x="0" y="1571510"/>
                </a:lnTo>
                <a:lnTo>
                  <a:pt x="0" y="290410"/>
                </a:lnTo>
                <a:lnTo>
                  <a:pt x="1358" y="261480"/>
                </a:lnTo>
                <a:lnTo>
                  <a:pt x="22694" y="178231"/>
                </a:lnTo>
                <a:lnTo>
                  <a:pt x="49352" y="128663"/>
                </a:lnTo>
                <a:lnTo>
                  <a:pt x="85013" y="85013"/>
                </a:lnTo>
                <a:lnTo>
                  <a:pt x="128663" y="49352"/>
                </a:lnTo>
                <a:lnTo>
                  <a:pt x="178231" y="22694"/>
                </a:lnTo>
                <a:lnTo>
                  <a:pt x="231317" y="6223"/>
                </a:lnTo>
                <a:lnTo>
                  <a:pt x="290410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776" y="3989833"/>
            <a:ext cx="2061845" cy="741045"/>
          </a:xfrm>
          <a:custGeom>
            <a:avLst/>
            <a:gdLst/>
            <a:ahLst/>
            <a:cxnLst/>
            <a:rect l="l" t="t" r="r" b="b"/>
            <a:pathLst>
              <a:path w="2061845" h="741045">
                <a:moveTo>
                  <a:pt x="2038080" y="0"/>
                </a:moveTo>
                <a:lnTo>
                  <a:pt x="51203" y="0"/>
                </a:lnTo>
                <a:lnTo>
                  <a:pt x="17444" y="9202"/>
                </a:lnTo>
                <a:lnTo>
                  <a:pt x="6350" y="34297"/>
                </a:lnTo>
                <a:lnTo>
                  <a:pt x="7404" y="71521"/>
                </a:lnTo>
                <a:lnTo>
                  <a:pt x="10093" y="117106"/>
                </a:lnTo>
                <a:lnTo>
                  <a:pt x="10093" y="585520"/>
                </a:lnTo>
                <a:lnTo>
                  <a:pt x="5420" y="636059"/>
                </a:lnTo>
                <a:lnTo>
                  <a:pt x="0" y="684179"/>
                </a:lnTo>
                <a:lnTo>
                  <a:pt x="6728" y="720171"/>
                </a:lnTo>
                <a:lnTo>
                  <a:pt x="38503" y="734326"/>
                </a:lnTo>
                <a:lnTo>
                  <a:pt x="1853930" y="740664"/>
                </a:lnTo>
                <a:lnTo>
                  <a:pt x="1891697" y="733663"/>
                </a:lnTo>
                <a:lnTo>
                  <a:pt x="1936180" y="714815"/>
                </a:lnTo>
                <a:lnTo>
                  <a:pt x="1981322" y="687347"/>
                </a:lnTo>
                <a:lnTo>
                  <a:pt x="2021064" y="654490"/>
                </a:lnTo>
                <a:lnTo>
                  <a:pt x="2049352" y="619471"/>
                </a:lnTo>
                <a:lnTo>
                  <a:pt x="2060127" y="585520"/>
                </a:lnTo>
                <a:lnTo>
                  <a:pt x="2060127" y="117106"/>
                </a:lnTo>
                <a:lnTo>
                  <a:pt x="2061327" y="71521"/>
                </a:lnTo>
                <a:lnTo>
                  <a:pt x="2061490" y="34297"/>
                </a:lnTo>
                <a:lnTo>
                  <a:pt x="2055460" y="9202"/>
                </a:lnTo>
                <a:lnTo>
                  <a:pt x="2038080" y="0"/>
                </a:lnTo>
                <a:close/>
              </a:path>
            </a:pathLst>
          </a:custGeom>
          <a:solidFill>
            <a:srgbClr val="FFFFFF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59076" y="3964800"/>
            <a:ext cx="1541780" cy="772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275" marR="31115"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libri"/>
                <a:cs typeface="Calibri"/>
              </a:rPr>
              <a:t>Собственный</a:t>
            </a:r>
            <a:r>
              <a:rPr sz="1350" b="1" spc="-8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образ  </a:t>
            </a:r>
            <a:r>
              <a:rPr sz="1350" b="1" spc="-5" dirty="0">
                <a:latin typeface="Calibri"/>
                <a:cs typeface="Calibri"/>
              </a:rPr>
              <a:t>качества</a:t>
            </a:r>
            <a:r>
              <a:rPr sz="1350" b="1" spc="-65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ДОО</a:t>
            </a:r>
            <a:r>
              <a:rPr sz="1350" spc="-10" dirty="0">
                <a:latin typeface="Calibri"/>
                <a:cs typeface="Calibri"/>
              </a:rPr>
              <a:t>:</a:t>
            </a:r>
            <a:endParaRPr sz="1350" dirty="0">
              <a:latin typeface="Calibri"/>
              <a:cs typeface="Calibri"/>
            </a:endParaRPr>
          </a:p>
          <a:p>
            <a:pPr marL="12700" marR="5080" indent="635" algn="ctr">
              <a:lnSpc>
                <a:spcPts val="1300"/>
              </a:lnSpc>
              <a:spcBef>
                <a:spcPts val="20"/>
              </a:spcBef>
            </a:pPr>
            <a:r>
              <a:rPr sz="1350" spc="-5" dirty="0">
                <a:latin typeface="Calibri"/>
                <a:cs typeface="Calibri"/>
              </a:rPr>
              <a:t>ценности, </a:t>
            </a:r>
            <a:r>
              <a:rPr sz="1350" dirty="0">
                <a:latin typeface="Calibri"/>
                <a:cs typeface="Calibri"/>
              </a:rPr>
              <a:t>ООП,  </a:t>
            </a:r>
            <a:r>
              <a:rPr lang="ru-RU" sz="1350" spc="-5" dirty="0">
                <a:latin typeface="Calibri"/>
                <a:cs typeface="Calibri"/>
              </a:rPr>
              <a:t>П</a:t>
            </a:r>
            <a:r>
              <a:rPr sz="1350" spc="-5" dirty="0" err="1" smtClean="0">
                <a:latin typeface="Calibri"/>
                <a:cs typeface="Calibri"/>
              </a:rPr>
              <a:t>рограмма</a:t>
            </a:r>
            <a:r>
              <a:rPr sz="1350" spc="-50" dirty="0" smtClean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развития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0075" y="6486144"/>
            <a:ext cx="6524243" cy="371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91981" y="6516623"/>
            <a:ext cx="1387475" cy="341630"/>
          </a:xfrm>
          <a:custGeom>
            <a:avLst/>
            <a:gdLst/>
            <a:ahLst/>
            <a:cxnLst/>
            <a:rect l="l" t="t" r="r" b="b"/>
            <a:pathLst>
              <a:path w="1387475" h="341629">
                <a:moveTo>
                  <a:pt x="688162" y="0"/>
                </a:moveTo>
                <a:lnTo>
                  <a:pt x="0" y="341375"/>
                </a:lnTo>
                <a:lnTo>
                  <a:pt x="1387348" y="341375"/>
                </a:lnTo>
                <a:lnTo>
                  <a:pt x="688162" y="0"/>
                </a:lnTo>
                <a:close/>
              </a:path>
            </a:pathLst>
          </a:custGeom>
          <a:solidFill>
            <a:srgbClr val="CAF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91993" y="6516623"/>
            <a:ext cx="1387475" cy="341630"/>
          </a:xfrm>
          <a:custGeom>
            <a:avLst/>
            <a:gdLst/>
            <a:ahLst/>
            <a:cxnLst/>
            <a:rect l="l" t="t" r="r" b="b"/>
            <a:pathLst>
              <a:path w="1387475" h="341629">
                <a:moveTo>
                  <a:pt x="0" y="341376"/>
                </a:moveTo>
                <a:lnTo>
                  <a:pt x="688160" y="0"/>
                </a:lnTo>
                <a:lnTo>
                  <a:pt x="1387336" y="341376"/>
                </a:lnTo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200" y="0"/>
            <a:ext cx="77482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Концепция </a:t>
            </a:r>
            <a:r>
              <a:rPr sz="2400" spc="15" dirty="0">
                <a:solidFill>
                  <a:srgbClr val="385622"/>
                </a:solidFill>
              </a:rPr>
              <a:t>мониторинга качества </a:t>
            </a:r>
            <a:r>
              <a:rPr sz="2400" spc="5" dirty="0">
                <a:solidFill>
                  <a:srgbClr val="385622"/>
                </a:solidFill>
              </a:rPr>
              <a:t>дошкольного 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spc="5" dirty="0">
                <a:solidFill>
                  <a:srgbClr val="385622"/>
                </a:solidFill>
              </a:rPr>
              <a:t>РФ </a:t>
            </a:r>
            <a:r>
              <a:rPr sz="2400" dirty="0">
                <a:solidFill>
                  <a:srgbClr val="385622"/>
                </a:solidFill>
              </a:rPr>
              <a:t>— </a:t>
            </a:r>
            <a:r>
              <a:rPr sz="2400" spc="5" dirty="0">
                <a:solidFill>
                  <a:srgbClr val="385622"/>
                </a:solidFill>
              </a:rPr>
              <a:t>от </a:t>
            </a:r>
            <a:r>
              <a:rPr sz="2400" spc="15" dirty="0">
                <a:solidFill>
                  <a:srgbClr val="385622"/>
                </a:solidFill>
              </a:rPr>
              <a:t>собственного образа качества </a:t>
            </a:r>
            <a:r>
              <a:rPr sz="2400" dirty="0">
                <a:solidFill>
                  <a:srgbClr val="385622"/>
                </a:solidFill>
              </a:rPr>
              <a:t>ДОО  к </a:t>
            </a:r>
            <a:r>
              <a:rPr sz="2400" spc="10" dirty="0">
                <a:solidFill>
                  <a:srgbClr val="385622"/>
                </a:solidFill>
              </a:rPr>
              <a:t>многоуровневому </a:t>
            </a:r>
            <a:r>
              <a:rPr sz="2400" spc="15" dirty="0">
                <a:solidFill>
                  <a:srgbClr val="385622"/>
                </a:solidFill>
              </a:rPr>
              <a:t>анализу текущей</a:t>
            </a:r>
            <a:r>
              <a:rPr sz="2400" spc="55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ситуации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385622"/>
                </a:solidFill>
              </a:rPr>
              <a:t>и </a:t>
            </a:r>
            <a:r>
              <a:rPr sz="2400" spc="10" dirty="0">
                <a:solidFill>
                  <a:srgbClr val="385622"/>
                </a:solidFill>
              </a:rPr>
              <a:t>разработке </a:t>
            </a:r>
            <a:r>
              <a:rPr sz="2400" spc="20" dirty="0">
                <a:solidFill>
                  <a:srgbClr val="385622"/>
                </a:solidFill>
              </a:rPr>
              <a:t>программ </a:t>
            </a:r>
            <a:r>
              <a:rPr sz="2400" spc="15" dirty="0">
                <a:solidFill>
                  <a:srgbClr val="385622"/>
                </a:solidFill>
              </a:rPr>
              <a:t>развития</a:t>
            </a:r>
            <a:r>
              <a:rPr sz="2400" spc="40" dirty="0">
                <a:solidFill>
                  <a:srgbClr val="385622"/>
                </a:solidFill>
              </a:rPr>
              <a:t> </a:t>
            </a:r>
            <a:r>
              <a:rPr sz="2400" dirty="0">
                <a:solidFill>
                  <a:srgbClr val="385622"/>
                </a:solidFill>
              </a:rPr>
              <a:t>ДОО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3756" y="1982723"/>
            <a:ext cx="2926079" cy="3669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2524" y="2014727"/>
            <a:ext cx="2792095" cy="3552825"/>
          </a:xfrm>
          <a:custGeom>
            <a:avLst/>
            <a:gdLst/>
            <a:ahLst/>
            <a:cxnLst/>
            <a:rect l="l" t="t" r="r" b="b"/>
            <a:pathLst>
              <a:path w="2792095" h="3552825">
                <a:moveTo>
                  <a:pt x="0" y="0"/>
                </a:moveTo>
                <a:lnTo>
                  <a:pt x="0" y="3552444"/>
                </a:lnTo>
                <a:lnTo>
                  <a:pt x="2791968" y="1776222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524" y="2014727"/>
            <a:ext cx="2792095" cy="3552825"/>
          </a:xfrm>
          <a:custGeom>
            <a:avLst/>
            <a:gdLst/>
            <a:ahLst/>
            <a:cxnLst/>
            <a:rect l="l" t="t" r="r" b="b"/>
            <a:pathLst>
              <a:path w="2792095" h="3552825">
                <a:moveTo>
                  <a:pt x="0" y="0"/>
                </a:moveTo>
                <a:lnTo>
                  <a:pt x="2791968" y="1776222"/>
                </a:lnTo>
                <a:lnTo>
                  <a:pt x="0" y="3552444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84" y="3112325"/>
            <a:ext cx="1226820" cy="1357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1385"/>
              </a:lnSpc>
            </a:pP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Самооценка</a:t>
            </a:r>
            <a:endParaRPr sz="1350">
              <a:latin typeface="Calibri"/>
              <a:cs typeface="Calibri"/>
            </a:endParaRPr>
          </a:p>
          <a:p>
            <a:pPr marL="64135" marR="57785" indent="-635" algn="ctr">
              <a:lnSpc>
                <a:spcPct val="100000"/>
              </a:lnSpc>
            </a:pP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педагога,  индиви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уа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350" spc="-1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ая  обратная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связь  и</a:t>
            </a:r>
            <a:r>
              <a:rPr sz="13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персональное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развитие</a:t>
            </a:r>
            <a:r>
              <a:rPr sz="13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качества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57900" y="1961388"/>
            <a:ext cx="2909315" cy="3712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9903" y="1993392"/>
            <a:ext cx="2794000" cy="3595370"/>
          </a:xfrm>
          <a:custGeom>
            <a:avLst/>
            <a:gdLst/>
            <a:ahLst/>
            <a:cxnLst/>
            <a:rect l="l" t="t" r="r" b="b"/>
            <a:pathLst>
              <a:path w="2794000" h="3595370">
                <a:moveTo>
                  <a:pt x="2793492" y="0"/>
                </a:moveTo>
                <a:lnTo>
                  <a:pt x="0" y="1797558"/>
                </a:lnTo>
                <a:lnTo>
                  <a:pt x="2793492" y="3595116"/>
                </a:lnTo>
                <a:lnTo>
                  <a:pt x="2793492" y="0"/>
                </a:lnTo>
                <a:close/>
              </a:path>
            </a:pathLst>
          </a:custGeom>
          <a:solidFill>
            <a:srgbClr val="6BE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89903" y="1993392"/>
            <a:ext cx="2794000" cy="3595370"/>
          </a:xfrm>
          <a:custGeom>
            <a:avLst/>
            <a:gdLst/>
            <a:ahLst/>
            <a:cxnLst/>
            <a:rect l="l" t="t" r="r" b="b"/>
            <a:pathLst>
              <a:path w="2794000" h="3595370">
                <a:moveTo>
                  <a:pt x="2793492" y="0"/>
                </a:moveTo>
                <a:lnTo>
                  <a:pt x="0" y="1797558"/>
                </a:lnTo>
                <a:lnTo>
                  <a:pt x="2793492" y="3595116"/>
                </a:lnTo>
                <a:lnTo>
                  <a:pt x="2793492" y="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91274" y="3064162"/>
            <a:ext cx="815340" cy="14541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385"/>
              </a:lnSpc>
            </a:pPr>
            <a:r>
              <a:rPr sz="1350" spc="-5" dirty="0">
                <a:latin typeface="Calibri"/>
                <a:cs typeface="Calibri"/>
              </a:rPr>
              <a:t>Внутренняя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оценка</a:t>
            </a:r>
            <a:endParaRPr sz="1350">
              <a:latin typeface="Calibri"/>
              <a:cs typeface="Calibri"/>
            </a:endParaRPr>
          </a:p>
          <a:p>
            <a:pPr marL="12700" marR="5080" indent="-4445" algn="ctr">
              <a:lnSpc>
                <a:spcPct val="100000"/>
              </a:lnSpc>
            </a:pPr>
            <a:r>
              <a:rPr sz="1350" spc="-5" dirty="0">
                <a:latin typeface="Calibri"/>
                <a:cs typeface="Calibri"/>
              </a:rPr>
              <a:t>качества </a:t>
            </a:r>
            <a:r>
              <a:rPr sz="1350" spc="-20" dirty="0">
                <a:latin typeface="Calibri"/>
                <a:cs typeface="Calibri"/>
              </a:rPr>
              <a:t>ДОО.  </a:t>
            </a:r>
            <a:r>
              <a:rPr sz="1350" spc="-5" dirty="0">
                <a:latin typeface="Calibri"/>
                <a:cs typeface="Calibri"/>
              </a:rPr>
              <a:t>Сам</a:t>
            </a:r>
            <a:r>
              <a:rPr sz="1350" spc="5" dirty="0">
                <a:latin typeface="Calibri"/>
                <a:cs typeface="Calibri"/>
              </a:rPr>
              <a:t>оо</a:t>
            </a:r>
            <a:r>
              <a:rPr sz="1350" spc="-5" dirty="0">
                <a:latin typeface="Calibri"/>
                <a:cs typeface="Calibri"/>
              </a:rPr>
              <a:t>б</a:t>
            </a:r>
            <a:r>
              <a:rPr sz="1350" dirty="0">
                <a:latin typeface="Calibri"/>
                <a:cs typeface="Calibri"/>
              </a:rPr>
              <a:t>сл</a:t>
            </a:r>
            <a:r>
              <a:rPr sz="1350" spc="-30" dirty="0">
                <a:latin typeface="Calibri"/>
                <a:cs typeface="Calibri"/>
              </a:rPr>
              <a:t>е</a:t>
            </a:r>
            <a:r>
              <a:rPr sz="1350" spc="-15" dirty="0">
                <a:latin typeface="Calibri"/>
                <a:cs typeface="Calibri"/>
              </a:rPr>
              <a:t>д</a:t>
            </a:r>
            <a:r>
              <a:rPr sz="1350" spc="5" dirty="0">
                <a:latin typeface="Calibri"/>
                <a:cs typeface="Calibri"/>
              </a:rPr>
              <a:t>о</a:t>
            </a:r>
            <a:r>
              <a:rPr sz="1350" spc="-5" dirty="0">
                <a:latin typeface="Calibri"/>
                <a:cs typeface="Calibri"/>
              </a:rPr>
              <a:t>ва</a:t>
            </a:r>
            <a:r>
              <a:rPr sz="1350" spc="-10" dirty="0">
                <a:latin typeface="Calibri"/>
                <a:cs typeface="Calibri"/>
              </a:rPr>
              <a:t>н</a:t>
            </a:r>
            <a:r>
              <a:rPr sz="1350" spc="-5" dirty="0">
                <a:latin typeface="Calibri"/>
                <a:cs typeface="Calibri"/>
              </a:rPr>
              <a:t>ие  ДОО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33827" y="1677924"/>
            <a:ext cx="4331207" cy="1435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70404" y="1706879"/>
            <a:ext cx="4203700" cy="1323340"/>
          </a:xfrm>
          <a:custGeom>
            <a:avLst/>
            <a:gdLst/>
            <a:ahLst/>
            <a:cxnLst/>
            <a:rect l="l" t="t" r="r" b="b"/>
            <a:pathLst>
              <a:path w="4203700" h="1323339">
                <a:moveTo>
                  <a:pt x="4203192" y="0"/>
                </a:moveTo>
                <a:lnTo>
                  <a:pt x="0" y="0"/>
                </a:lnTo>
                <a:lnTo>
                  <a:pt x="2084235" y="1322832"/>
                </a:lnTo>
                <a:lnTo>
                  <a:pt x="4203192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70404" y="1706879"/>
            <a:ext cx="4203700" cy="1323340"/>
          </a:xfrm>
          <a:custGeom>
            <a:avLst/>
            <a:gdLst/>
            <a:ahLst/>
            <a:cxnLst/>
            <a:rect l="l" t="t" r="r" b="b"/>
            <a:pathLst>
              <a:path w="4203700" h="1323339">
                <a:moveTo>
                  <a:pt x="0" y="0"/>
                </a:moveTo>
                <a:lnTo>
                  <a:pt x="2084235" y="1322832"/>
                </a:lnTo>
                <a:lnTo>
                  <a:pt x="420319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705637" y="1794272"/>
            <a:ext cx="173164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latin typeface="Calibri"/>
                <a:cs typeface="Calibri"/>
              </a:rPr>
              <a:t>Управление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качеством,  осуществляемое  </a:t>
            </a:r>
            <a:r>
              <a:rPr sz="1350" spc="-10" dirty="0">
                <a:latin typeface="Calibri"/>
                <a:cs typeface="Calibri"/>
              </a:rPr>
              <a:t>руководством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5" dirty="0">
                <a:latin typeface="Calibri"/>
                <a:cs typeface="Calibri"/>
              </a:rPr>
              <a:t>ДОО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5932" y="2903220"/>
            <a:ext cx="2738627" cy="217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10355" y="3247644"/>
            <a:ext cx="2046478" cy="14828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66162" y="3203448"/>
            <a:ext cx="2138680" cy="1571625"/>
          </a:xfrm>
          <a:custGeom>
            <a:avLst/>
            <a:gdLst/>
            <a:ahLst/>
            <a:cxnLst/>
            <a:rect l="l" t="t" r="r" b="b"/>
            <a:pathLst>
              <a:path w="2138679" h="1571625">
                <a:moveTo>
                  <a:pt x="290410" y="0"/>
                </a:moveTo>
                <a:lnTo>
                  <a:pt x="2138248" y="0"/>
                </a:lnTo>
                <a:lnTo>
                  <a:pt x="2138248" y="1281099"/>
                </a:lnTo>
                <a:lnTo>
                  <a:pt x="2132025" y="1340192"/>
                </a:lnTo>
                <a:lnTo>
                  <a:pt x="2115553" y="1393278"/>
                </a:lnTo>
                <a:lnTo>
                  <a:pt x="2088845" y="1442961"/>
                </a:lnTo>
                <a:lnTo>
                  <a:pt x="2053310" y="1485976"/>
                </a:lnTo>
                <a:lnTo>
                  <a:pt x="2010219" y="1522031"/>
                </a:lnTo>
                <a:lnTo>
                  <a:pt x="1960372" y="1548841"/>
                </a:lnTo>
                <a:lnTo>
                  <a:pt x="1906930" y="1565287"/>
                </a:lnTo>
                <a:lnTo>
                  <a:pt x="1848231" y="1571510"/>
                </a:lnTo>
                <a:lnTo>
                  <a:pt x="0" y="1571510"/>
                </a:lnTo>
                <a:lnTo>
                  <a:pt x="0" y="290410"/>
                </a:lnTo>
                <a:lnTo>
                  <a:pt x="1358" y="261480"/>
                </a:lnTo>
                <a:lnTo>
                  <a:pt x="22694" y="178231"/>
                </a:lnTo>
                <a:lnTo>
                  <a:pt x="49352" y="128663"/>
                </a:lnTo>
                <a:lnTo>
                  <a:pt x="85013" y="85013"/>
                </a:lnTo>
                <a:lnTo>
                  <a:pt x="128663" y="49352"/>
                </a:lnTo>
                <a:lnTo>
                  <a:pt x="178231" y="22694"/>
                </a:lnTo>
                <a:lnTo>
                  <a:pt x="231317" y="6223"/>
                </a:lnTo>
                <a:lnTo>
                  <a:pt x="290410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9776" y="3989833"/>
            <a:ext cx="2061845" cy="741045"/>
          </a:xfrm>
          <a:custGeom>
            <a:avLst/>
            <a:gdLst/>
            <a:ahLst/>
            <a:cxnLst/>
            <a:rect l="l" t="t" r="r" b="b"/>
            <a:pathLst>
              <a:path w="2061845" h="741045">
                <a:moveTo>
                  <a:pt x="2038080" y="0"/>
                </a:moveTo>
                <a:lnTo>
                  <a:pt x="51203" y="0"/>
                </a:lnTo>
                <a:lnTo>
                  <a:pt x="17444" y="9202"/>
                </a:lnTo>
                <a:lnTo>
                  <a:pt x="6350" y="34297"/>
                </a:lnTo>
                <a:lnTo>
                  <a:pt x="7404" y="71521"/>
                </a:lnTo>
                <a:lnTo>
                  <a:pt x="10093" y="117106"/>
                </a:lnTo>
                <a:lnTo>
                  <a:pt x="10093" y="585520"/>
                </a:lnTo>
                <a:lnTo>
                  <a:pt x="5420" y="636059"/>
                </a:lnTo>
                <a:lnTo>
                  <a:pt x="0" y="684179"/>
                </a:lnTo>
                <a:lnTo>
                  <a:pt x="6728" y="720171"/>
                </a:lnTo>
                <a:lnTo>
                  <a:pt x="38503" y="734326"/>
                </a:lnTo>
                <a:lnTo>
                  <a:pt x="1853930" y="740664"/>
                </a:lnTo>
                <a:lnTo>
                  <a:pt x="1891697" y="733663"/>
                </a:lnTo>
                <a:lnTo>
                  <a:pt x="1936180" y="714815"/>
                </a:lnTo>
                <a:lnTo>
                  <a:pt x="1981322" y="687347"/>
                </a:lnTo>
                <a:lnTo>
                  <a:pt x="2021064" y="654490"/>
                </a:lnTo>
                <a:lnTo>
                  <a:pt x="2049352" y="619471"/>
                </a:lnTo>
                <a:lnTo>
                  <a:pt x="2060127" y="585520"/>
                </a:lnTo>
                <a:lnTo>
                  <a:pt x="2060127" y="117106"/>
                </a:lnTo>
                <a:lnTo>
                  <a:pt x="2061327" y="71521"/>
                </a:lnTo>
                <a:lnTo>
                  <a:pt x="2061490" y="34297"/>
                </a:lnTo>
                <a:lnTo>
                  <a:pt x="2055460" y="9202"/>
                </a:lnTo>
                <a:lnTo>
                  <a:pt x="2038080" y="0"/>
                </a:lnTo>
                <a:close/>
              </a:path>
            </a:pathLst>
          </a:custGeom>
          <a:solidFill>
            <a:srgbClr val="FFFFFF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59076" y="3964800"/>
            <a:ext cx="1541780" cy="772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275" marR="31115" algn="ctr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Calibri"/>
                <a:cs typeface="Calibri"/>
              </a:rPr>
              <a:t>Собственный</a:t>
            </a:r>
            <a:r>
              <a:rPr sz="1350" b="1" spc="-8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образ  </a:t>
            </a:r>
            <a:r>
              <a:rPr sz="1350" b="1" spc="-5" dirty="0">
                <a:latin typeface="Calibri"/>
                <a:cs typeface="Calibri"/>
              </a:rPr>
              <a:t>качества</a:t>
            </a:r>
            <a:r>
              <a:rPr sz="1350" b="1" spc="-65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ДОО</a:t>
            </a:r>
            <a:r>
              <a:rPr sz="1350" spc="-10" dirty="0">
                <a:latin typeface="Calibri"/>
                <a:cs typeface="Calibri"/>
              </a:rPr>
              <a:t>:</a:t>
            </a:r>
            <a:endParaRPr sz="1350">
              <a:latin typeface="Calibri"/>
              <a:cs typeface="Calibri"/>
            </a:endParaRPr>
          </a:p>
          <a:p>
            <a:pPr marL="12700" marR="5080" indent="635" algn="ctr">
              <a:lnSpc>
                <a:spcPts val="1300"/>
              </a:lnSpc>
              <a:spcBef>
                <a:spcPts val="20"/>
              </a:spcBef>
            </a:pPr>
            <a:r>
              <a:rPr sz="1350" spc="-5" dirty="0">
                <a:latin typeface="Calibri"/>
                <a:cs typeface="Calibri"/>
              </a:rPr>
              <a:t>ценности, </a:t>
            </a:r>
            <a:r>
              <a:rPr sz="1350" dirty="0">
                <a:latin typeface="Calibri"/>
                <a:cs typeface="Calibri"/>
              </a:rPr>
              <a:t>ООП,  </a:t>
            </a:r>
            <a:r>
              <a:rPr sz="1350" spc="-5" dirty="0">
                <a:latin typeface="Calibri"/>
                <a:cs typeface="Calibri"/>
              </a:rPr>
              <a:t>программа</a:t>
            </a:r>
            <a:r>
              <a:rPr sz="1350" spc="-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развития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36547" y="4917947"/>
            <a:ext cx="6524243" cy="16870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6172" y="4948428"/>
            <a:ext cx="6391910" cy="1572895"/>
          </a:xfrm>
          <a:custGeom>
            <a:avLst/>
            <a:gdLst/>
            <a:ahLst/>
            <a:cxnLst/>
            <a:rect l="l" t="t" r="r" b="b"/>
            <a:pathLst>
              <a:path w="6391909" h="1572895">
                <a:moveTo>
                  <a:pt x="3170453" y="0"/>
                </a:moveTo>
                <a:lnTo>
                  <a:pt x="0" y="1572768"/>
                </a:lnTo>
                <a:lnTo>
                  <a:pt x="6391656" y="1572768"/>
                </a:lnTo>
                <a:lnTo>
                  <a:pt x="3170453" y="0"/>
                </a:lnTo>
                <a:close/>
              </a:path>
            </a:pathLst>
          </a:custGeom>
          <a:solidFill>
            <a:srgbClr val="CAF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6172" y="4948428"/>
            <a:ext cx="6391910" cy="1572895"/>
          </a:xfrm>
          <a:custGeom>
            <a:avLst/>
            <a:gdLst/>
            <a:ahLst/>
            <a:cxnLst/>
            <a:rect l="l" t="t" r="r" b="b"/>
            <a:pathLst>
              <a:path w="6391909" h="1572895">
                <a:moveTo>
                  <a:pt x="0" y="1572768"/>
                </a:moveTo>
                <a:lnTo>
                  <a:pt x="3170453" y="0"/>
                </a:lnTo>
                <a:lnTo>
                  <a:pt x="6391656" y="1572768"/>
                </a:lnTo>
                <a:lnTo>
                  <a:pt x="0" y="1572768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44119" y="5390371"/>
            <a:ext cx="2303145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ВНЕШНЯЯ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ОЦЕНКА</a:t>
            </a:r>
            <a:endParaRPr sz="1400">
              <a:latin typeface="Calibri"/>
              <a:cs typeface="Calibri"/>
            </a:endParaRPr>
          </a:p>
          <a:p>
            <a:pPr marL="12700" marR="5080" indent="1905" algn="ctr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Независимая </a:t>
            </a:r>
            <a:r>
              <a:rPr sz="1400" spc="-10" dirty="0">
                <a:latin typeface="Calibri"/>
                <a:cs typeface="Calibri"/>
              </a:rPr>
              <a:t>оценка </a:t>
            </a:r>
            <a:r>
              <a:rPr sz="1400" spc="-5" dirty="0">
                <a:latin typeface="Calibri"/>
                <a:cs typeface="Calibri"/>
              </a:rPr>
              <a:t>качества  образования </a:t>
            </a:r>
            <a:r>
              <a:rPr sz="1400" spc="-15" dirty="0">
                <a:latin typeface="Calibri"/>
                <a:cs typeface="Calibri"/>
              </a:rPr>
              <a:t>ДОО (родители),  </a:t>
            </a:r>
            <a:r>
              <a:rPr sz="1400" spc="-5" dirty="0">
                <a:latin typeface="Calibri"/>
                <a:cs typeface="Calibri"/>
              </a:rPr>
              <a:t>мониторинг качества </a:t>
            </a:r>
            <a:r>
              <a:rPr sz="1400" spc="-15" dirty="0">
                <a:latin typeface="Calibri"/>
                <a:cs typeface="Calibri"/>
              </a:rPr>
              <a:t>ДО  </a:t>
            </a:r>
            <a:r>
              <a:rPr sz="1400" spc="-5" dirty="0">
                <a:latin typeface="Calibri"/>
                <a:cs typeface="Calibri"/>
              </a:rPr>
              <a:t>(эксперты)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900" y="213604"/>
            <a:ext cx="5354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Модели </a:t>
            </a:r>
            <a:r>
              <a:rPr sz="2400" spc="10" dirty="0">
                <a:solidFill>
                  <a:srgbClr val="385622"/>
                </a:solidFill>
              </a:rPr>
              <a:t>оценки </a:t>
            </a:r>
            <a:r>
              <a:rPr sz="2400" spc="15" dirty="0">
                <a:solidFill>
                  <a:srgbClr val="385622"/>
                </a:solidFill>
              </a:rPr>
              <a:t>объектов</a:t>
            </a:r>
            <a:r>
              <a:rPr sz="2400" spc="10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мониторинга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34900" y="1246733"/>
            <a:ext cx="8023225" cy="476733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1274445">
              <a:lnSpc>
                <a:spcPts val="2160"/>
              </a:lnSpc>
              <a:spcBef>
                <a:spcPts val="375"/>
              </a:spcBef>
            </a:pPr>
            <a:r>
              <a:rPr sz="2000" b="1" spc="-5" dirty="0">
                <a:solidFill>
                  <a:srgbClr val="538235"/>
                </a:solidFill>
                <a:latin typeface="Calibri"/>
                <a:cs typeface="Calibri"/>
              </a:rPr>
              <a:t>Внутренний мониторинг </a:t>
            </a:r>
            <a:r>
              <a:rPr sz="2000" spc="-5" dirty="0">
                <a:solidFill>
                  <a:srgbClr val="538235"/>
                </a:solidFill>
                <a:latin typeface="Calibri"/>
                <a:cs typeface="Calibri"/>
              </a:rPr>
              <a:t>качества </a:t>
            </a:r>
            <a:r>
              <a:rPr sz="2000" spc="-15" dirty="0">
                <a:solidFill>
                  <a:srgbClr val="538235"/>
                </a:solidFill>
                <a:latin typeface="Calibri"/>
                <a:cs typeface="Calibri"/>
              </a:rPr>
              <a:t>дошкольного </a:t>
            </a:r>
            <a:r>
              <a:rPr sz="2000" spc="-5" dirty="0">
                <a:solidFill>
                  <a:srgbClr val="538235"/>
                </a:solidFill>
                <a:latin typeface="Calibri"/>
                <a:cs typeface="Calibri"/>
              </a:rPr>
              <a:t>образования.  Самоанализ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118110">
              <a:lnSpc>
                <a:spcPts val="1730"/>
              </a:lnSpc>
              <a:buFont typeface="Calibri"/>
              <a:buAutoNum type="arabicPeriod"/>
              <a:tabLst>
                <a:tab pos="212725" algn="l"/>
              </a:tabLst>
            </a:pPr>
            <a:r>
              <a:rPr lang="ru-RU" sz="1600" b="1" spc="-5" dirty="0" smtClean="0">
                <a:latin typeface="Calibri"/>
                <a:cs typeface="Calibri"/>
              </a:rPr>
              <a:t> </a:t>
            </a:r>
            <a:r>
              <a:rPr sz="1600" b="1" spc="-5" dirty="0" err="1" smtClean="0">
                <a:latin typeface="Calibri"/>
                <a:cs typeface="Calibri"/>
              </a:rPr>
              <a:t>Самооценивание</a:t>
            </a:r>
            <a:r>
              <a:rPr sz="1600" b="1" spc="-5" dirty="0" smtClean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педагогами </a:t>
            </a:r>
            <a:r>
              <a:rPr sz="1600" b="1" spc="-5" dirty="0">
                <a:latin typeface="Calibri"/>
                <a:cs typeface="Calibri"/>
              </a:rPr>
              <a:t>своей </a:t>
            </a:r>
            <a:r>
              <a:rPr sz="1600" b="1" spc="-10" dirty="0">
                <a:latin typeface="Calibri"/>
                <a:cs typeface="Calibri"/>
              </a:rPr>
              <a:t>квалификации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качества педагогической </a:t>
            </a:r>
            <a:r>
              <a:rPr sz="1600" spc="-5" dirty="0">
                <a:latin typeface="Calibri"/>
                <a:cs typeface="Calibri"/>
              </a:rPr>
              <a:t>работы  в </a:t>
            </a:r>
            <a:r>
              <a:rPr sz="1600" spc="-10" dirty="0">
                <a:latin typeface="Calibri"/>
                <a:cs typeface="Calibri"/>
              </a:rPr>
              <a:t>соответствии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показателями соответствующих областей качества МКДО </a:t>
            </a:r>
            <a:r>
              <a:rPr sz="1600" spc="-5" dirty="0">
                <a:latin typeface="Calibri"/>
                <a:cs typeface="Calibri"/>
              </a:rPr>
              <a:t>и составление  </a:t>
            </a:r>
            <a:r>
              <a:rPr sz="1600" spc="-10" dirty="0">
                <a:latin typeface="Calibri"/>
                <a:cs typeface="Calibri"/>
              </a:rPr>
              <a:t>отчета </a:t>
            </a:r>
            <a:r>
              <a:rPr sz="1600" spc="-5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самооценке педагога. </a:t>
            </a:r>
            <a:r>
              <a:rPr sz="1600" spc="-5" dirty="0">
                <a:latin typeface="Calibri"/>
                <a:cs typeface="Calibri"/>
              </a:rPr>
              <a:t>Составление </a:t>
            </a:r>
            <a:r>
              <a:rPr sz="1600" spc="-15" dirty="0">
                <a:latin typeface="Calibri"/>
                <a:cs typeface="Calibri"/>
              </a:rPr>
              <a:t>сводного </a:t>
            </a:r>
            <a:r>
              <a:rPr sz="1600" spc="-10" dirty="0">
                <a:latin typeface="Calibri"/>
                <a:cs typeface="Calibri"/>
              </a:rPr>
              <a:t>отчета </a:t>
            </a:r>
            <a:r>
              <a:rPr sz="1600" spc="-5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самооценке </a:t>
            </a:r>
            <a:r>
              <a:rPr sz="1600" spc="-15" dirty="0">
                <a:latin typeface="Calibri"/>
                <a:cs typeface="Calibri"/>
              </a:rPr>
              <a:t>педагогов</a:t>
            </a:r>
            <a:r>
              <a:rPr sz="1600" spc="3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ДОО.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libri"/>
              <a:buAutoNum type="arabicPeriod"/>
            </a:pPr>
            <a:endParaRPr sz="1450" dirty="0">
              <a:latin typeface="Times New Roman"/>
              <a:cs typeface="Times New Roman"/>
            </a:endParaRPr>
          </a:p>
          <a:p>
            <a:pPr marL="12700" marR="144145">
              <a:lnSpc>
                <a:spcPts val="1730"/>
              </a:lnSpc>
              <a:buFont typeface="Calibri"/>
              <a:buAutoNum type="arabicPeriod"/>
              <a:tabLst>
                <a:tab pos="212725" algn="l"/>
              </a:tabLst>
            </a:pPr>
            <a:r>
              <a:rPr lang="ru-RU" sz="1600" b="1" spc="-5" dirty="0" smtClean="0">
                <a:latin typeface="Calibri"/>
                <a:cs typeface="Calibri"/>
              </a:rPr>
              <a:t> </a:t>
            </a:r>
            <a:r>
              <a:rPr sz="1600" b="1" spc="-5" dirty="0" err="1" smtClean="0">
                <a:latin typeface="Calibri"/>
                <a:cs typeface="Calibri"/>
              </a:rPr>
              <a:t>Самообследование</a:t>
            </a:r>
            <a:r>
              <a:rPr sz="1600" b="1" spc="-5" dirty="0" smtClean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 самооценка качества образовательной </a:t>
            </a:r>
            <a:r>
              <a:rPr sz="1600" b="1" spc="-10" dirty="0">
                <a:latin typeface="Calibri"/>
                <a:cs typeface="Calibri"/>
              </a:rPr>
              <a:t>деятельности </a:t>
            </a:r>
            <a:r>
              <a:rPr sz="1600" b="1" spc="-5" dirty="0">
                <a:latin typeface="Calibri"/>
                <a:cs typeface="Calibri"/>
              </a:rPr>
              <a:t>в </a:t>
            </a:r>
            <a:r>
              <a:rPr sz="1600" b="1" spc="-20" dirty="0">
                <a:latin typeface="Calibri"/>
                <a:cs typeface="Calibri"/>
              </a:rPr>
              <a:t>ДОО </a:t>
            </a:r>
            <a:r>
              <a:rPr sz="1600" spc="-10" dirty="0">
                <a:latin typeface="Calibri"/>
                <a:cs typeface="Calibri"/>
              </a:rPr>
              <a:t>по  всем показателям </a:t>
            </a:r>
            <a:r>
              <a:rPr sz="1600" spc="-20" dirty="0">
                <a:latin typeface="Calibri"/>
                <a:cs typeface="Calibri"/>
              </a:rPr>
              <a:t>МКДО, </a:t>
            </a:r>
            <a:r>
              <a:rPr sz="1600" spc="-5" dirty="0">
                <a:latin typeface="Calibri"/>
                <a:cs typeface="Calibri"/>
              </a:rPr>
              <a:t>включая </a:t>
            </a:r>
            <a:r>
              <a:rPr sz="1600" spc="-20" dirty="0">
                <a:latin typeface="Calibri"/>
                <a:cs typeface="Calibri"/>
              </a:rPr>
              <a:t>результаты </a:t>
            </a:r>
            <a:r>
              <a:rPr sz="1600" spc="-10" dirty="0">
                <a:latin typeface="Calibri"/>
                <a:cs typeface="Calibri"/>
              </a:rPr>
              <a:t>самооценивания педагогами </a:t>
            </a:r>
            <a:r>
              <a:rPr sz="1600" spc="-5" dirty="0">
                <a:latin typeface="Calibri"/>
                <a:cs typeface="Calibri"/>
              </a:rPr>
              <a:t>своей  </a:t>
            </a:r>
            <a:r>
              <a:rPr sz="1600" spc="-10" dirty="0">
                <a:latin typeface="Calibri"/>
                <a:cs typeface="Calibri"/>
              </a:rPr>
              <a:t>педагогической </a:t>
            </a:r>
            <a:r>
              <a:rPr sz="1600" spc="-5" dirty="0">
                <a:latin typeface="Calibri"/>
                <a:cs typeface="Calibri"/>
              </a:rPr>
              <a:t>работы, и составление </a:t>
            </a:r>
            <a:r>
              <a:rPr sz="1600" spc="-10" dirty="0">
                <a:latin typeface="Calibri"/>
                <a:cs typeface="Calibri"/>
              </a:rPr>
              <a:t>отчета </a:t>
            </a:r>
            <a:r>
              <a:rPr sz="1600" spc="-5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самообследовании </a:t>
            </a:r>
            <a:r>
              <a:rPr sz="1600" spc="-15" dirty="0">
                <a:latin typeface="Calibri"/>
                <a:cs typeface="Calibri"/>
              </a:rPr>
              <a:t>ДОО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данной системе  показателей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МКДО.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eriod"/>
            </a:pPr>
            <a:endParaRPr sz="1300" dirty="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Calibri"/>
              <a:buAutoNum type="arabicPeriod"/>
              <a:tabLst>
                <a:tab pos="213360" algn="l"/>
              </a:tabLst>
            </a:pPr>
            <a:r>
              <a:rPr sz="1600" b="1" spc="-5" dirty="0">
                <a:latin typeface="Calibri"/>
                <a:cs typeface="Calibri"/>
              </a:rPr>
              <a:t>Составление программы повышения качества образования в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ДОО</a:t>
            </a:r>
            <a:r>
              <a:rPr sz="1600" spc="-1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/>
            </a:pPr>
            <a:endParaRPr sz="1500" dirty="0">
              <a:latin typeface="Times New Roman"/>
              <a:cs typeface="Times New Roman"/>
            </a:endParaRPr>
          </a:p>
          <a:p>
            <a:pPr marL="12700" marR="347345">
              <a:lnSpc>
                <a:spcPts val="1730"/>
              </a:lnSpc>
              <a:buFont typeface="Calibri"/>
              <a:buAutoNum type="arabicPeriod"/>
              <a:tabLst>
                <a:tab pos="213360" algn="l"/>
              </a:tabLst>
            </a:pPr>
            <a:r>
              <a:rPr lang="ru-RU" sz="1600" b="1" spc="-5" dirty="0" smtClean="0">
                <a:latin typeface="Calibri"/>
                <a:cs typeface="Calibri"/>
              </a:rPr>
              <a:t> </a:t>
            </a:r>
            <a:r>
              <a:rPr sz="1600" b="1" spc="-5" dirty="0" err="1" smtClean="0">
                <a:latin typeface="Calibri"/>
                <a:cs typeface="Calibri"/>
              </a:rPr>
              <a:t>Информирование</a:t>
            </a:r>
            <a:r>
              <a:rPr sz="1600" b="1" spc="-5" dirty="0" smtClean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 </a:t>
            </a:r>
            <a:r>
              <a:rPr sz="1600" b="1" spc="-15" dirty="0">
                <a:latin typeface="Calibri"/>
                <a:cs typeface="Calibri"/>
              </a:rPr>
              <a:t>результатах </a:t>
            </a:r>
            <a:r>
              <a:rPr sz="1600" b="1" spc="-5" dirty="0">
                <a:latin typeface="Calibri"/>
                <a:cs typeface="Calibri"/>
              </a:rPr>
              <a:t>самообследования </a:t>
            </a:r>
            <a:r>
              <a:rPr sz="1600" spc="-5" dirty="0">
                <a:latin typeface="Calibri"/>
                <a:cs typeface="Calibri"/>
              </a:rPr>
              <a:t>и намеченных </a:t>
            </a:r>
            <a:r>
              <a:rPr sz="1600" spc="-15" dirty="0">
                <a:latin typeface="Calibri"/>
                <a:cs typeface="Calibri"/>
              </a:rPr>
              <a:t>целях </a:t>
            </a:r>
            <a:r>
              <a:rPr sz="1600" spc="-5" dirty="0">
                <a:latin typeface="Calibri"/>
                <a:cs typeface="Calibri"/>
              </a:rPr>
              <a:t>программы  повышения </a:t>
            </a:r>
            <a:r>
              <a:rPr sz="1600" spc="-10" dirty="0">
                <a:latin typeface="Calibri"/>
                <a:cs typeface="Calibri"/>
              </a:rPr>
              <a:t>качества </a:t>
            </a:r>
            <a:r>
              <a:rPr sz="1600" spc="-5" dirty="0">
                <a:latin typeface="Calibri"/>
                <a:cs typeface="Calibri"/>
              </a:rPr>
              <a:t>образования в </a:t>
            </a:r>
            <a:r>
              <a:rPr sz="1600" spc="-15" dirty="0">
                <a:latin typeface="Calibri"/>
                <a:cs typeface="Calibri"/>
              </a:rPr>
              <a:t>ДОО </a:t>
            </a:r>
            <a:r>
              <a:rPr sz="1600" spc="-5" dirty="0">
                <a:latin typeface="Calibri"/>
                <a:cs typeface="Calibri"/>
              </a:rPr>
              <a:t>заинтересованных </a:t>
            </a:r>
            <a:r>
              <a:rPr sz="1600" spc="15" dirty="0">
                <a:latin typeface="Calibri"/>
                <a:cs typeface="Calibri"/>
              </a:rPr>
              <a:t>лиц,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том </a:t>
            </a:r>
            <a:r>
              <a:rPr sz="1600" spc="-5" dirty="0">
                <a:latin typeface="Calibri"/>
                <a:cs typeface="Calibri"/>
              </a:rPr>
              <a:t>числе </a:t>
            </a:r>
            <a:r>
              <a:rPr sz="1600" spc="-10" dirty="0">
                <a:latin typeface="Calibri"/>
                <a:cs typeface="Calibri"/>
              </a:rPr>
              <a:t>путем  размещения соответствующей </a:t>
            </a:r>
            <a:r>
              <a:rPr sz="1600" spc="-5" dirty="0">
                <a:latin typeface="Calibri"/>
                <a:cs typeface="Calibri"/>
              </a:rPr>
              <a:t>информации на сайте </a:t>
            </a:r>
            <a:r>
              <a:rPr sz="1600" spc="-10" dirty="0">
                <a:latin typeface="Calibri"/>
                <a:cs typeface="Calibri"/>
              </a:rPr>
              <a:t>образовательной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организации.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4372610">
              <a:lnSpc>
                <a:spcPct val="100000"/>
              </a:lnSpc>
            </a:pP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Проводится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в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течение календарного</a:t>
            </a:r>
            <a:r>
              <a:rPr sz="1600" spc="4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538235"/>
                </a:solidFill>
                <a:latin typeface="Calibri"/>
                <a:cs typeface="Calibri"/>
              </a:rPr>
              <a:t>года.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339" y="1001966"/>
            <a:ext cx="8023859" cy="493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38235"/>
                </a:solidFill>
                <a:latin typeface="Calibri"/>
                <a:cs typeface="Calibri"/>
              </a:rPr>
              <a:t>Внешний мониторинг качества </a:t>
            </a:r>
            <a:r>
              <a:rPr sz="2000" b="1" spc="-10" dirty="0">
                <a:solidFill>
                  <a:srgbClr val="538235"/>
                </a:solidFill>
                <a:latin typeface="Calibri"/>
                <a:cs typeface="Calibri"/>
              </a:rPr>
              <a:t>дошкольного </a:t>
            </a:r>
            <a:r>
              <a:rPr sz="2000" b="1" spc="-5" dirty="0">
                <a:solidFill>
                  <a:srgbClr val="538235"/>
                </a:solidFill>
                <a:latin typeface="Calibri"/>
                <a:cs typeface="Calibri"/>
              </a:rPr>
              <a:t>образования </a:t>
            </a:r>
            <a:r>
              <a:rPr sz="2000" b="1" dirty="0">
                <a:solidFill>
                  <a:srgbClr val="538235"/>
                </a:solidFill>
                <a:latin typeface="Calibri"/>
                <a:cs typeface="Calibri"/>
              </a:rPr>
              <a:t>в</a:t>
            </a:r>
            <a:r>
              <a:rPr sz="2000" b="1" spc="-14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538235"/>
                </a:solidFill>
                <a:latin typeface="Calibri"/>
                <a:cs typeface="Calibri"/>
              </a:rPr>
              <a:t>ДОО.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ts val="1630"/>
              </a:lnSpc>
              <a:spcBef>
                <a:spcPts val="1630"/>
              </a:spcBef>
              <a:buAutoNum type="arabicPeriod"/>
              <a:tabLst>
                <a:tab pos="226695" algn="l"/>
              </a:tabLst>
            </a:pPr>
            <a:r>
              <a:rPr lang="ru-RU" sz="1700" dirty="0" smtClean="0">
                <a:latin typeface="Calibri"/>
                <a:cs typeface="Calibri"/>
              </a:rPr>
              <a:t> </a:t>
            </a:r>
            <a:r>
              <a:rPr sz="1700" dirty="0" err="1" smtClean="0">
                <a:latin typeface="Calibri"/>
                <a:cs typeface="Calibri"/>
              </a:rPr>
              <a:t>Сбор</a:t>
            </a:r>
            <a:r>
              <a:rPr sz="1700" dirty="0">
                <a:latin typeface="Calibri"/>
                <a:cs typeface="Calibri"/>
              </a:rPr>
              <a:t>, </a:t>
            </a:r>
            <a:r>
              <a:rPr sz="1700" spc="-5" dirty="0">
                <a:latin typeface="Calibri"/>
                <a:cs typeface="Calibri"/>
              </a:rPr>
              <a:t>обработка </a:t>
            </a:r>
            <a:r>
              <a:rPr sz="1700" dirty="0">
                <a:latin typeface="Calibri"/>
                <a:cs typeface="Calibri"/>
              </a:rPr>
              <a:t>и анализ информации, размещенной на официальном </a:t>
            </a:r>
            <a:r>
              <a:rPr sz="1700" spc="-5" dirty="0">
                <a:latin typeface="Calibri"/>
                <a:cs typeface="Calibri"/>
              </a:rPr>
              <a:t>сайте  </a:t>
            </a:r>
            <a:r>
              <a:rPr sz="1700" dirty="0">
                <a:latin typeface="Calibri"/>
                <a:cs typeface="Calibri"/>
              </a:rPr>
              <a:t>организации, </a:t>
            </a:r>
            <a:r>
              <a:rPr sz="1700" dirty="0">
                <a:solidFill>
                  <a:srgbClr val="538235"/>
                </a:solidFill>
                <a:latin typeface="Calibri"/>
                <a:cs typeface="Calibri"/>
              </a:rPr>
              <a:t>о </a:t>
            </a:r>
            <a:r>
              <a:rPr sz="1700" spc="-15" dirty="0">
                <a:solidFill>
                  <a:srgbClr val="538235"/>
                </a:solidFill>
                <a:latin typeface="Calibri"/>
                <a:cs typeface="Calibri"/>
              </a:rPr>
              <a:t>результатах </a:t>
            </a:r>
            <a:r>
              <a:rPr sz="1700" spc="-5" dirty="0">
                <a:solidFill>
                  <a:srgbClr val="538235"/>
                </a:solidFill>
                <a:latin typeface="Calibri"/>
                <a:cs typeface="Calibri"/>
              </a:rPr>
              <a:t>самообследования </a:t>
            </a:r>
            <a:r>
              <a:rPr sz="1700" spc="-5" dirty="0">
                <a:latin typeface="Calibri"/>
                <a:cs typeface="Calibri"/>
              </a:rPr>
              <a:t>образовательной </a:t>
            </a:r>
            <a:r>
              <a:rPr sz="1700" dirty="0">
                <a:latin typeface="Calibri"/>
                <a:cs typeface="Calibri"/>
              </a:rPr>
              <a:t>организации </a:t>
            </a:r>
            <a:r>
              <a:rPr sz="1700" spc="-5" dirty="0">
                <a:latin typeface="Calibri"/>
                <a:cs typeface="Calibri"/>
              </a:rPr>
              <a:t>(Приказ  МОН </a:t>
            </a:r>
            <a:r>
              <a:rPr sz="1700" spc="-10" dirty="0">
                <a:latin typeface="Calibri"/>
                <a:cs typeface="Calibri"/>
              </a:rPr>
              <a:t>Российской </a:t>
            </a:r>
            <a:r>
              <a:rPr sz="1700" spc="-5" dirty="0">
                <a:latin typeface="Calibri"/>
                <a:cs typeface="Calibri"/>
              </a:rPr>
              <a:t>Федерации </a:t>
            </a:r>
            <a:r>
              <a:rPr sz="1700" spc="-10" dirty="0">
                <a:latin typeface="Calibri"/>
                <a:cs typeface="Calibri"/>
              </a:rPr>
              <a:t>от </a:t>
            </a:r>
            <a:r>
              <a:rPr sz="1700" dirty="0">
                <a:latin typeface="Calibri"/>
                <a:cs typeface="Calibri"/>
              </a:rPr>
              <a:t>14.06.2013 №</a:t>
            </a:r>
            <a:r>
              <a:rPr sz="1700" spc="-5" dirty="0">
                <a:latin typeface="Calibri"/>
                <a:cs typeface="Calibri"/>
              </a:rPr>
              <a:t> 462).</a:t>
            </a:r>
            <a:endParaRPr sz="1700" dirty="0">
              <a:latin typeface="Calibri"/>
              <a:cs typeface="Calibri"/>
            </a:endParaRPr>
          </a:p>
          <a:p>
            <a:pPr marL="12700" marR="374015">
              <a:lnSpc>
                <a:spcPts val="1630"/>
              </a:lnSpc>
              <a:spcBef>
                <a:spcPts val="869"/>
              </a:spcBef>
              <a:buAutoNum type="arabicPeriod"/>
              <a:tabLst>
                <a:tab pos="226695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Экспертный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анализ </a:t>
            </a:r>
            <a:r>
              <a:rPr sz="1700" spc="-5" dirty="0">
                <a:latin typeface="Calibri"/>
                <a:cs typeface="Calibri"/>
              </a:rPr>
              <a:t>отчета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5" dirty="0">
                <a:latin typeface="Calibri"/>
                <a:cs typeface="Calibri"/>
              </a:rPr>
              <a:t>самообследовании </a:t>
            </a:r>
            <a:r>
              <a:rPr sz="1700" spc="-20" dirty="0">
                <a:latin typeface="Calibri"/>
                <a:cs typeface="Calibri"/>
              </a:rPr>
              <a:t>ДОО, </a:t>
            </a:r>
            <a:r>
              <a:rPr sz="1700" dirty="0">
                <a:latin typeface="Calibri"/>
                <a:cs typeface="Calibri"/>
              </a:rPr>
              <a:t>запрос </a:t>
            </a:r>
            <a:r>
              <a:rPr sz="1700" spc="-10" dirty="0">
                <a:latin typeface="Calibri"/>
                <a:cs typeface="Calibri"/>
              </a:rPr>
              <a:t>недостающей  </a:t>
            </a:r>
            <a:r>
              <a:rPr sz="1700" dirty="0">
                <a:latin typeface="Calibri"/>
                <a:cs typeface="Calibri"/>
              </a:rPr>
              <a:t>информации у </a:t>
            </a:r>
            <a:r>
              <a:rPr sz="1700" spc="-15" dirty="0">
                <a:latin typeface="Calibri"/>
                <a:cs typeface="Calibri"/>
              </a:rPr>
              <a:t>руководителя </a:t>
            </a:r>
            <a:r>
              <a:rPr sz="1700" spc="-20" dirty="0">
                <a:latin typeface="Calibri"/>
                <a:cs typeface="Calibri"/>
              </a:rPr>
              <a:t>ДОО, </a:t>
            </a:r>
            <a:r>
              <a:rPr sz="1700" dirty="0">
                <a:latin typeface="Calibri"/>
                <a:cs typeface="Calibri"/>
              </a:rPr>
              <a:t>выборочная </a:t>
            </a:r>
            <a:r>
              <a:rPr sz="1700" spc="-5" dirty="0">
                <a:latin typeface="Calibri"/>
                <a:cs typeface="Calibri"/>
              </a:rPr>
              <a:t>камеральная проверка указанных 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отчетах </a:t>
            </a:r>
            <a:r>
              <a:rPr sz="1700" dirty="0">
                <a:latin typeface="Calibri"/>
                <a:cs typeface="Calibri"/>
              </a:rPr>
              <a:t>данных, </a:t>
            </a:r>
            <a:r>
              <a:rPr sz="1700" spc="-5" dirty="0">
                <a:latin typeface="Calibri"/>
                <a:cs typeface="Calibri"/>
              </a:rPr>
              <a:t>предоставление </a:t>
            </a:r>
            <a:r>
              <a:rPr sz="1700" dirty="0">
                <a:latin typeface="Calibri"/>
                <a:cs typeface="Calibri"/>
              </a:rPr>
              <a:t>обратной </a:t>
            </a:r>
            <a:r>
              <a:rPr sz="1700" spc="-5" dirty="0">
                <a:latin typeface="Calibri"/>
                <a:cs typeface="Calibri"/>
              </a:rPr>
              <a:t>связи </a:t>
            </a:r>
            <a:r>
              <a:rPr sz="1700" spc="-10" dirty="0">
                <a:latin typeface="Calibri"/>
                <a:cs typeface="Calibri"/>
              </a:rPr>
              <a:t>ДОО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15" dirty="0">
                <a:latin typeface="Calibri"/>
                <a:cs typeface="Calibri"/>
              </a:rPr>
              <a:t>результатах </a:t>
            </a:r>
            <a:r>
              <a:rPr sz="1700" dirty="0">
                <a:latin typeface="Calibri"/>
                <a:cs typeface="Calibri"/>
              </a:rPr>
              <a:t>выборочной  проверки.</a:t>
            </a:r>
          </a:p>
          <a:p>
            <a:pPr marL="12700" marR="64135">
              <a:lnSpc>
                <a:spcPts val="1630"/>
              </a:lnSpc>
              <a:spcBef>
                <a:spcPts val="875"/>
              </a:spcBef>
              <a:buAutoNum type="arabicPeriod"/>
              <a:tabLst>
                <a:tab pos="226695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Выездная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проверка качества образовательной деятельности, реализуемая </a:t>
            </a:r>
            <a:r>
              <a:rPr sz="1700" dirty="0">
                <a:latin typeface="Calibri"/>
                <a:cs typeface="Calibri"/>
              </a:rPr>
              <a:t>в форме  </a:t>
            </a:r>
            <a:r>
              <a:rPr sz="1700" spc="-5" dirty="0">
                <a:latin typeface="Calibri"/>
                <a:cs typeface="Calibri"/>
              </a:rPr>
              <a:t>экспертного </a:t>
            </a:r>
            <a:r>
              <a:rPr sz="1700" spc="-10" dirty="0">
                <a:latin typeface="Calibri"/>
                <a:cs typeface="Calibri"/>
              </a:rPr>
              <a:t>наблюдения </a:t>
            </a:r>
            <a:r>
              <a:rPr sz="1700" spc="-5" dirty="0">
                <a:latin typeface="Calibri"/>
                <a:cs typeface="Calibri"/>
              </a:rPr>
              <a:t>за реализуемой образовательной деятельностью  (образовательными условиями, образовательным процессом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10" dirty="0">
                <a:latin typeface="Calibri"/>
                <a:cs typeface="Calibri"/>
              </a:rPr>
              <a:t>содержанием  </a:t>
            </a:r>
            <a:r>
              <a:rPr sz="1700" spc="-5" dirty="0">
                <a:latin typeface="Calibri"/>
                <a:cs typeface="Calibri"/>
              </a:rPr>
              <a:t>образовательной деятельности </a:t>
            </a:r>
            <a:r>
              <a:rPr sz="1700" dirty="0">
                <a:latin typeface="Calibri"/>
                <a:cs typeface="Calibri"/>
              </a:rPr>
              <a:t>в момент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наблюдения).</a:t>
            </a:r>
            <a:endParaRPr sz="1700" dirty="0">
              <a:latin typeface="Calibri"/>
              <a:cs typeface="Calibri"/>
            </a:endParaRPr>
          </a:p>
          <a:p>
            <a:pPr marL="12700" marR="34290">
              <a:lnSpc>
                <a:spcPts val="1630"/>
              </a:lnSpc>
              <a:spcBef>
                <a:spcPts val="875"/>
              </a:spcBef>
              <a:buAutoNum type="arabicPeriod"/>
              <a:tabLst>
                <a:tab pos="226695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Проведение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независимой </a:t>
            </a:r>
            <a:r>
              <a:rPr sz="1700" spc="-5" dirty="0">
                <a:latin typeface="Calibri"/>
                <a:cs typeface="Calibri"/>
              </a:rPr>
              <a:t>оценки качества </a:t>
            </a:r>
            <a:r>
              <a:rPr sz="1700" dirty="0">
                <a:latin typeface="Calibri"/>
                <a:cs typeface="Calibri"/>
              </a:rPr>
              <a:t>образования через опрос </a:t>
            </a:r>
            <a:r>
              <a:rPr sz="1700" spc="-10" dirty="0">
                <a:latin typeface="Calibri"/>
                <a:cs typeface="Calibri"/>
              </a:rPr>
              <a:t>родителей </a:t>
            </a:r>
            <a:r>
              <a:rPr sz="1700" spc="-5" dirty="0">
                <a:latin typeface="Calibri"/>
                <a:cs typeface="Calibri"/>
              </a:rPr>
              <a:t>(по  </a:t>
            </a:r>
            <a:r>
              <a:rPr sz="1700" spc="-15" dirty="0">
                <a:latin typeface="Calibri"/>
                <a:cs typeface="Calibri"/>
              </a:rPr>
              <a:t>методикам </a:t>
            </a:r>
            <a:r>
              <a:rPr sz="1700" spc="-10" dirty="0">
                <a:latin typeface="Calibri"/>
                <a:cs typeface="Calibri"/>
              </a:rPr>
              <a:t>Минтруда </a:t>
            </a:r>
            <a:r>
              <a:rPr sz="1700" dirty="0">
                <a:latin typeface="Calibri"/>
                <a:cs typeface="Calibri"/>
              </a:rPr>
              <a:t>по </a:t>
            </a:r>
            <a:r>
              <a:rPr sz="1700" spc="-5" dirty="0">
                <a:latin typeface="Calibri"/>
                <a:cs typeface="Calibri"/>
              </a:rPr>
              <a:t>оценке качества предоставления образовательных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услуг).</a:t>
            </a:r>
            <a:endParaRPr sz="1700" dirty="0">
              <a:latin typeface="Calibri"/>
              <a:cs typeface="Calibri"/>
            </a:endParaRPr>
          </a:p>
          <a:p>
            <a:pPr marL="12700" marR="426084">
              <a:lnSpc>
                <a:spcPts val="1630"/>
              </a:lnSpc>
              <a:spcBef>
                <a:spcPts val="865"/>
              </a:spcBef>
              <a:buAutoNum type="arabicPeriod"/>
              <a:tabLst>
                <a:tab pos="226695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Составление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сводного </a:t>
            </a:r>
            <a:r>
              <a:rPr sz="1700" spc="-5" dirty="0">
                <a:latin typeface="Calibri"/>
                <a:cs typeface="Calibri"/>
              </a:rPr>
              <a:t>отчета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15" dirty="0">
                <a:latin typeface="Calibri"/>
                <a:cs typeface="Calibri"/>
              </a:rPr>
              <a:t>результатах </a:t>
            </a:r>
            <a:r>
              <a:rPr sz="1700" spc="-5" dirty="0">
                <a:latin typeface="Calibri"/>
                <a:cs typeface="Calibri"/>
              </a:rPr>
              <a:t>мониторинга качества </a:t>
            </a:r>
            <a:r>
              <a:rPr sz="1700" spc="-10" dirty="0">
                <a:latin typeface="Calibri"/>
                <a:cs typeface="Calibri"/>
              </a:rPr>
              <a:t>дошкольного  </a:t>
            </a:r>
            <a:r>
              <a:rPr sz="1700" dirty="0">
                <a:latin typeface="Calibri"/>
                <a:cs typeface="Calibri"/>
              </a:rPr>
              <a:t>образования </a:t>
            </a:r>
            <a:r>
              <a:rPr sz="1700" spc="-10" dirty="0">
                <a:latin typeface="Calibri"/>
                <a:cs typeface="Calibri"/>
              </a:rPr>
              <a:t>ДОО </a:t>
            </a:r>
            <a:r>
              <a:rPr sz="1700" dirty="0">
                <a:latin typeface="Calibri"/>
                <a:cs typeface="Calibri"/>
              </a:rPr>
              <a:t>по форме, </a:t>
            </a:r>
            <a:r>
              <a:rPr sz="1700" spc="-5" dirty="0">
                <a:latin typeface="Calibri"/>
                <a:cs typeface="Calibri"/>
              </a:rPr>
              <a:t>предусмотренной Концепцией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МКДО.</a:t>
            </a:r>
            <a:endParaRPr sz="1700" dirty="0">
              <a:latin typeface="Calibri"/>
              <a:cs typeface="Calibri"/>
            </a:endParaRPr>
          </a:p>
          <a:p>
            <a:pPr marL="226060" indent="-213995">
              <a:lnSpc>
                <a:spcPct val="100000"/>
              </a:lnSpc>
              <a:spcBef>
                <a:spcPts val="475"/>
              </a:spcBef>
              <a:buAutoNum type="arabicPeriod"/>
              <a:tabLst>
                <a:tab pos="226695" algn="l"/>
              </a:tabLst>
            </a:pPr>
            <a:r>
              <a:rPr sz="1700" dirty="0">
                <a:latin typeface="Calibri"/>
                <a:cs typeface="Calibri"/>
              </a:rPr>
              <a:t>Информирование заинтересованных </a:t>
            </a:r>
            <a:r>
              <a:rPr sz="1700" spc="-5" dirty="0">
                <a:latin typeface="Calibri"/>
                <a:cs typeface="Calibri"/>
              </a:rPr>
              <a:t>лиц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15" dirty="0">
                <a:latin typeface="Calibri"/>
                <a:cs typeface="Calibri"/>
              </a:rPr>
              <a:t>результатах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МКДО.</a:t>
            </a:r>
            <a:endParaRPr sz="1700" dirty="0">
              <a:latin typeface="Calibri"/>
              <a:cs typeface="Calibri"/>
            </a:endParaRPr>
          </a:p>
          <a:p>
            <a:pPr marL="12700" marR="450850">
              <a:lnSpc>
                <a:spcPts val="1630"/>
              </a:lnSpc>
              <a:spcBef>
                <a:spcPts val="850"/>
              </a:spcBef>
              <a:buAutoNum type="arabicPeriod"/>
              <a:tabLst>
                <a:tab pos="226695" algn="l"/>
              </a:tabLst>
            </a:pPr>
            <a:r>
              <a:rPr lang="ru-RU" sz="1700" dirty="0" smtClean="0">
                <a:latin typeface="Calibri"/>
                <a:cs typeface="Calibri"/>
              </a:rPr>
              <a:t> </a:t>
            </a:r>
            <a:r>
              <a:rPr sz="1700" dirty="0" err="1" smtClean="0">
                <a:latin typeface="Calibri"/>
                <a:cs typeface="Calibri"/>
              </a:rPr>
              <a:t>Формирование</a:t>
            </a:r>
            <a:r>
              <a:rPr sz="1700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15" dirty="0">
                <a:latin typeface="Calibri"/>
                <a:cs typeface="Calibri"/>
              </a:rPr>
              <a:t>ежегодное </a:t>
            </a:r>
            <a:r>
              <a:rPr sz="1700" spc="-5" dirty="0">
                <a:latin typeface="Calibri"/>
                <a:cs typeface="Calibri"/>
              </a:rPr>
              <a:t>обновление </a:t>
            </a:r>
            <a:r>
              <a:rPr sz="1700" dirty="0">
                <a:latin typeface="Calibri"/>
                <a:cs typeface="Calibri"/>
              </a:rPr>
              <a:t>информационно-аналитической базы  </a:t>
            </a:r>
            <a:r>
              <a:rPr sz="1700" spc="-5" dirty="0">
                <a:latin typeface="Calibri"/>
                <a:cs typeface="Calibri"/>
              </a:rPr>
              <a:t>мониторинга качества </a:t>
            </a:r>
            <a:r>
              <a:rPr sz="1700" dirty="0">
                <a:latin typeface="Calibri"/>
                <a:cs typeface="Calibri"/>
              </a:rPr>
              <a:t>образования в </a:t>
            </a:r>
            <a:r>
              <a:rPr sz="1700" spc="-5" dirty="0">
                <a:latin typeface="Calibri"/>
                <a:cs typeface="Calibri"/>
              </a:rPr>
              <a:t>субъектах </a:t>
            </a:r>
            <a:r>
              <a:rPr sz="1700" spc="-10" dirty="0">
                <a:latin typeface="Calibri"/>
                <a:cs typeface="Calibri"/>
              </a:rPr>
              <a:t>Российской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Федерации.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1186" y="220324"/>
            <a:ext cx="5354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Модели </a:t>
            </a:r>
            <a:r>
              <a:rPr sz="2400" spc="10" dirty="0">
                <a:solidFill>
                  <a:srgbClr val="385622"/>
                </a:solidFill>
              </a:rPr>
              <a:t>оценки </a:t>
            </a:r>
            <a:r>
              <a:rPr sz="2400" spc="15" dirty="0">
                <a:solidFill>
                  <a:srgbClr val="385622"/>
                </a:solidFill>
              </a:rPr>
              <a:t>объектов</a:t>
            </a:r>
            <a:r>
              <a:rPr sz="2400" spc="10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мониторинга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900" y="207628"/>
            <a:ext cx="84607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solidFill>
                  <a:srgbClr val="385622"/>
                </a:solidFill>
              </a:rPr>
              <a:t>Механизмы мониторинга качества </a:t>
            </a:r>
            <a:r>
              <a:rPr sz="2000" spc="5" dirty="0" err="1">
                <a:solidFill>
                  <a:srgbClr val="385622"/>
                </a:solidFill>
              </a:rPr>
              <a:t>дошкольного</a:t>
            </a:r>
            <a:r>
              <a:rPr sz="2000" spc="-10" dirty="0">
                <a:solidFill>
                  <a:srgbClr val="385622"/>
                </a:solidFill>
              </a:rPr>
              <a:t> </a:t>
            </a:r>
            <a:r>
              <a:rPr sz="2000" spc="15" dirty="0" err="1" smtClean="0">
                <a:solidFill>
                  <a:srgbClr val="385622"/>
                </a:solidFill>
              </a:rPr>
              <a:t>образования</a:t>
            </a:r>
            <a:r>
              <a:rPr lang="ru-RU" sz="2000" spc="15" dirty="0" smtClean="0">
                <a:solidFill>
                  <a:srgbClr val="385622"/>
                </a:solidFill>
              </a:rPr>
              <a:t>:</a:t>
            </a:r>
            <a:endParaRPr sz="20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34468" y="1203976"/>
            <a:ext cx="8187690" cy="446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1675">
              <a:lnSpc>
                <a:spcPct val="110000"/>
              </a:lnSpc>
              <a:spcBef>
                <a:spcPts val="100"/>
              </a:spcBef>
              <a:buChar char="–"/>
              <a:tabLst>
                <a:tab pos="170180" algn="l"/>
              </a:tabLst>
            </a:pPr>
            <a:r>
              <a:rPr lang="ru-RU" sz="1700" spc="-10" dirty="0" smtClean="0">
                <a:latin typeface="Calibri"/>
                <a:cs typeface="Calibri"/>
              </a:rPr>
              <a:t> р</a:t>
            </a:r>
            <a:r>
              <a:rPr sz="1700" spc="-10" dirty="0" err="1" smtClean="0">
                <a:latin typeface="Calibri"/>
                <a:cs typeface="Calibri"/>
              </a:rPr>
              <a:t>егулярный</a:t>
            </a:r>
            <a:r>
              <a:rPr sz="1700" spc="-10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сбор </a:t>
            </a:r>
            <a:r>
              <a:rPr sz="1700" b="1" spc="-10" dirty="0">
                <a:latin typeface="Calibri"/>
                <a:cs typeface="Calibri"/>
              </a:rPr>
              <a:t>существенной, </a:t>
            </a:r>
            <a:r>
              <a:rPr sz="1700" b="1" spc="-5" dirty="0">
                <a:latin typeface="Calibri"/>
                <a:cs typeface="Calibri"/>
              </a:rPr>
              <a:t>разносторонней </a:t>
            </a:r>
            <a:r>
              <a:rPr sz="1700" b="1" dirty="0">
                <a:latin typeface="Calibri"/>
                <a:cs typeface="Calibri"/>
              </a:rPr>
              <a:t>и </a:t>
            </a:r>
            <a:r>
              <a:rPr sz="1700" b="1" spc="-10" dirty="0">
                <a:latin typeface="Calibri"/>
                <a:cs typeface="Calibri"/>
              </a:rPr>
              <a:t>комплексной </a:t>
            </a:r>
            <a:r>
              <a:rPr sz="1700" dirty="0">
                <a:latin typeface="Calibri"/>
                <a:cs typeface="Calibri"/>
              </a:rPr>
              <a:t>информации  о </a:t>
            </a:r>
            <a:r>
              <a:rPr sz="1700" spc="-5" dirty="0">
                <a:latin typeface="Calibri"/>
                <a:cs typeface="Calibri"/>
              </a:rPr>
              <a:t>качестве </a:t>
            </a:r>
            <a:r>
              <a:rPr sz="1700" spc="-10" dirty="0">
                <a:latin typeface="Calibri"/>
                <a:cs typeface="Calibri"/>
              </a:rPr>
              <a:t>дошкольного</a:t>
            </a:r>
            <a:r>
              <a:rPr sz="1700" dirty="0">
                <a:latin typeface="Calibri"/>
                <a:cs typeface="Calibri"/>
              </a:rPr>
              <a:t> образования;</a:t>
            </a:r>
          </a:p>
          <a:p>
            <a:pPr marL="169545" indent="-157480">
              <a:lnSpc>
                <a:spcPct val="100000"/>
              </a:lnSpc>
              <a:spcBef>
                <a:spcPts val="1210"/>
              </a:spcBef>
              <a:buChar char="–"/>
              <a:tabLst>
                <a:tab pos="170180" algn="l"/>
              </a:tabLst>
            </a:pPr>
            <a:r>
              <a:rPr sz="1700" spc="-5" dirty="0">
                <a:latin typeface="Calibri"/>
                <a:cs typeface="Calibri"/>
              </a:rPr>
              <a:t>обработка, </a:t>
            </a:r>
            <a:r>
              <a:rPr sz="1700" b="1" spc="-5" dirty="0">
                <a:latin typeface="Calibri"/>
                <a:cs typeface="Calibri"/>
              </a:rPr>
              <a:t>систематизация данных </a:t>
            </a:r>
            <a:r>
              <a:rPr sz="1700" spc="-10" dirty="0">
                <a:latin typeface="Calibri"/>
                <a:cs typeface="Calibri"/>
              </a:rPr>
              <a:t>МКДО </a:t>
            </a:r>
            <a:r>
              <a:rPr sz="1700" dirty="0">
                <a:latin typeface="Calibri"/>
                <a:cs typeface="Calibri"/>
              </a:rPr>
              <a:t>и их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хранение;</a:t>
            </a:r>
          </a:p>
          <a:p>
            <a:pPr marL="12700" marR="428625">
              <a:lnSpc>
                <a:spcPct val="110000"/>
              </a:lnSpc>
              <a:spcBef>
                <a:spcPts val="994"/>
              </a:spcBef>
              <a:buChar char="–"/>
              <a:tabLst>
                <a:tab pos="170180" algn="l"/>
              </a:tabLst>
            </a:pPr>
            <a:r>
              <a:rPr lang="ru-RU" sz="1700" dirty="0" smtClean="0">
                <a:latin typeface="Calibri"/>
                <a:cs typeface="Calibri"/>
              </a:rPr>
              <a:t> </a:t>
            </a:r>
            <a:r>
              <a:rPr sz="1700" dirty="0" err="1" smtClean="0">
                <a:latin typeface="Calibri"/>
                <a:cs typeface="Calibri"/>
              </a:rPr>
              <a:t>качественный</a:t>
            </a:r>
            <a:r>
              <a:rPr sz="1700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5" dirty="0">
                <a:latin typeface="Calibri"/>
                <a:cs typeface="Calibri"/>
              </a:rPr>
              <a:t>количественный </a:t>
            </a:r>
            <a:r>
              <a:rPr sz="1700" dirty="0">
                <a:latin typeface="Calibri"/>
                <a:cs typeface="Calibri"/>
              </a:rPr>
              <a:t>анализ данных, </a:t>
            </a:r>
            <a:r>
              <a:rPr sz="1700" spc="-5" dirty="0">
                <a:latin typeface="Calibri"/>
                <a:cs typeface="Calibri"/>
              </a:rPr>
              <a:t>оценка качества </a:t>
            </a:r>
            <a:r>
              <a:rPr sz="1700" spc="-10" dirty="0">
                <a:latin typeface="Calibri"/>
                <a:cs typeface="Calibri"/>
              </a:rPr>
              <a:t>дошкольного  </a:t>
            </a:r>
            <a:r>
              <a:rPr sz="1700" dirty="0">
                <a:latin typeface="Calibri"/>
                <a:cs typeface="Calibri"/>
              </a:rPr>
              <a:t>образования по объектам </a:t>
            </a:r>
            <a:r>
              <a:rPr sz="1700" spc="-10" dirty="0">
                <a:latin typeface="Calibri"/>
                <a:cs typeface="Calibri"/>
              </a:rPr>
              <a:t>МКДО </a:t>
            </a:r>
            <a:r>
              <a:rPr sz="1700" dirty="0">
                <a:latin typeface="Calibri"/>
                <a:cs typeface="Calibri"/>
              </a:rPr>
              <a:t>в разрезе </a:t>
            </a:r>
            <a:r>
              <a:rPr sz="1700" spc="-10" dirty="0">
                <a:latin typeface="Calibri"/>
                <a:cs typeface="Calibri"/>
              </a:rPr>
              <a:t>областей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5" dirty="0">
                <a:latin typeface="Calibri"/>
                <a:cs typeface="Calibri"/>
              </a:rPr>
              <a:t>показателей качества</a:t>
            </a:r>
            <a:r>
              <a:rPr sz="1700" spc="-8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МКДО;</a:t>
            </a:r>
            <a:endParaRPr sz="1700" dirty="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994"/>
              </a:spcBef>
              <a:buChar char="–"/>
              <a:tabLst>
                <a:tab pos="170180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определение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возможностей </a:t>
            </a:r>
            <a:r>
              <a:rPr sz="1700" b="1" dirty="0">
                <a:latin typeface="Calibri"/>
                <a:cs typeface="Calibri"/>
              </a:rPr>
              <a:t>и </a:t>
            </a:r>
            <a:r>
              <a:rPr sz="1700" b="1" spc="-10" dirty="0">
                <a:latin typeface="Calibri"/>
                <a:cs typeface="Calibri"/>
              </a:rPr>
              <a:t>рисков </a:t>
            </a:r>
            <a:r>
              <a:rPr sz="1700" dirty="0">
                <a:latin typeface="Calibri"/>
                <a:cs typeface="Calibri"/>
              </a:rPr>
              <a:t>при обеспечении </a:t>
            </a:r>
            <a:r>
              <a:rPr sz="1700" spc="-10" dirty="0">
                <a:latin typeface="Calibri"/>
                <a:cs typeface="Calibri"/>
              </a:rPr>
              <a:t>требуемого </a:t>
            </a:r>
            <a:r>
              <a:rPr sz="1700" spc="-20" dirty="0">
                <a:latin typeface="Calibri"/>
                <a:cs typeface="Calibri"/>
              </a:rPr>
              <a:t>ФГОС </a:t>
            </a:r>
            <a:r>
              <a:rPr sz="1700" spc="-15" dirty="0">
                <a:latin typeface="Calibri"/>
                <a:cs typeface="Calibri"/>
              </a:rPr>
              <a:t>ДО </a:t>
            </a:r>
            <a:r>
              <a:rPr sz="1700" spc="-5" dirty="0">
                <a:latin typeface="Calibri"/>
                <a:cs typeface="Calibri"/>
              </a:rPr>
              <a:t>качества  </a:t>
            </a:r>
            <a:r>
              <a:rPr sz="1700" dirty="0">
                <a:latin typeface="Calibri"/>
                <a:cs typeface="Calibri"/>
              </a:rPr>
              <a:t>образования;</a:t>
            </a:r>
          </a:p>
          <a:p>
            <a:pPr marL="12700" marR="412750">
              <a:lnSpc>
                <a:spcPct val="158800"/>
              </a:lnSpc>
              <a:spcBef>
                <a:spcPts val="10"/>
              </a:spcBef>
              <a:buChar char="–"/>
              <a:tabLst>
                <a:tab pos="170180" algn="l"/>
              </a:tabLst>
            </a:pPr>
            <a:r>
              <a:rPr lang="ru-RU" sz="1700" spc="-5" dirty="0" smtClean="0">
                <a:latin typeface="Calibri"/>
                <a:cs typeface="Calibri"/>
              </a:rPr>
              <a:t> </a:t>
            </a:r>
            <a:r>
              <a:rPr sz="1700" spc="-5" dirty="0" err="1" smtClean="0">
                <a:latin typeface="Calibri"/>
                <a:cs typeface="Calibri"/>
              </a:rPr>
              <a:t>предоставление</a:t>
            </a:r>
            <a:r>
              <a:rPr sz="1700" spc="-5" dirty="0" smtClean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обратной связи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15" dirty="0">
                <a:latin typeface="Calibri"/>
                <a:cs typeface="Calibri"/>
              </a:rPr>
              <a:t>результатах </a:t>
            </a:r>
            <a:r>
              <a:rPr sz="1700" spc="-10" dirty="0">
                <a:latin typeface="Calibri"/>
                <a:cs typeface="Calibri"/>
              </a:rPr>
              <a:t>МКДО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10" dirty="0">
                <a:latin typeface="Calibri"/>
                <a:cs typeface="Calibri"/>
              </a:rPr>
              <a:t>целью </a:t>
            </a:r>
            <a:r>
              <a:rPr sz="1700" dirty="0">
                <a:latin typeface="Calibri"/>
                <a:cs typeface="Calibri"/>
              </a:rPr>
              <a:t>совершенствования  </a:t>
            </a:r>
            <a:r>
              <a:rPr sz="1700" spc="-5" dirty="0">
                <a:latin typeface="Calibri"/>
                <a:cs typeface="Calibri"/>
              </a:rPr>
              <a:t>образовательной деятельности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ДОО;</a:t>
            </a:r>
            <a:endParaRPr sz="1700" dirty="0">
              <a:latin typeface="Calibri"/>
              <a:cs typeface="Calibri"/>
            </a:endParaRPr>
          </a:p>
          <a:p>
            <a:pPr marL="169545" indent="-157480">
              <a:lnSpc>
                <a:spcPct val="100000"/>
              </a:lnSpc>
              <a:spcBef>
                <a:spcPts val="1200"/>
              </a:spcBef>
              <a:buChar char="–"/>
              <a:tabLst>
                <a:tab pos="170180" algn="l"/>
              </a:tabLst>
            </a:pPr>
            <a:r>
              <a:rPr sz="1700" spc="-5" dirty="0">
                <a:latin typeface="Calibri"/>
                <a:cs typeface="Calibri"/>
              </a:rPr>
              <a:t>предоставление </a:t>
            </a:r>
            <a:r>
              <a:rPr sz="1700" b="1" spc="-5" dirty="0">
                <a:latin typeface="Calibri"/>
                <a:cs typeface="Calibri"/>
              </a:rPr>
              <a:t>рекомендаций </a:t>
            </a:r>
            <a:r>
              <a:rPr sz="1700" b="1" spc="-10" dirty="0">
                <a:latin typeface="Calibri"/>
                <a:cs typeface="Calibri"/>
              </a:rPr>
              <a:t>всем </a:t>
            </a:r>
            <a:r>
              <a:rPr sz="1700" b="1" spc="-5" dirty="0">
                <a:latin typeface="Calibri"/>
                <a:cs typeface="Calibri"/>
              </a:rPr>
              <a:t>объектам </a:t>
            </a:r>
            <a:r>
              <a:rPr sz="1700" b="1" spc="-10" dirty="0">
                <a:latin typeface="Calibri"/>
                <a:cs typeface="Calibri"/>
              </a:rPr>
              <a:t>мониторинга </a:t>
            </a:r>
            <a:r>
              <a:rPr sz="1700" dirty="0">
                <a:latin typeface="Calibri"/>
                <a:cs typeface="Calibri"/>
              </a:rPr>
              <a:t>по </a:t>
            </a:r>
            <a:r>
              <a:rPr sz="1700" spc="-5" dirty="0">
                <a:latin typeface="Calibri"/>
                <a:cs typeface="Calibri"/>
              </a:rPr>
              <a:t>итогам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МКДО;</a:t>
            </a:r>
            <a:endParaRPr sz="1700" dirty="0">
              <a:latin typeface="Calibri"/>
              <a:cs typeface="Calibri"/>
            </a:endParaRPr>
          </a:p>
          <a:p>
            <a:pPr marL="12700" marR="772795">
              <a:lnSpc>
                <a:spcPct val="158800"/>
              </a:lnSpc>
              <a:spcBef>
                <a:spcPts val="10"/>
              </a:spcBef>
              <a:buFont typeface="Calibri"/>
              <a:buChar char="–"/>
              <a:tabLst>
                <a:tab pos="170180" algn="l"/>
              </a:tabLst>
            </a:pPr>
            <a:r>
              <a:rPr lang="ru-RU" sz="1700" b="1" spc="-5" dirty="0" smtClean="0">
                <a:latin typeface="Calibri"/>
                <a:cs typeface="Calibri"/>
              </a:rPr>
              <a:t> </a:t>
            </a:r>
            <a:r>
              <a:rPr sz="1700" b="1" spc="-5" dirty="0" err="1" smtClean="0">
                <a:latin typeface="Calibri"/>
                <a:cs typeface="Calibri"/>
              </a:rPr>
              <a:t>информирование</a:t>
            </a:r>
            <a:r>
              <a:rPr sz="1700" b="1" spc="-5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заинтересованных </a:t>
            </a:r>
            <a:r>
              <a:rPr sz="1700" spc="-5" dirty="0">
                <a:latin typeface="Calibri"/>
                <a:cs typeface="Calibri"/>
              </a:rPr>
              <a:t>лиц </a:t>
            </a:r>
            <a:r>
              <a:rPr sz="1700" dirty="0">
                <a:latin typeface="Calibri"/>
                <a:cs typeface="Calibri"/>
              </a:rPr>
              <a:t>о </a:t>
            </a:r>
            <a:r>
              <a:rPr sz="1700" spc="-15" dirty="0">
                <a:latin typeface="Calibri"/>
                <a:cs typeface="Calibri"/>
              </a:rPr>
              <a:t>результатах </a:t>
            </a:r>
            <a:r>
              <a:rPr sz="1700" spc="-5" dirty="0">
                <a:latin typeface="Calibri"/>
                <a:cs typeface="Calibri"/>
              </a:rPr>
              <a:t>мониторинга качества  </a:t>
            </a:r>
            <a:r>
              <a:rPr sz="1700" spc="-10" dirty="0">
                <a:latin typeface="Calibri"/>
                <a:cs typeface="Calibri"/>
              </a:rPr>
              <a:t>дошкольного</a:t>
            </a:r>
            <a:r>
              <a:rPr sz="1700" spc="-5" dirty="0">
                <a:latin typeface="Calibri"/>
                <a:cs typeface="Calibri"/>
              </a:rPr>
              <a:t> образования.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7320" y="220496"/>
            <a:ext cx="5923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" dirty="0">
                <a:solidFill>
                  <a:srgbClr val="385622"/>
                </a:solidFill>
                <a:latin typeface="Calibri"/>
                <a:cs typeface="Calibri"/>
              </a:rPr>
              <a:t>Комплексная </a:t>
            </a:r>
            <a:r>
              <a:rPr sz="2400" b="1" spc="5" dirty="0">
                <a:solidFill>
                  <a:srgbClr val="385622"/>
                </a:solidFill>
                <a:latin typeface="Calibri"/>
                <a:cs typeface="Calibri"/>
              </a:rPr>
              <a:t>оценка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качества</a:t>
            </a:r>
            <a:r>
              <a:rPr sz="2400" b="1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15" dirty="0">
                <a:solidFill>
                  <a:srgbClr val="385622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47320" y="1863726"/>
            <a:ext cx="7753984" cy="122790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-25" dirty="0" err="1">
                <a:latin typeface="Calibri"/>
                <a:cs typeface="Calibri"/>
              </a:rPr>
              <a:t>Результат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—</a:t>
            </a:r>
            <a:endParaRPr lang="ru-RU" sz="2000" dirty="0" smtClean="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dirty="0" smtClean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качество образования ребенка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системе </a:t>
            </a:r>
            <a:r>
              <a:rPr sz="2000" spc="-15" dirty="0">
                <a:latin typeface="Calibri"/>
                <a:cs typeface="Calibri"/>
              </a:rPr>
              <a:t>дошкольного  </a:t>
            </a:r>
            <a:r>
              <a:rPr sz="2000" spc="-5" dirty="0">
                <a:latin typeface="Calibri"/>
                <a:cs typeface="Calibri"/>
              </a:rPr>
              <a:t>образования </a:t>
            </a:r>
            <a:r>
              <a:rPr sz="2000" spc="-10" dirty="0">
                <a:latin typeface="Calibri"/>
                <a:cs typeface="Calibri"/>
              </a:rPr>
              <a:t>Российской Федерации </a:t>
            </a:r>
            <a:r>
              <a:rPr sz="2000" dirty="0">
                <a:latin typeface="Calibri"/>
                <a:cs typeface="Calibri"/>
              </a:rPr>
              <a:t>— </a:t>
            </a:r>
            <a:r>
              <a:rPr sz="2000" spc="-10" dirty="0">
                <a:latin typeface="Calibri"/>
                <a:cs typeface="Calibri"/>
              </a:rPr>
              <a:t>это итог </a:t>
            </a:r>
            <a:r>
              <a:rPr sz="2000" spc="-5" dirty="0">
                <a:latin typeface="Calibri"/>
                <a:cs typeface="Calibri"/>
              </a:rPr>
              <a:t>слаженной командной  работы разных групп участников отношений </a:t>
            </a:r>
            <a:r>
              <a:rPr sz="2000" dirty="0">
                <a:latin typeface="Calibri"/>
                <a:cs typeface="Calibri"/>
              </a:rPr>
              <a:t>в сфере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образования.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432" y="1504188"/>
            <a:ext cx="7386275" cy="4168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2253" y="1002062"/>
            <a:ext cx="5107940" cy="1322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marR="5080" indent="-215265">
              <a:lnSpc>
                <a:spcPct val="120000"/>
              </a:lnSpc>
              <a:spcBef>
                <a:spcPts val="100"/>
              </a:spcBef>
              <a:buFont typeface="Wingdings"/>
              <a:buChar char=""/>
              <a:tabLst>
                <a:tab pos="227965" algn="l"/>
              </a:tabLst>
            </a:pPr>
            <a:r>
              <a:rPr sz="1350" dirty="0">
                <a:latin typeface="Calibri"/>
                <a:cs typeface="Calibri"/>
              </a:rPr>
              <a:t>Создать </a:t>
            </a:r>
            <a:r>
              <a:rPr sz="1350" spc="-5" dirty="0">
                <a:latin typeface="Calibri"/>
                <a:cs typeface="Calibri"/>
              </a:rPr>
              <a:t>систему мониторинга качества </a:t>
            </a:r>
            <a:r>
              <a:rPr sz="1350" spc="-10" dirty="0">
                <a:latin typeface="Calibri"/>
                <a:cs typeface="Calibri"/>
              </a:rPr>
              <a:t>дошкольного </a:t>
            </a:r>
            <a:r>
              <a:rPr sz="1350" spc="-5" dirty="0">
                <a:latin typeface="Calibri"/>
                <a:cs typeface="Calibri"/>
              </a:rPr>
              <a:t>образования  </a:t>
            </a:r>
            <a:r>
              <a:rPr sz="1350" spc="-40" dirty="0">
                <a:latin typeface="Calibri"/>
                <a:cs typeface="Calibri"/>
              </a:rPr>
              <a:t>РФ, </a:t>
            </a:r>
            <a:r>
              <a:rPr sz="1350" spc="-5" dirty="0">
                <a:latin typeface="Calibri"/>
                <a:cs typeface="Calibri"/>
              </a:rPr>
              <a:t>соответствующую </a:t>
            </a:r>
            <a:r>
              <a:rPr sz="1350" b="1" spc="-5" dirty="0">
                <a:latin typeface="Calibri"/>
                <a:cs typeface="Calibri"/>
              </a:rPr>
              <a:t>требованиям </a:t>
            </a:r>
            <a:r>
              <a:rPr sz="1350" b="1" dirty="0">
                <a:latin typeface="Calibri"/>
                <a:cs typeface="Calibri"/>
              </a:rPr>
              <a:t>актуальной </a:t>
            </a:r>
            <a:r>
              <a:rPr sz="1350" dirty="0">
                <a:latin typeface="Calibri"/>
                <a:cs typeface="Calibri"/>
              </a:rPr>
              <a:t>нормативно-  правовой базы РФ в сфере </a:t>
            </a:r>
            <a:r>
              <a:rPr sz="1350" spc="-10" dirty="0" err="1">
                <a:latin typeface="Calibri"/>
                <a:cs typeface="Calibri"/>
              </a:rPr>
              <a:t>дошкольного</a:t>
            </a:r>
            <a:r>
              <a:rPr sz="1350" spc="-110" dirty="0">
                <a:latin typeface="Calibri"/>
                <a:cs typeface="Calibri"/>
              </a:rPr>
              <a:t> </a:t>
            </a:r>
            <a:r>
              <a:rPr sz="1350" dirty="0" err="1" smtClean="0">
                <a:latin typeface="Calibri"/>
                <a:cs typeface="Calibri"/>
              </a:rPr>
              <a:t>образования</a:t>
            </a:r>
            <a:r>
              <a:rPr lang="ru-RU" sz="1350" dirty="0" smtClean="0">
                <a:latin typeface="Calibri"/>
                <a:cs typeface="Calibri"/>
              </a:rPr>
              <a:t> с 2019 года</a:t>
            </a:r>
            <a:r>
              <a:rPr sz="1350" dirty="0" smtClean="0">
                <a:latin typeface="Calibri"/>
                <a:cs typeface="Calibri"/>
              </a:rPr>
              <a:t>.</a:t>
            </a:r>
            <a:endParaRPr sz="1350" dirty="0">
              <a:latin typeface="Calibri"/>
              <a:cs typeface="Calibri"/>
            </a:endParaRPr>
          </a:p>
          <a:p>
            <a:pPr marL="227329" marR="833755" indent="-215265">
              <a:lnSpc>
                <a:spcPct val="120000"/>
              </a:lnSpc>
              <a:spcBef>
                <a:spcPts val="490"/>
              </a:spcBef>
              <a:buFont typeface="Wingdings"/>
              <a:buChar char=""/>
              <a:tabLst>
                <a:tab pos="227965" algn="l"/>
              </a:tabLst>
            </a:pPr>
            <a:r>
              <a:rPr sz="1350" dirty="0">
                <a:latin typeface="Calibri"/>
                <a:cs typeface="Calibri"/>
              </a:rPr>
              <a:t>Разработать </a:t>
            </a:r>
            <a:r>
              <a:rPr sz="1350" b="1" dirty="0">
                <a:latin typeface="Calibri"/>
                <a:cs typeface="Calibri"/>
              </a:rPr>
              <a:t>единую </a:t>
            </a:r>
            <a:r>
              <a:rPr sz="1350" b="1" spc="-5" dirty="0">
                <a:latin typeface="Calibri"/>
                <a:cs typeface="Calibri"/>
              </a:rPr>
              <a:t>методологию для развивающего  </a:t>
            </a:r>
            <a:r>
              <a:rPr sz="1350" b="1" dirty="0">
                <a:latin typeface="Calibri"/>
                <a:cs typeface="Calibri"/>
              </a:rPr>
              <a:t>мониторинга </a:t>
            </a:r>
            <a:r>
              <a:rPr sz="1350" dirty="0">
                <a:latin typeface="Calibri"/>
                <a:cs typeface="Calibri"/>
              </a:rPr>
              <a:t>качества дошкольного образования</a:t>
            </a:r>
            <a:r>
              <a:rPr sz="1350" spc="-16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РФ.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3451" y="210121"/>
            <a:ext cx="588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Основные </a:t>
            </a:r>
            <a:r>
              <a:rPr sz="2400" dirty="0">
                <a:solidFill>
                  <a:srgbClr val="385622"/>
                </a:solidFill>
              </a:rPr>
              <a:t>цели </a:t>
            </a:r>
            <a:r>
              <a:rPr sz="2400" spc="15" dirty="0">
                <a:solidFill>
                  <a:srgbClr val="385622"/>
                </a:solidFill>
              </a:rPr>
              <a:t>разработки системы</a:t>
            </a:r>
            <a:r>
              <a:rPr sz="2400" spc="-10" dirty="0">
                <a:solidFill>
                  <a:srgbClr val="385622"/>
                </a:solidFill>
              </a:rPr>
              <a:t> </a:t>
            </a:r>
            <a:r>
              <a:rPr sz="2400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0"/>
            <a:ext cx="4504055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-5" dirty="0"/>
              <a:t>Многоуровневая ответственность  за </a:t>
            </a:r>
            <a:r>
              <a:rPr sz="2400" spc="-10" dirty="0"/>
              <a:t>качество </a:t>
            </a:r>
            <a:r>
              <a:rPr sz="2400" spc="-5" dirty="0"/>
              <a:t>образования </a:t>
            </a:r>
            <a:r>
              <a:rPr sz="2400" dirty="0"/>
              <a:t>в </a:t>
            </a:r>
            <a:r>
              <a:rPr sz="2400" spc="-20" dirty="0"/>
              <a:t>ДОО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853439" y="1627632"/>
            <a:ext cx="2026920" cy="2045335"/>
          </a:xfrm>
          <a:custGeom>
            <a:avLst/>
            <a:gdLst/>
            <a:ahLst/>
            <a:cxnLst/>
            <a:rect l="l" t="t" r="r" b="b"/>
            <a:pathLst>
              <a:path w="2026920" h="2045335">
                <a:moveTo>
                  <a:pt x="1013460" y="0"/>
                </a:moveTo>
                <a:lnTo>
                  <a:pt x="965752" y="1113"/>
                </a:lnTo>
                <a:lnTo>
                  <a:pt x="918611" y="4419"/>
                </a:lnTo>
                <a:lnTo>
                  <a:pt x="872088" y="9870"/>
                </a:lnTo>
                <a:lnTo>
                  <a:pt x="826229" y="17415"/>
                </a:lnTo>
                <a:lnTo>
                  <a:pt x="781084" y="27007"/>
                </a:lnTo>
                <a:lnTo>
                  <a:pt x="736701" y="38596"/>
                </a:lnTo>
                <a:lnTo>
                  <a:pt x="693129" y="52132"/>
                </a:lnTo>
                <a:lnTo>
                  <a:pt x="650417" y="67568"/>
                </a:lnTo>
                <a:lnTo>
                  <a:pt x="608614" y="84853"/>
                </a:lnTo>
                <a:lnTo>
                  <a:pt x="567767" y="103938"/>
                </a:lnTo>
                <a:lnTo>
                  <a:pt x="527926" y="124775"/>
                </a:lnTo>
                <a:lnTo>
                  <a:pt x="489140" y="147314"/>
                </a:lnTo>
                <a:lnTo>
                  <a:pt x="451457" y="171506"/>
                </a:lnTo>
                <a:lnTo>
                  <a:pt x="414925" y="197303"/>
                </a:lnTo>
                <a:lnTo>
                  <a:pt x="379594" y="224654"/>
                </a:lnTo>
                <a:lnTo>
                  <a:pt x="345511" y="253511"/>
                </a:lnTo>
                <a:lnTo>
                  <a:pt x="312727" y="283825"/>
                </a:lnTo>
                <a:lnTo>
                  <a:pt x="281289" y="315547"/>
                </a:lnTo>
                <a:lnTo>
                  <a:pt x="251246" y="348627"/>
                </a:lnTo>
                <a:lnTo>
                  <a:pt x="222647" y="383017"/>
                </a:lnTo>
                <a:lnTo>
                  <a:pt x="195540" y="418667"/>
                </a:lnTo>
                <a:lnTo>
                  <a:pt x="169974" y="455528"/>
                </a:lnTo>
                <a:lnTo>
                  <a:pt x="145998" y="493551"/>
                </a:lnTo>
                <a:lnTo>
                  <a:pt x="123660" y="532688"/>
                </a:lnTo>
                <a:lnTo>
                  <a:pt x="103009" y="572888"/>
                </a:lnTo>
                <a:lnTo>
                  <a:pt x="84095" y="614103"/>
                </a:lnTo>
                <a:lnTo>
                  <a:pt x="66964" y="656284"/>
                </a:lnTo>
                <a:lnTo>
                  <a:pt x="51667" y="699381"/>
                </a:lnTo>
                <a:lnTo>
                  <a:pt x="38251" y="743346"/>
                </a:lnTo>
                <a:lnTo>
                  <a:pt x="26766" y="788130"/>
                </a:lnTo>
                <a:lnTo>
                  <a:pt x="17260" y="833682"/>
                </a:lnTo>
                <a:lnTo>
                  <a:pt x="9781" y="879955"/>
                </a:lnTo>
                <a:lnTo>
                  <a:pt x="4379" y="926899"/>
                </a:lnTo>
                <a:lnTo>
                  <a:pt x="1103" y="974465"/>
                </a:lnTo>
                <a:lnTo>
                  <a:pt x="0" y="1022603"/>
                </a:lnTo>
                <a:lnTo>
                  <a:pt x="1103" y="1070742"/>
                </a:lnTo>
                <a:lnTo>
                  <a:pt x="4379" y="1118308"/>
                </a:lnTo>
                <a:lnTo>
                  <a:pt x="9781" y="1165252"/>
                </a:lnTo>
                <a:lnTo>
                  <a:pt x="17260" y="1211525"/>
                </a:lnTo>
                <a:lnTo>
                  <a:pt x="26766" y="1257077"/>
                </a:lnTo>
                <a:lnTo>
                  <a:pt x="38251" y="1301861"/>
                </a:lnTo>
                <a:lnTo>
                  <a:pt x="51667" y="1345826"/>
                </a:lnTo>
                <a:lnTo>
                  <a:pt x="66964" y="1388923"/>
                </a:lnTo>
                <a:lnTo>
                  <a:pt x="84095" y="1431104"/>
                </a:lnTo>
                <a:lnTo>
                  <a:pt x="103009" y="1472319"/>
                </a:lnTo>
                <a:lnTo>
                  <a:pt x="123660" y="1512519"/>
                </a:lnTo>
                <a:lnTo>
                  <a:pt x="145998" y="1551656"/>
                </a:lnTo>
                <a:lnTo>
                  <a:pt x="169974" y="1589679"/>
                </a:lnTo>
                <a:lnTo>
                  <a:pt x="195540" y="1626540"/>
                </a:lnTo>
                <a:lnTo>
                  <a:pt x="222647" y="1662190"/>
                </a:lnTo>
                <a:lnTo>
                  <a:pt x="251246" y="1696580"/>
                </a:lnTo>
                <a:lnTo>
                  <a:pt x="281289" y="1729660"/>
                </a:lnTo>
                <a:lnTo>
                  <a:pt x="312727" y="1761382"/>
                </a:lnTo>
                <a:lnTo>
                  <a:pt x="345511" y="1791696"/>
                </a:lnTo>
                <a:lnTo>
                  <a:pt x="379594" y="1820553"/>
                </a:lnTo>
                <a:lnTo>
                  <a:pt x="414925" y="1847904"/>
                </a:lnTo>
                <a:lnTo>
                  <a:pt x="451457" y="1873701"/>
                </a:lnTo>
                <a:lnTo>
                  <a:pt x="489140" y="1897893"/>
                </a:lnTo>
                <a:lnTo>
                  <a:pt x="527926" y="1920432"/>
                </a:lnTo>
                <a:lnTo>
                  <a:pt x="567767" y="1941269"/>
                </a:lnTo>
                <a:lnTo>
                  <a:pt x="608614" y="1960354"/>
                </a:lnTo>
                <a:lnTo>
                  <a:pt x="650417" y="1977639"/>
                </a:lnTo>
                <a:lnTo>
                  <a:pt x="693129" y="1993075"/>
                </a:lnTo>
                <a:lnTo>
                  <a:pt x="736701" y="2006611"/>
                </a:lnTo>
                <a:lnTo>
                  <a:pt x="781084" y="2018200"/>
                </a:lnTo>
                <a:lnTo>
                  <a:pt x="826229" y="2027792"/>
                </a:lnTo>
                <a:lnTo>
                  <a:pt x="872088" y="2035337"/>
                </a:lnTo>
                <a:lnTo>
                  <a:pt x="918611" y="2040788"/>
                </a:lnTo>
                <a:lnTo>
                  <a:pt x="965752" y="2044094"/>
                </a:lnTo>
                <a:lnTo>
                  <a:pt x="1013460" y="2045207"/>
                </a:lnTo>
                <a:lnTo>
                  <a:pt x="1061167" y="2044094"/>
                </a:lnTo>
                <a:lnTo>
                  <a:pt x="1108308" y="2040788"/>
                </a:lnTo>
                <a:lnTo>
                  <a:pt x="1154831" y="2035337"/>
                </a:lnTo>
                <a:lnTo>
                  <a:pt x="1200690" y="2027792"/>
                </a:lnTo>
                <a:lnTo>
                  <a:pt x="1245835" y="2018200"/>
                </a:lnTo>
                <a:lnTo>
                  <a:pt x="1290218" y="2006611"/>
                </a:lnTo>
                <a:lnTo>
                  <a:pt x="1333790" y="1993075"/>
                </a:lnTo>
                <a:lnTo>
                  <a:pt x="1376502" y="1977639"/>
                </a:lnTo>
                <a:lnTo>
                  <a:pt x="1418305" y="1960354"/>
                </a:lnTo>
                <a:lnTo>
                  <a:pt x="1459152" y="1941269"/>
                </a:lnTo>
                <a:lnTo>
                  <a:pt x="1498993" y="1920432"/>
                </a:lnTo>
                <a:lnTo>
                  <a:pt x="1537779" y="1897893"/>
                </a:lnTo>
                <a:lnTo>
                  <a:pt x="1575462" y="1873701"/>
                </a:lnTo>
                <a:lnTo>
                  <a:pt x="1611994" y="1847904"/>
                </a:lnTo>
                <a:lnTo>
                  <a:pt x="1647325" y="1820553"/>
                </a:lnTo>
                <a:lnTo>
                  <a:pt x="1681408" y="1791696"/>
                </a:lnTo>
                <a:lnTo>
                  <a:pt x="1714192" y="1761382"/>
                </a:lnTo>
                <a:lnTo>
                  <a:pt x="1745630" y="1729660"/>
                </a:lnTo>
                <a:lnTo>
                  <a:pt x="1775673" y="1696580"/>
                </a:lnTo>
                <a:lnTo>
                  <a:pt x="1804272" y="1662190"/>
                </a:lnTo>
                <a:lnTo>
                  <a:pt x="1831379" y="1626540"/>
                </a:lnTo>
                <a:lnTo>
                  <a:pt x="1856945" y="1589679"/>
                </a:lnTo>
                <a:lnTo>
                  <a:pt x="1880921" y="1551656"/>
                </a:lnTo>
                <a:lnTo>
                  <a:pt x="1903259" y="1512519"/>
                </a:lnTo>
                <a:lnTo>
                  <a:pt x="1923910" y="1472319"/>
                </a:lnTo>
                <a:lnTo>
                  <a:pt x="1942824" y="1431104"/>
                </a:lnTo>
                <a:lnTo>
                  <a:pt x="1959955" y="1388923"/>
                </a:lnTo>
                <a:lnTo>
                  <a:pt x="1975252" y="1345826"/>
                </a:lnTo>
                <a:lnTo>
                  <a:pt x="1988668" y="1301861"/>
                </a:lnTo>
                <a:lnTo>
                  <a:pt x="2000153" y="1257077"/>
                </a:lnTo>
                <a:lnTo>
                  <a:pt x="2009659" y="1211525"/>
                </a:lnTo>
                <a:lnTo>
                  <a:pt x="2017138" y="1165252"/>
                </a:lnTo>
                <a:lnTo>
                  <a:pt x="2022540" y="1118308"/>
                </a:lnTo>
                <a:lnTo>
                  <a:pt x="2025816" y="1070742"/>
                </a:lnTo>
                <a:lnTo>
                  <a:pt x="2026920" y="1022603"/>
                </a:lnTo>
                <a:lnTo>
                  <a:pt x="2025816" y="974465"/>
                </a:lnTo>
                <a:lnTo>
                  <a:pt x="2022540" y="926899"/>
                </a:lnTo>
                <a:lnTo>
                  <a:pt x="2017138" y="879955"/>
                </a:lnTo>
                <a:lnTo>
                  <a:pt x="2009659" y="833682"/>
                </a:lnTo>
                <a:lnTo>
                  <a:pt x="2000153" y="788130"/>
                </a:lnTo>
                <a:lnTo>
                  <a:pt x="1988668" y="743346"/>
                </a:lnTo>
                <a:lnTo>
                  <a:pt x="1975252" y="699381"/>
                </a:lnTo>
                <a:lnTo>
                  <a:pt x="1959955" y="656284"/>
                </a:lnTo>
                <a:lnTo>
                  <a:pt x="1942824" y="614103"/>
                </a:lnTo>
                <a:lnTo>
                  <a:pt x="1923910" y="572888"/>
                </a:lnTo>
                <a:lnTo>
                  <a:pt x="1903259" y="532688"/>
                </a:lnTo>
                <a:lnTo>
                  <a:pt x="1880921" y="493551"/>
                </a:lnTo>
                <a:lnTo>
                  <a:pt x="1856945" y="455528"/>
                </a:lnTo>
                <a:lnTo>
                  <a:pt x="1831379" y="418667"/>
                </a:lnTo>
                <a:lnTo>
                  <a:pt x="1804272" y="383017"/>
                </a:lnTo>
                <a:lnTo>
                  <a:pt x="1775673" y="348627"/>
                </a:lnTo>
                <a:lnTo>
                  <a:pt x="1745630" y="315547"/>
                </a:lnTo>
                <a:lnTo>
                  <a:pt x="1714192" y="283825"/>
                </a:lnTo>
                <a:lnTo>
                  <a:pt x="1681408" y="253511"/>
                </a:lnTo>
                <a:lnTo>
                  <a:pt x="1647325" y="224654"/>
                </a:lnTo>
                <a:lnTo>
                  <a:pt x="1611994" y="197303"/>
                </a:lnTo>
                <a:lnTo>
                  <a:pt x="1575462" y="171506"/>
                </a:lnTo>
                <a:lnTo>
                  <a:pt x="1537779" y="147314"/>
                </a:lnTo>
                <a:lnTo>
                  <a:pt x="1498993" y="124775"/>
                </a:lnTo>
                <a:lnTo>
                  <a:pt x="1459152" y="103938"/>
                </a:lnTo>
                <a:lnTo>
                  <a:pt x="1418305" y="84853"/>
                </a:lnTo>
                <a:lnTo>
                  <a:pt x="1376502" y="67568"/>
                </a:lnTo>
                <a:lnTo>
                  <a:pt x="1333790" y="52132"/>
                </a:lnTo>
                <a:lnTo>
                  <a:pt x="1290218" y="38596"/>
                </a:lnTo>
                <a:lnTo>
                  <a:pt x="1245835" y="27007"/>
                </a:lnTo>
                <a:lnTo>
                  <a:pt x="1200690" y="17415"/>
                </a:lnTo>
                <a:lnTo>
                  <a:pt x="1154831" y="9870"/>
                </a:lnTo>
                <a:lnTo>
                  <a:pt x="1108308" y="4419"/>
                </a:lnTo>
                <a:lnTo>
                  <a:pt x="1061167" y="1113"/>
                </a:lnTo>
                <a:lnTo>
                  <a:pt x="1013460" y="0"/>
                </a:lnTo>
                <a:close/>
              </a:path>
            </a:pathLst>
          </a:custGeom>
          <a:solidFill>
            <a:srgbClr val="79F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439" y="1627632"/>
            <a:ext cx="2026920" cy="2045335"/>
          </a:xfrm>
          <a:custGeom>
            <a:avLst/>
            <a:gdLst/>
            <a:ahLst/>
            <a:cxnLst/>
            <a:rect l="l" t="t" r="r" b="b"/>
            <a:pathLst>
              <a:path w="2026920" h="2045335">
                <a:moveTo>
                  <a:pt x="0" y="1022603"/>
                </a:moveTo>
                <a:lnTo>
                  <a:pt x="1103" y="974465"/>
                </a:lnTo>
                <a:lnTo>
                  <a:pt x="4379" y="926899"/>
                </a:lnTo>
                <a:lnTo>
                  <a:pt x="9781" y="879955"/>
                </a:lnTo>
                <a:lnTo>
                  <a:pt x="17260" y="833682"/>
                </a:lnTo>
                <a:lnTo>
                  <a:pt x="26766" y="788130"/>
                </a:lnTo>
                <a:lnTo>
                  <a:pt x="38251" y="743346"/>
                </a:lnTo>
                <a:lnTo>
                  <a:pt x="51667" y="699381"/>
                </a:lnTo>
                <a:lnTo>
                  <a:pt x="66964" y="656284"/>
                </a:lnTo>
                <a:lnTo>
                  <a:pt x="84095" y="614103"/>
                </a:lnTo>
                <a:lnTo>
                  <a:pt x="103009" y="572888"/>
                </a:lnTo>
                <a:lnTo>
                  <a:pt x="123660" y="532688"/>
                </a:lnTo>
                <a:lnTo>
                  <a:pt x="145998" y="493551"/>
                </a:lnTo>
                <a:lnTo>
                  <a:pt x="169974" y="455528"/>
                </a:lnTo>
                <a:lnTo>
                  <a:pt x="195540" y="418667"/>
                </a:lnTo>
                <a:lnTo>
                  <a:pt x="222647" y="383017"/>
                </a:lnTo>
                <a:lnTo>
                  <a:pt x="251246" y="348627"/>
                </a:lnTo>
                <a:lnTo>
                  <a:pt x="281289" y="315547"/>
                </a:lnTo>
                <a:lnTo>
                  <a:pt x="312727" y="283825"/>
                </a:lnTo>
                <a:lnTo>
                  <a:pt x="345511" y="253511"/>
                </a:lnTo>
                <a:lnTo>
                  <a:pt x="379594" y="224654"/>
                </a:lnTo>
                <a:lnTo>
                  <a:pt x="414925" y="197303"/>
                </a:lnTo>
                <a:lnTo>
                  <a:pt x="451457" y="171506"/>
                </a:lnTo>
                <a:lnTo>
                  <a:pt x="489140" y="147314"/>
                </a:lnTo>
                <a:lnTo>
                  <a:pt x="527926" y="124775"/>
                </a:lnTo>
                <a:lnTo>
                  <a:pt x="567767" y="103938"/>
                </a:lnTo>
                <a:lnTo>
                  <a:pt x="608614" y="84853"/>
                </a:lnTo>
                <a:lnTo>
                  <a:pt x="650417" y="67568"/>
                </a:lnTo>
                <a:lnTo>
                  <a:pt x="693129" y="52132"/>
                </a:lnTo>
                <a:lnTo>
                  <a:pt x="736701" y="38596"/>
                </a:lnTo>
                <a:lnTo>
                  <a:pt x="781084" y="27007"/>
                </a:lnTo>
                <a:lnTo>
                  <a:pt x="826229" y="17415"/>
                </a:lnTo>
                <a:lnTo>
                  <a:pt x="872088" y="9870"/>
                </a:lnTo>
                <a:lnTo>
                  <a:pt x="918611" y="4419"/>
                </a:lnTo>
                <a:lnTo>
                  <a:pt x="965752" y="1113"/>
                </a:lnTo>
                <a:lnTo>
                  <a:pt x="1013460" y="0"/>
                </a:lnTo>
                <a:lnTo>
                  <a:pt x="1061167" y="1113"/>
                </a:lnTo>
                <a:lnTo>
                  <a:pt x="1108308" y="4419"/>
                </a:lnTo>
                <a:lnTo>
                  <a:pt x="1154831" y="9870"/>
                </a:lnTo>
                <a:lnTo>
                  <a:pt x="1200690" y="17415"/>
                </a:lnTo>
                <a:lnTo>
                  <a:pt x="1245835" y="27007"/>
                </a:lnTo>
                <a:lnTo>
                  <a:pt x="1290218" y="38596"/>
                </a:lnTo>
                <a:lnTo>
                  <a:pt x="1333790" y="52132"/>
                </a:lnTo>
                <a:lnTo>
                  <a:pt x="1376502" y="67568"/>
                </a:lnTo>
                <a:lnTo>
                  <a:pt x="1418305" y="84853"/>
                </a:lnTo>
                <a:lnTo>
                  <a:pt x="1459152" y="103938"/>
                </a:lnTo>
                <a:lnTo>
                  <a:pt x="1498993" y="124775"/>
                </a:lnTo>
                <a:lnTo>
                  <a:pt x="1537779" y="147314"/>
                </a:lnTo>
                <a:lnTo>
                  <a:pt x="1575462" y="171506"/>
                </a:lnTo>
                <a:lnTo>
                  <a:pt x="1611994" y="197303"/>
                </a:lnTo>
                <a:lnTo>
                  <a:pt x="1647325" y="224654"/>
                </a:lnTo>
                <a:lnTo>
                  <a:pt x="1681408" y="253511"/>
                </a:lnTo>
                <a:lnTo>
                  <a:pt x="1714192" y="283825"/>
                </a:lnTo>
                <a:lnTo>
                  <a:pt x="1745630" y="315547"/>
                </a:lnTo>
                <a:lnTo>
                  <a:pt x="1775673" y="348627"/>
                </a:lnTo>
                <a:lnTo>
                  <a:pt x="1804272" y="383017"/>
                </a:lnTo>
                <a:lnTo>
                  <a:pt x="1831379" y="418667"/>
                </a:lnTo>
                <a:lnTo>
                  <a:pt x="1856945" y="455528"/>
                </a:lnTo>
                <a:lnTo>
                  <a:pt x="1880921" y="493551"/>
                </a:lnTo>
                <a:lnTo>
                  <a:pt x="1903259" y="532688"/>
                </a:lnTo>
                <a:lnTo>
                  <a:pt x="1923910" y="572888"/>
                </a:lnTo>
                <a:lnTo>
                  <a:pt x="1942824" y="614103"/>
                </a:lnTo>
                <a:lnTo>
                  <a:pt x="1959955" y="656284"/>
                </a:lnTo>
                <a:lnTo>
                  <a:pt x="1975252" y="699381"/>
                </a:lnTo>
                <a:lnTo>
                  <a:pt x="1988668" y="743346"/>
                </a:lnTo>
                <a:lnTo>
                  <a:pt x="2000153" y="788130"/>
                </a:lnTo>
                <a:lnTo>
                  <a:pt x="2009659" y="833682"/>
                </a:lnTo>
                <a:lnTo>
                  <a:pt x="2017138" y="879955"/>
                </a:lnTo>
                <a:lnTo>
                  <a:pt x="2022540" y="926899"/>
                </a:lnTo>
                <a:lnTo>
                  <a:pt x="2025816" y="974465"/>
                </a:lnTo>
                <a:lnTo>
                  <a:pt x="2026920" y="1022603"/>
                </a:lnTo>
                <a:lnTo>
                  <a:pt x="2025816" y="1070742"/>
                </a:lnTo>
                <a:lnTo>
                  <a:pt x="2022540" y="1118308"/>
                </a:lnTo>
                <a:lnTo>
                  <a:pt x="2017138" y="1165252"/>
                </a:lnTo>
                <a:lnTo>
                  <a:pt x="2009659" y="1211525"/>
                </a:lnTo>
                <a:lnTo>
                  <a:pt x="2000153" y="1257077"/>
                </a:lnTo>
                <a:lnTo>
                  <a:pt x="1988668" y="1301861"/>
                </a:lnTo>
                <a:lnTo>
                  <a:pt x="1975252" y="1345826"/>
                </a:lnTo>
                <a:lnTo>
                  <a:pt x="1959955" y="1388923"/>
                </a:lnTo>
                <a:lnTo>
                  <a:pt x="1942824" y="1431104"/>
                </a:lnTo>
                <a:lnTo>
                  <a:pt x="1923910" y="1472319"/>
                </a:lnTo>
                <a:lnTo>
                  <a:pt x="1903259" y="1512519"/>
                </a:lnTo>
                <a:lnTo>
                  <a:pt x="1880921" y="1551656"/>
                </a:lnTo>
                <a:lnTo>
                  <a:pt x="1856945" y="1589679"/>
                </a:lnTo>
                <a:lnTo>
                  <a:pt x="1831379" y="1626540"/>
                </a:lnTo>
                <a:lnTo>
                  <a:pt x="1804272" y="1662190"/>
                </a:lnTo>
                <a:lnTo>
                  <a:pt x="1775673" y="1696580"/>
                </a:lnTo>
                <a:lnTo>
                  <a:pt x="1745630" y="1729660"/>
                </a:lnTo>
                <a:lnTo>
                  <a:pt x="1714192" y="1761382"/>
                </a:lnTo>
                <a:lnTo>
                  <a:pt x="1681408" y="1791696"/>
                </a:lnTo>
                <a:lnTo>
                  <a:pt x="1647325" y="1820553"/>
                </a:lnTo>
                <a:lnTo>
                  <a:pt x="1611994" y="1847904"/>
                </a:lnTo>
                <a:lnTo>
                  <a:pt x="1575462" y="1873701"/>
                </a:lnTo>
                <a:lnTo>
                  <a:pt x="1537779" y="1897893"/>
                </a:lnTo>
                <a:lnTo>
                  <a:pt x="1498993" y="1920432"/>
                </a:lnTo>
                <a:lnTo>
                  <a:pt x="1459152" y="1941269"/>
                </a:lnTo>
                <a:lnTo>
                  <a:pt x="1418305" y="1960354"/>
                </a:lnTo>
                <a:lnTo>
                  <a:pt x="1376502" y="1977639"/>
                </a:lnTo>
                <a:lnTo>
                  <a:pt x="1333790" y="1993075"/>
                </a:lnTo>
                <a:lnTo>
                  <a:pt x="1290218" y="2006611"/>
                </a:lnTo>
                <a:lnTo>
                  <a:pt x="1245835" y="2018200"/>
                </a:lnTo>
                <a:lnTo>
                  <a:pt x="1200690" y="2027792"/>
                </a:lnTo>
                <a:lnTo>
                  <a:pt x="1154831" y="2035337"/>
                </a:lnTo>
                <a:lnTo>
                  <a:pt x="1108308" y="2040788"/>
                </a:lnTo>
                <a:lnTo>
                  <a:pt x="1061167" y="2044094"/>
                </a:lnTo>
                <a:lnTo>
                  <a:pt x="1013460" y="2045207"/>
                </a:lnTo>
                <a:lnTo>
                  <a:pt x="965752" y="2044094"/>
                </a:lnTo>
                <a:lnTo>
                  <a:pt x="918611" y="2040788"/>
                </a:lnTo>
                <a:lnTo>
                  <a:pt x="872088" y="2035337"/>
                </a:lnTo>
                <a:lnTo>
                  <a:pt x="826229" y="2027792"/>
                </a:lnTo>
                <a:lnTo>
                  <a:pt x="781084" y="2018200"/>
                </a:lnTo>
                <a:lnTo>
                  <a:pt x="736701" y="2006611"/>
                </a:lnTo>
                <a:lnTo>
                  <a:pt x="693129" y="1993075"/>
                </a:lnTo>
                <a:lnTo>
                  <a:pt x="650417" y="1977639"/>
                </a:lnTo>
                <a:lnTo>
                  <a:pt x="608614" y="1960354"/>
                </a:lnTo>
                <a:lnTo>
                  <a:pt x="567767" y="1941269"/>
                </a:lnTo>
                <a:lnTo>
                  <a:pt x="527926" y="1920432"/>
                </a:lnTo>
                <a:lnTo>
                  <a:pt x="489140" y="1897893"/>
                </a:lnTo>
                <a:lnTo>
                  <a:pt x="451457" y="1873701"/>
                </a:lnTo>
                <a:lnTo>
                  <a:pt x="414925" y="1847904"/>
                </a:lnTo>
                <a:lnTo>
                  <a:pt x="379594" y="1820553"/>
                </a:lnTo>
                <a:lnTo>
                  <a:pt x="345511" y="1791696"/>
                </a:lnTo>
                <a:lnTo>
                  <a:pt x="312727" y="1761382"/>
                </a:lnTo>
                <a:lnTo>
                  <a:pt x="281289" y="1729660"/>
                </a:lnTo>
                <a:lnTo>
                  <a:pt x="251246" y="1696580"/>
                </a:lnTo>
                <a:lnTo>
                  <a:pt x="222647" y="1662190"/>
                </a:lnTo>
                <a:lnTo>
                  <a:pt x="195540" y="1626540"/>
                </a:lnTo>
                <a:lnTo>
                  <a:pt x="169974" y="1589679"/>
                </a:lnTo>
                <a:lnTo>
                  <a:pt x="145998" y="1551656"/>
                </a:lnTo>
                <a:lnTo>
                  <a:pt x="123660" y="1512519"/>
                </a:lnTo>
                <a:lnTo>
                  <a:pt x="103009" y="1472319"/>
                </a:lnTo>
                <a:lnTo>
                  <a:pt x="84095" y="1431104"/>
                </a:lnTo>
                <a:lnTo>
                  <a:pt x="66964" y="1388923"/>
                </a:lnTo>
                <a:lnTo>
                  <a:pt x="51667" y="1345826"/>
                </a:lnTo>
                <a:lnTo>
                  <a:pt x="38251" y="1301861"/>
                </a:lnTo>
                <a:lnTo>
                  <a:pt x="26766" y="1257077"/>
                </a:lnTo>
                <a:lnTo>
                  <a:pt x="17260" y="1211525"/>
                </a:lnTo>
                <a:lnTo>
                  <a:pt x="9781" y="1165252"/>
                </a:lnTo>
                <a:lnTo>
                  <a:pt x="4379" y="1118308"/>
                </a:lnTo>
                <a:lnTo>
                  <a:pt x="1103" y="1070742"/>
                </a:lnTo>
                <a:lnTo>
                  <a:pt x="0" y="1022603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80826" y="2384817"/>
            <a:ext cx="7702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Calibri"/>
                <a:cs typeface="Calibri"/>
              </a:rPr>
              <a:t>Д</a:t>
            </a:r>
            <a:r>
              <a:rPr sz="3000" spc="5" dirty="0">
                <a:latin typeface="Calibri"/>
                <a:cs typeface="Calibri"/>
              </a:rPr>
              <a:t>О</a:t>
            </a:r>
            <a:r>
              <a:rPr sz="3000" dirty="0">
                <a:latin typeface="Calibri"/>
                <a:cs typeface="Calibri"/>
              </a:rPr>
              <a:t>О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0496" y="2089404"/>
            <a:ext cx="600710" cy="561340"/>
          </a:xfrm>
          <a:custGeom>
            <a:avLst/>
            <a:gdLst/>
            <a:ahLst/>
            <a:cxnLst/>
            <a:rect l="l" t="t" r="r" b="b"/>
            <a:pathLst>
              <a:path w="600710" h="561339">
                <a:moveTo>
                  <a:pt x="300228" y="0"/>
                </a:moveTo>
                <a:lnTo>
                  <a:pt x="251529" y="3670"/>
                </a:lnTo>
                <a:lnTo>
                  <a:pt x="205332" y="14296"/>
                </a:lnTo>
                <a:lnTo>
                  <a:pt x="162256" y="31300"/>
                </a:lnTo>
                <a:lnTo>
                  <a:pt x="122917" y="54105"/>
                </a:lnTo>
                <a:lnTo>
                  <a:pt x="87934" y="82134"/>
                </a:lnTo>
                <a:lnTo>
                  <a:pt x="57926" y="114808"/>
                </a:lnTo>
                <a:lnTo>
                  <a:pt x="33510" y="151551"/>
                </a:lnTo>
                <a:lnTo>
                  <a:pt x="15305" y="191785"/>
                </a:lnTo>
                <a:lnTo>
                  <a:pt x="3929" y="234932"/>
                </a:lnTo>
                <a:lnTo>
                  <a:pt x="0" y="280415"/>
                </a:lnTo>
                <a:lnTo>
                  <a:pt x="3929" y="325899"/>
                </a:lnTo>
                <a:lnTo>
                  <a:pt x="15305" y="369046"/>
                </a:lnTo>
                <a:lnTo>
                  <a:pt x="33510" y="409280"/>
                </a:lnTo>
                <a:lnTo>
                  <a:pt x="57926" y="446023"/>
                </a:lnTo>
                <a:lnTo>
                  <a:pt x="87934" y="478697"/>
                </a:lnTo>
                <a:lnTo>
                  <a:pt x="122917" y="506726"/>
                </a:lnTo>
                <a:lnTo>
                  <a:pt x="162256" y="529531"/>
                </a:lnTo>
                <a:lnTo>
                  <a:pt x="205332" y="546535"/>
                </a:lnTo>
                <a:lnTo>
                  <a:pt x="251529" y="557161"/>
                </a:lnTo>
                <a:lnTo>
                  <a:pt x="300228" y="560831"/>
                </a:lnTo>
                <a:lnTo>
                  <a:pt x="348926" y="557161"/>
                </a:lnTo>
                <a:lnTo>
                  <a:pt x="395123" y="546535"/>
                </a:lnTo>
                <a:lnTo>
                  <a:pt x="438199" y="529531"/>
                </a:lnTo>
                <a:lnTo>
                  <a:pt x="477538" y="506726"/>
                </a:lnTo>
                <a:lnTo>
                  <a:pt x="512521" y="478697"/>
                </a:lnTo>
                <a:lnTo>
                  <a:pt x="542529" y="446023"/>
                </a:lnTo>
                <a:lnTo>
                  <a:pt x="566945" y="409280"/>
                </a:lnTo>
                <a:lnTo>
                  <a:pt x="585150" y="369046"/>
                </a:lnTo>
                <a:lnTo>
                  <a:pt x="596526" y="325899"/>
                </a:lnTo>
                <a:lnTo>
                  <a:pt x="600456" y="280415"/>
                </a:lnTo>
                <a:lnTo>
                  <a:pt x="596526" y="234932"/>
                </a:lnTo>
                <a:lnTo>
                  <a:pt x="585150" y="191785"/>
                </a:lnTo>
                <a:lnTo>
                  <a:pt x="566945" y="151551"/>
                </a:lnTo>
                <a:lnTo>
                  <a:pt x="542529" y="114808"/>
                </a:lnTo>
                <a:lnTo>
                  <a:pt x="512521" y="82134"/>
                </a:lnTo>
                <a:lnTo>
                  <a:pt x="477538" y="54105"/>
                </a:lnTo>
                <a:lnTo>
                  <a:pt x="438199" y="31300"/>
                </a:lnTo>
                <a:lnTo>
                  <a:pt x="395123" y="14296"/>
                </a:lnTo>
                <a:lnTo>
                  <a:pt x="348926" y="3670"/>
                </a:lnTo>
                <a:lnTo>
                  <a:pt x="300228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3360" y="2191358"/>
            <a:ext cx="315595" cy="340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ts val="1595"/>
              </a:lnSpc>
            </a:pPr>
            <a:r>
              <a:rPr sz="1350" dirty="0"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9635" y="3075432"/>
            <a:ext cx="600710" cy="561340"/>
          </a:xfrm>
          <a:custGeom>
            <a:avLst/>
            <a:gdLst/>
            <a:ahLst/>
            <a:cxnLst/>
            <a:rect l="l" t="t" r="r" b="b"/>
            <a:pathLst>
              <a:path w="600710" h="561339">
                <a:moveTo>
                  <a:pt x="300228" y="0"/>
                </a:moveTo>
                <a:lnTo>
                  <a:pt x="251529" y="3670"/>
                </a:lnTo>
                <a:lnTo>
                  <a:pt x="205332" y="14296"/>
                </a:lnTo>
                <a:lnTo>
                  <a:pt x="162256" y="31300"/>
                </a:lnTo>
                <a:lnTo>
                  <a:pt x="122917" y="54105"/>
                </a:lnTo>
                <a:lnTo>
                  <a:pt x="87934" y="82134"/>
                </a:lnTo>
                <a:lnTo>
                  <a:pt x="57926" y="114808"/>
                </a:lnTo>
                <a:lnTo>
                  <a:pt x="33510" y="151551"/>
                </a:lnTo>
                <a:lnTo>
                  <a:pt x="15305" y="191785"/>
                </a:lnTo>
                <a:lnTo>
                  <a:pt x="3929" y="234932"/>
                </a:lnTo>
                <a:lnTo>
                  <a:pt x="0" y="280415"/>
                </a:lnTo>
                <a:lnTo>
                  <a:pt x="3929" y="325899"/>
                </a:lnTo>
                <a:lnTo>
                  <a:pt x="15305" y="369046"/>
                </a:lnTo>
                <a:lnTo>
                  <a:pt x="33510" y="409280"/>
                </a:lnTo>
                <a:lnTo>
                  <a:pt x="57926" y="446023"/>
                </a:lnTo>
                <a:lnTo>
                  <a:pt x="87934" y="478697"/>
                </a:lnTo>
                <a:lnTo>
                  <a:pt x="122917" y="506726"/>
                </a:lnTo>
                <a:lnTo>
                  <a:pt x="162256" y="529531"/>
                </a:lnTo>
                <a:lnTo>
                  <a:pt x="205332" y="546535"/>
                </a:lnTo>
                <a:lnTo>
                  <a:pt x="251529" y="557161"/>
                </a:lnTo>
                <a:lnTo>
                  <a:pt x="300228" y="560831"/>
                </a:lnTo>
                <a:lnTo>
                  <a:pt x="348926" y="557161"/>
                </a:lnTo>
                <a:lnTo>
                  <a:pt x="395123" y="546535"/>
                </a:lnTo>
                <a:lnTo>
                  <a:pt x="438199" y="529531"/>
                </a:lnTo>
                <a:lnTo>
                  <a:pt x="477538" y="506726"/>
                </a:lnTo>
                <a:lnTo>
                  <a:pt x="512521" y="478697"/>
                </a:lnTo>
                <a:lnTo>
                  <a:pt x="542529" y="446023"/>
                </a:lnTo>
                <a:lnTo>
                  <a:pt x="566945" y="409280"/>
                </a:lnTo>
                <a:lnTo>
                  <a:pt x="585150" y="369046"/>
                </a:lnTo>
                <a:lnTo>
                  <a:pt x="596526" y="325899"/>
                </a:lnTo>
                <a:lnTo>
                  <a:pt x="600456" y="280415"/>
                </a:lnTo>
                <a:lnTo>
                  <a:pt x="596526" y="234932"/>
                </a:lnTo>
                <a:lnTo>
                  <a:pt x="585150" y="191785"/>
                </a:lnTo>
                <a:lnTo>
                  <a:pt x="566945" y="151551"/>
                </a:lnTo>
                <a:lnTo>
                  <a:pt x="542529" y="114808"/>
                </a:lnTo>
                <a:lnTo>
                  <a:pt x="512521" y="82134"/>
                </a:lnTo>
                <a:lnTo>
                  <a:pt x="477538" y="54105"/>
                </a:lnTo>
                <a:lnTo>
                  <a:pt x="438199" y="31300"/>
                </a:lnTo>
                <a:lnTo>
                  <a:pt x="395123" y="14296"/>
                </a:lnTo>
                <a:lnTo>
                  <a:pt x="348926" y="3670"/>
                </a:lnTo>
                <a:lnTo>
                  <a:pt x="300228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02764" y="3223228"/>
            <a:ext cx="31559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5020" y="1933955"/>
            <a:ext cx="600710" cy="561340"/>
          </a:xfrm>
          <a:custGeom>
            <a:avLst/>
            <a:gdLst/>
            <a:ahLst/>
            <a:cxnLst/>
            <a:rect l="l" t="t" r="r" b="b"/>
            <a:pathLst>
              <a:path w="600710" h="561339">
                <a:moveTo>
                  <a:pt x="300228" y="0"/>
                </a:moveTo>
                <a:lnTo>
                  <a:pt x="251529" y="3670"/>
                </a:lnTo>
                <a:lnTo>
                  <a:pt x="205332" y="14296"/>
                </a:lnTo>
                <a:lnTo>
                  <a:pt x="162256" y="31300"/>
                </a:lnTo>
                <a:lnTo>
                  <a:pt x="122917" y="54105"/>
                </a:lnTo>
                <a:lnTo>
                  <a:pt x="87934" y="82134"/>
                </a:lnTo>
                <a:lnTo>
                  <a:pt x="57926" y="114808"/>
                </a:lnTo>
                <a:lnTo>
                  <a:pt x="33510" y="151551"/>
                </a:lnTo>
                <a:lnTo>
                  <a:pt x="15305" y="191785"/>
                </a:lnTo>
                <a:lnTo>
                  <a:pt x="3929" y="234932"/>
                </a:lnTo>
                <a:lnTo>
                  <a:pt x="0" y="280415"/>
                </a:lnTo>
                <a:lnTo>
                  <a:pt x="3929" y="325899"/>
                </a:lnTo>
                <a:lnTo>
                  <a:pt x="15305" y="369046"/>
                </a:lnTo>
                <a:lnTo>
                  <a:pt x="33510" y="409280"/>
                </a:lnTo>
                <a:lnTo>
                  <a:pt x="57926" y="446023"/>
                </a:lnTo>
                <a:lnTo>
                  <a:pt x="87934" y="478697"/>
                </a:lnTo>
                <a:lnTo>
                  <a:pt x="122917" y="506726"/>
                </a:lnTo>
                <a:lnTo>
                  <a:pt x="162256" y="529531"/>
                </a:lnTo>
                <a:lnTo>
                  <a:pt x="205332" y="546535"/>
                </a:lnTo>
                <a:lnTo>
                  <a:pt x="251529" y="557161"/>
                </a:lnTo>
                <a:lnTo>
                  <a:pt x="300228" y="560831"/>
                </a:lnTo>
                <a:lnTo>
                  <a:pt x="348926" y="557161"/>
                </a:lnTo>
                <a:lnTo>
                  <a:pt x="395123" y="546535"/>
                </a:lnTo>
                <a:lnTo>
                  <a:pt x="438199" y="529531"/>
                </a:lnTo>
                <a:lnTo>
                  <a:pt x="477538" y="506726"/>
                </a:lnTo>
                <a:lnTo>
                  <a:pt x="512521" y="478697"/>
                </a:lnTo>
                <a:lnTo>
                  <a:pt x="542529" y="446023"/>
                </a:lnTo>
                <a:lnTo>
                  <a:pt x="566945" y="409280"/>
                </a:lnTo>
                <a:lnTo>
                  <a:pt x="585150" y="369046"/>
                </a:lnTo>
                <a:lnTo>
                  <a:pt x="596526" y="325899"/>
                </a:lnTo>
                <a:lnTo>
                  <a:pt x="600456" y="280415"/>
                </a:lnTo>
                <a:lnTo>
                  <a:pt x="596526" y="234932"/>
                </a:lnTo>
                <a:lnTo>
                  <a:pt x="585150" y="191785"/>
                </a:lnTo>
                <a:lnTo>
                  <a:pt x="566945" y="151551"/>
                </a:lnTo>
                <a:lnTo>
                  <a:pt x="542529" y="114808"/>
                </a:lnTo>
                <a:lnTo>
                  <a:pt x="512521" y="82134"/>
                </a:lnTo>
                <a:lnTo>
                  <a:pt x="477538" y="54105"/>
                </a:lnTo>
                <a:lnTo>
                  <a:pt x="438199" y="31300"/>
                </a:lnTo>
                <a:lnTo>
                  <a:pt x="395123" y="14296"/>
                </a:lnTo>
                <a:lnTo>
                  <a:pt x="348926" y="3670"/>
                </a:lnTo>
                <a:lnTo>
                  <a:pt x="300228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08237" y="2081326"/>
            <a:ext cx="315595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750" b="1" dirty="0" smtClean="0">
                <a:latin typeface="Calibri"/>
                <a:cs typeface="Calibri"/>
              </a:rPr>
              <a:t> </a:t>
            </a:r>
            <a:r>
              <a:rPr lang="en-US" sz="750" b="1" dirty="0" smtClean="0">
                <a:latin typeface="Calibri"/>
                <a:cs typeface="Calibri"/>
              </a:rPr>
              <a:t>N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7799" y="1732788"/>
            <a:ext cx="1798320" cy="300355"/>
          </a:xfrm>
          <a:prstGeom prst="rect">
            <a:avLst/>
          </a:prstGeom>
          <a:solidFill>
            <a:srgbClr val="79FB04"/>
          </a:solidFill>
        </p:spPr>
        <p:txBody>
          <a:bodyPr vert="horz" wrap="square" lIns="0" tIns="34925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75"/>
              </a:spcBef>
            </a:pPr>
            <a:r>
              <a:rPr sz="1350" dirty="0">
                <a:latin typeface="Calibri"/>
                <a:cs typeface="Calibri"/>
              </a:rPr>
              <a:t>Зоны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ответственности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78814" y="2325722"/>
            <a:ext cx="80518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1.</a:t>
            </a:r>
            <a:r>
              <a:rPr sz="1350" spc="-7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Педагог.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78814" y="2730248"/>
            <a:ext cx="177038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2. Администрация</a:t>
            </a:r>
            <a:r>
              <a:rPr sz="1350" spc="-65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ДОО.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8814" y="3134774"/>
            <a:ext cx="14516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3. </a:t>
            </a:r>
            <a:r>
              <a:rPr sz="1350" spc="-10" dirty="0">
                <a:latin typeface="Calibri"/>
                <a:cs typeface="Calibri"/>
              </a:rPr>
              <a:t>Учредитель</a:t>
            </a:r>
            <a:r>
              <a:rPr sz="1350" spc="-70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ДОО.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8814" y="3539300"/>
            <a:ext cx="39236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4. Муниципальный </a:t>
            </a:r>
            <a:r>
              <a:rPr sz="1350" dirty="0">
                <a:latin typeface="Calibri"/>
                <a:cs typeface="Calibri"/>
              </a:rPr>
              <a:t>орган </a:t>
            </a:r>
            <a:r>
              <a:rPr sz="1350" spc="-5" dirty="0">
                <a:latin typeface="Calibri"/>
                <a:cs typeface="Calibri"/>
              </a:rPr>
              <a:t>управления</a:t>
            </a:r>
            <a:r>
              <a:rPr sz="1350" spc="-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образованием.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78814" y="3943826"/>
            <a:ext cx="374840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5. Региональный </a:t>
            </a:r>
            <a:r>
              <a:rPr sz="1350" dirty="0">
                <a:latin typeface="Calibri"/>
                <a:cs typeface="Calibri"/>
              </a:rPr>
              <a:t>орган </a:t>
            </a:r>
            <a:r>
              <a:rPr sz="1350" spc="-5" dirty="0">
                <a:latin typeface="Calibri"/>
                <a:cs typeface="Calibri"/>
              </a:rPr>
              <a:t>управления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образованием.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8814" y="4348352"/>
            <a:ext cx="452564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6. Федеральные </a:t>
            </a:r>
            <a:r>
              <a:rPr sz="1350" dirty="0">
                <a:latin typeface="Calibri"/>
                <a:cs typeface="Calibri"/>
              </a:rPr>
              <a:t>органы </a:t>
            </a:r>
            <a:r>
              <a:rPr sz="1350" spc="-5" dirty="0">
                <a:latin typeface="Calibri"/>
                <a:cs typeface="Calibri"/>
              </a:rPr>
              <a:t>госуправления </a:t>
            </a:r>
            <a:r>
              <a:rPr sz="1350" dirty="0">
                <a:latin typeface="Calibri"/>
                <a:cs typeface="Calibri"/>
              </a:rPr>
              <a:t>в сфере</a:t>
            </a:r>
            <a:r>
              <a:rPr sz="1350" spc="-9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образования.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72890" y="2010917"/>
            <a:ext cx="5080" cy="2805430"/>
          </a:xfrm>
          <a:custGeom>
            <a:avLst/>
            <a:gdLst/>
            <a:ahLst/>
            <a:cxnLst/>
            <a:rect l="l" t="t" r="r" b="b"/>
            <a:pathLst>
              <a:path w="5079" h="2805429">
                <a:moveTo>
                  <a:pt x="0" y="0"/>
                </a:moveTo>
                <a:lnTo>
                  <a:pt x="5003" y="2804845"/>
                </a:lnTo>
              </a:path>
            </a:pathLst>
          </a:custGeom>
          <a:ln w="1981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91931" y="3829307"/>
            <a:ext cx="2586990" cy="1055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Качество</a:t>
            </a:r>
            <a:r>
              <a:rPr sz="1350" spc="-5" dirty="0">
                <a:latin typeface="Calibri"/>
                <a:cs typeface="Calibri"/>
              </a:rPr>
              <a:t> образования</a:t>
            </a:r>
            <a:endParaRPr sz="1350">
              <a:latin typeface="Calibri"/>
              <a:cs typeface="Calibri"/>
            </a:endParaRPr>
          </a:p>
          <a:p>
            <a:pPr marL="12700" marR="14986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организации, осуществляющей  образовательную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деятельность</a:t>
            </a: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в сфере </a:t>
            </a:r>
            <a:r>
              <a:rPr sz="1350" spc="-10" dirty="0">
                <a:latin typeface="Calibri"/>
                <a:cs typeface="Calibri"/>
              </a:rPr>
              <a:t>дошкольного </a:t>
            </a:r>
            <a:r>
              <a:rPr sz="1350" spc="-5" dirty="0">
                <a:latin typeface="Calibri"/>
                <a:cs typeface="Calibri"/>
              </a:rPr>
              <a:t>образования  (ДОО)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190598"/>
            <a:ext cx="853821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Многоуровневый мониторинг качества </a:t>
            </a:r>
            <a:r>
              <a:rPr spc="-15" dirty="0"/>
              <a:t>дошкольного</a:t>
            </a:r>
            <a:r>
              <a:rPr spc="-70" dirty="0"/>
              <a:t> </a:t>
            </a:r>
            <a:r>
              <a:rPr dirty="0"/>
              <a:t>образования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383286" y="4472178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371094" y="0"/>
                </a:moveTo>
                <a:lnTo>
                  <a:pt x="320738" y="3158"/>
                </a:lnTo>
                <a:lnTo>
                  <a:pt x="272441" y="12357"/>
                </a:lnTo>
                <a:lnTo>
                  <a:pt x="226646" y="27186"/>
                </a:lnTo>
                <a:lnTo>
                  <a:pt x="183794" y="47232"/>
                </a:lnTo>
                <a:lnTo>
                  <a:pt x="144328" y="72083"/>
                </a:lnTo>
                <a:lnTo>
                  <a:pt x="108689" y="101326"/>
                </a:lnTo>
                <a:lnTo>
                  <a:pt x="77321" y="134550"/>
                </a:lnTo>
                <a:lnTo>
                  <a:pt x="50664" y="171342"/>
                </a:lnTo>
                <a:lnTo>
                  <a:pt x="29161" y="211290"/>
                </a:lnTo>
                <a:lnTo>
                  <a:pt x="13255" y="253982"/>
                </a:lnTo>
                <a:lnTo>
                  <a:pt x="3387" y="299005"/>
                </a:lnTo>
                <a:lnTo>
                  <a:pt x="0" y="345948"/>
                </a:lnTo>
                <a:lnTo>
                  <a:pt x="3387" y="392890"/>
                </a:lnTo>
                <a:lnTo>
                  <a:pt x="13255" y="437913"/>
                </a:lnTo>
                <a:lnTo>
                  <a:pt x="29161" y="480605"/>
                </a:lnTo>
                <a:lnTo>
                  <a:pt x="50664" y="520553"/>
                </a:lnTo>
                <a:lnTo>
                  <a:pt x="77321" y="557345"/>
                </a:lnTo>
                <a:lnTo>
                  <a:pt x="108689" y="590569"/>
                </a:lnTo>
                <a:lnTo>
                  <a:pt x="144328" y="619812"/>
                </a:lnTo>
                <a:lnTo>
                  <a:pt x="183794" y="644663"/>
                </a:lnTo>
                <a:lnTo>
                  <a:pt x="226646" y="664709"/>
                </a:lnTo>
                <a:lnTo>
                  <a:pt x="272441" y="679538"/>
                </a:lnTo>
                <a:lnTo>
                  <a:pt x="320738" y="688737"/>
                </a:lnTo>
                <a:lnTo>
                  <a:pt x="371094" y="691896"/>
                </a:lnTo>
                <a:lnTo>
                  <a:pt x="421449" y="688737"/>
                </a:lnTo>
                <a:lnTo>
                  <a:pt x="469746" y="679538"/>
                </a:lnTo>
                <a:lnTo>
                  <a:pt x="515541" y="664709"/>
                </a:lnTo>
                <a:lnTo>
                  <a:pt x="558393" y="644663"/>
                </a:lnTo>
                <a:lnTo>
                  <a:pt x="597859" y="619812"/>
                </a:lnTo>
                <a:lnTo>
                  <a:pt x="633498" y="590569"/>
                </a:lnTo>
                <a:lnTo>
                  <a:pt x="664866" y="557345"/>
                </a:lnTo>
                <a:lnTo>
                  <a:pt x="691523" y="520553"/>
                </a:lnTo>
                <a:lnTo>
                  <a:pt x="713026" y="480605"/>
                </a:lnTo>
                <a:lnTo>
                  <a:pt x="728932" y="437913"/>
                </a:lnTo>
                <a:lnTo>
                  <a:pt x="738800" y="392890"/>
                </a:lnTo>
                <a:lnTo>
                  <a:pt x="742188" y="345948"/>
                </a:lnTo>
                <a:lnTo>
                  <a:pt x="738800" y="299005"/>
                </a:lnTo>
                <a:lnTo>
                  <a:pt x="728932" y="253982"/>
                </a:lnTo>
                <a:lnTo>
                  <a:pt x="713026" y="211290"/>
                </a:lnTo>
                <a:lnTo>
                  <a:pt x="691523" y="171342"/>
                </a:lnTo>
                <a:lnTo>
                  <a:pt x="664866" y="134550"/>
                </a:lnTo>
                <a:lnTo>
                  <a:pt x="633498" y="101326"/>
                </a:lnTo>
                <a:lnTo>
                  <a:pt x="597859" y="72083"/>
                </a:lnTo>
                <a:lnTo>
                  <a:pt x="558393" y="47232"/>
                </a:lnTo>
                <a:lnTo>
                  <a:pt x="515541" y="27186"/>
                </a:lnTo>
                <a:lnTo>
                  <a:pt x="469746" y="12357"/>
                </a:lnTo>
                <a:lnTo>
                  <a:pt x="421449" y="3158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3286" y="4472178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0" y="345948"/>
                </a:moveTo>
                <a:lnTo>
                  <a:pt x="3387" y="299005"/>
                </a:lnTo>
                <a:lnTo>
                  <a:pt x="13255" y="253982"/>
                </a:lnTo>
                <a:lnTo>
                  <a:pt x="29161" y="211290"/>
                </a:lnTo>
                <a:lnTo>
                  <a:pt x="50664" y="171342"/>
                </a:lnTo>
                <a:lnTo>
                  <a:pt x="77321" y="134550"/>
                </a:lnTo>
                <a:lnTo>
                  <a:pt x="108689" y="101326"/>
                </a:lnTo>
                <a:lnTo>
                  <a:pt x="144328" y="72083"/>
                </a:lnTo>
                <a:lnTo>
                  <a:pt x="183794" y="47232"/>
                </a:lnTo>
                <a:lnTo>
                  <a:pt x="226646" y="27186"/>
                </a:lnTo>
                <a:lnTo>
                  <a:pt x="272441" y="12357"/>
                </a:lnTo>
                <a:lnTo>
                  <a:pt x="320738" y="3158"/>
                </a:lnTo>
                <a:lnTo>
                  <a:pt x="371094" y="0"/>
                </a:lnTo>
                <a:lnTo>
                  <a:pt x="421449" y="3158"/>
                </a:lnTo>
                <a:lnTo>
                  <a:pt x="469746" y="12357"/>
                </a:lnTo>
                <a:lnTo>
                  <a:pt x="515541" y="27186"/>
                </a:lnTo>
                <a:lnTo>
                  <a:pt x="558393" y="47232"/>
                </a:lnTo>
                <a:lnTo>
                  <a:pt x="597859" y="72083"/>
                </a:lnTo>
                <a:lnTo>
                  <a:pt x="633498" y="101326"/>
                </a:lnTo>
                <a:lnTo>
                  <a:pt x="664866" y="134550"/>
                </a:lnTo>
                <a:lnTo>
                  <a:pt x="691523" y="171342"/>
                </a:lnTo>
                <a:lnTo>
                  <a:pt x="713026" y="211290"/>
                </a:lnTo>
                <a:lnTo>
                  <a:pt x="728932" y="253982"/>
                </a:lnTo>
                <a:lnTo>
                  <a:pt x="738800" y="299005"/>
                </a:lnTo>
                <a:lnTo>
                  <a:pt x="742188" y="345948"/>
                </a:lnTo>
                <a:lnTo>
                  <a:pt x="738800" y="392890"/>
                </a:lnTo>
                <a:lnTo>
                  <a:pt x="728932" y="437913"/>
                </a:lnTo>
                <a:lnTo>
                  <a:pt x="713026" y="480605"/>
                </a:lnTo>
                <a:lnTo>
                  <a:pt x="691523" y="520553"/>
                </a:lnTo>
                <a:lnTo>
                  <a:pt x="664866" y="557345"/>
                </a:lnTo>
                <a:lnTo>
                  <a:pt x="633498" y="590569"/>
                </a:lnTo>
                <a:lnTo>
                  <a:pt x="597859" y="619812"/>
                </a:lnTo>
                <a:lnTo>
                  <a:pt x="558393" y="644663"/>
                </a:lnTo>
                <a:lnTo>
                  <a:pt x="515541" y="664709"/>
                </a:lnTo>
                <a:lnTo>
                  <a:pt x="469746" y="679538"/>
                </a:lnTo>
                <a:lnTo>
                  <a:pt x="421449" y="688737"/>
                </a:lnTo>
                <a:lnTo>
                  <a:pt x="371094" y="691896"/>
                </a:lnTo>
                <a:lnTo>
                  <a:pt x="320738" y="688737"/>
                </a:lnTo>
                <a:lnTo>
                  <a:pt x="272441" y="679538"/>
                </a:lnTo>
                <a:lnTo>
                  <a:pt x="226646" y="664709"/>
                </a:lnTo>
                <a:lnTo>
                  <a:pt x="183794" y="644663"/>
                </a:lnTo>
                <a:lnTo>
                  <a:pt x="144328" y="619812"/>
                </a:lnTo>
                <a:lnTo>
                  <a:pt x="108689" y="590569"/>
                </a:lnTo>
                <a:lnTo>
                  <a:pt x="77321" y="557345"/>
                </a:lnTo>
                <a:lnTo>
                  <a:pt x="50664" y="520553"/>
                </a:lnTo>
                <a:lnTo>
                  <a:pt x="29161" y="480605"/>
                </a:lnTo>
                <a:lnTo>
                  <a:pt x="13255" y="437913"/>
                </a:lnTo>
                <a:lnTo>
                  <a:pt x="3387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5262" y="463472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1382" y="4472178"/>
            <a:ext cx="744220" cy="692150"/>
          </a:xfrm>
          <a:custGeom>
            <a:avLst/>
            <a:gdLst/>
            <a:ahLst/>
            <a:cxnLst/>
            <a:rect l="l" t="t" r="r" b="b"/>
            <a:pathLst>
              <a:path w="744219" h="692150">
                <a:moveTo>
                  <a:pt x="371856" y="0"/>
                </a:moveTo>
                <a:lnTo>
                  <a:pt x="321397" y="3158"/>
                </a:lnTo>
                <a:lnTo>
                  <a:pt x="273001" y="12357"/>
                </a:lnTo>
                <a:lnTo>
                  <a:pt x="227112" y="27186"/>
                </a:lnTo>
                <a:lnTo>
                  <a:pt x="184172" y="47232"/>
                </a:lnTo>
                <a:lnTo>
                  <a:pt x="144625" y="72083"/>
                </a:lnTo>
                <a:lnTo>
                  <a:pt x="108913" y="101326"/>
                </a:lnTo>
                <a:lnTo>
                  <a:pt x="77480" y="134550"/>
                </a:lnTo>
                <a:lnTo>
                  <a:pt x="50768" y="171342"/>
                </a:lnTo>
                <a:lnTo>
                  <a:pt x="29222" y="211290"/>
                </a:lnTo>
                <a:lnTo>
                  <a:pt x="13282" y="253982"/>
                </a:lnTo>
                <a:lnTo>
                  <a:pt x="3394" y="299005"/>
                </a:lnTo>
                <a:lnTo>
                  <a:pt x="0" y="345948"/>
                </a:lnTo>
                <a:lnTo>
                  <a:pt x="3394" y="392890"/>
                </a:lnTo>
                <a:lnTo>
                  <a:pt x="13282" y="437913"/>
                </a:lnTo>
                <a:lnTo>
                  <a:pt x="29222" y="480605"/>
                </a:lnTo>
                <a:lnTo>
                  <a:pt x="50768" y="520553"/>
                </a:lnTo>
                <a:lnTo>
                  <a:pt x="77480" y="557345"/>
                </a:lnTo>
                <a:lnTo>
                  <a:pt x="108913" y="590569"/>
                </a:lnTo>
                <a:lnTo>
                  <a:pt x="144625" y="619812"/>
                </a:lnTo>
                <a:lnTo>
                  <a:pt x="184172" y="644663"/>
                </a:lnTo>
                <a:lnTo>
                  <a:pt x="227112" y="664709"/>
                </a:lnTo>
                <a:lnTo>
                  <a:pt x="273001" y="679538"/>
                </a:lnTo>
                <a:lnTo>
                  <a:pt x="321397" y="688737"/>
                </a:lnTo>
                <a:lnTo>
                  <a:pt x="371856" y="691896"/>
                </a:lnTo>
                <a:lnTo>
                  <a:pt x="422314" y="688737"/>
                </a:lnTo>
                <a:lnTo>
                  <a:pt x="470710" y="679538"/>
                </a:lnTo>
                <a:lnTo>
                  <a:pt x="516599" y="664709"/>
                </a:lnTo>
                <a:lnTo>
                  <a:pt x="559539" y="644663"/>
                </a:lnTo>
                <a:lnTo>
                  <a:pt x="599086" y="619812"/>
                </a:lnTo>
                <a:lnTo>
                  <a:pt x="634798" y="590569"/>
                </a:lnTo>
                <a:lnTo>
                  <a:pt x="666231" y="557345"/>
                </a:lnTo>
                <a:lnTo>
                  <a:pt x="692943" y="520553"/>
                </a:lnTo>
                <a:lnTo>
                  <a:pt x="714489" y="480605"/>
                </a:lnTo>
                <a:lnTo>
                  <a:pt x="730429" y="437913"/>
                </a:lnTo>
                <a:lnTo>
                  <a:pt x="740317" y="392890"/>
                </a:lnTo>
                <a:lnTo>
                  <a:pt x="743712" y="345948"/>
                </a:lnTo>
                <a:lnTo>
                  <a:pt x="740317" y="299005"/>
                </a:lnTo>
                <a:lnTo>
                  <a:pt x="730429" y="253982"/>
                </a:lnTo>
                <a:lnTo>
                  <a:pt x="714489" y="211290"/>
                </a:lnTo>
                <a:lnTo>
                  <a:pt x="692943" y="171342"/>
                </a:lnTo>
                <a:lnTo>
                  <a:pt x="666231" y="134550"/>
                </a:lnTo>
                <a:lnTo>
                  <a:pt x="634798" y="101326"/>
                </a:lnTo>
                <a:lnTo>
                  <a:pt x="599086" y="72083"/>
                </a:lnTo>
                <a:lnTo>
                  <a:pt x="559539" y="47232"/>
                </a:lnTo>
                <a:lnTo>
                  <a:pt x="516599" y="27186"/>
                </a:lnTo>
                <a:lnTo>
                  <a:pt x="470710" y="12357"/>
                </a:lnTo>
                <a:lnTo>
                  <a:pt x="422314" y="3158"/>
                </a:lnTo>
                <a:lnTo>
                  <a:pt x="371856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1382" y="4472178"/>
            <a:ext cx="744220" cy="692150"/>
          </a:xfrm>
          <a:custGeom>
            <a:avLst/>
            <a:gdLst/>
            <a:ahLst/>
            <a:cxnLst/>
            <a:rect l="l" t="t" r="r" b="b"/>
            <a:pathLst>
              <a:path w="744219" h="692150">
                <a:moveTo>
                  <a:pt x="0" y="345948"/>
                </a:moveTo>
                <a:lnTo>
                  <a:pt x="3394" y="299005"/>
                </a:lnTo>
                <a:lnTo>
                  <a:pt x="13282" y="253982"/>
                </a:lnTo>
                <a:lnTo>
                  <a:pt x="29222" y="211290"/>
                </a:lnTo>
                <a:lnTo>
                  <a:pt x="50768" y="171342"/>
                </a:lnTo>
                <a:lnTo>
                  <a:pt x="77480" y="134550"/>
                </a:lnTo>
                <a:lnTo>
                  <a:pt x="108913" y="101326"/>
                </a:lnTo>
                <a:lnTo>
                  <a:pt x="144625" y="72083"/>
                </a:lnTo>
                <a:lnTo>
                  <a:pt x="184172" y="47232"/>
                </a:lnTo>
                <a:lnTo>
                  <a:pt x="227112" y="27186"/>
                </a:lnTo>
                <a:lnTo>
                  <a:pt x="273001" y="12357"/>
                </a:lnTo>
                <a:lnTo>
                  <a:pt x="321397" y="3158"/>
                </a:lnTo>
                <a:lnTo>
                  <a:pt x="371856" y="0"/>
                </a:lnTo>
                <a:lnTo>
                  <a:pt x="422314" y="3158"/>
                </a:lnTo>
                <a:lnTo>
                  <a:pt x="470710" y="12357"/>
                </a:lnTo>
                <a:lnTo>
                  <a:pt x="516599" y="27186"/>
                </a:lnTo>
                <a:lnTo>
                  <a:pt x="559539" y="47232"/>
                </a:lnTo>
                <a:lnTo>
                  <a:pt x="599086" y="72083"/>
                </a:lnTo>
                <a:lnTo>
                  <a:pt x="634798" y="101326"/>
                </a:lnTo>
                <a:lnTo>
                  <a:pt x="666231" y="134550"/>
                </a:lnTo>
                <a:lnTo>
                  <a:pt x="692943" y="171342"/>
                </a:lnTo>
                <a:lnTo>
                  <a:pt x="714489" y="211290"/>
                </a:lnTo>
                <a:lnTo>
                  <a:pt x="730429" y="253982"/>
                </a:lnTo>
                <a:lnTo>
                  <a:pt x="740317" y="299005"/>
                </a:lnTo>
                <a:lnTo>
                  <a:pt x="743712" y="345948"/>
                </a:lnTo>
                <a:lnTo>
                  <a:pt x="740317" y="392890"/>
                </a:lnTo>
                <a:lnTo>
                  <a:pt x="730429" y="437913"/>
                </a:lnTo>
                <a:lnTo>
                  <a:pt x="714489" y="480605"/>
                </a:lnTo>
                <a:lnTo>
                  <a:pt x="692943" y="520553"/>
                </a:lnTo>
                <a:lnTo>
                  <a:pt x="666231" y="557345"/>
                </a:lnTo>
                <a:lnTo>
                  <a:pt x="634798" y="590569"/>
                </a:lnTo>
                <a:lnTo>
                  <a:pt x="599086" y="619812"/>
                </a:lnTo>
                <a:lnTo>
                  <a:pt x="559539" y="644663"/>
                </a:lnTo>
                <a:lnTo>
                  <a:pt x="516599" y="664709"/>
                </a:lnTo>
                <a:lnTo>
                  <a:pt x="470710" y="679538"/>
                </a:lnTo>
                <a:lnTo>
                  <a:pt x="422314" y="688737"/>
                </a:lnTo>
                <a:lnTo>
                  <a:pt x="371856" y="691896"/>
                </a:lnTo>
                <a:lnTo>
                  <a:pt x="321397" y="688737"/>
                </a:lnTo>
                <a:lnTo>
                  <a:pt x="273001" y="679538"/>
                </a:lnTo>
                <a:lnTo>
                  <a:pt x="227112" y="664709"/>
                </a:lnTo>
                <a:lnTo>
                  <a:pt x="184172" y="644663"/>
                </a:lnTo>
                <a:lnTo>
                  <a:pt x="144625" y="619812"/>
                </a:lnTo>
                <a:lnTo>
                  <a:pt x="108913" y="590569"/>
                </a:lnTo>
                <a:lnTo>
                  <a:pt x="77480" y="557345"/>
                </a:lnTo>
                <a:lnTo>
                  <a:pt x="50768" y="520553"/>
                </a:lnTo>
                <a:lnTo>
                  <a:pt x="29222" y="480605"/>
                </a:lnTo>
                <a:lnTo>
                  <a:pt x="13282" y="437913"/>
                </a:lnTo>
                <a:lnTo>
                  <a:pt x="3394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4397" y="463472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26157" y="4466082"/>
            <a:ext cx="742315" cy="693420"/>
          </a:xfrm>
          <a:custGeom>
            <a:avLst/>
            <a:gdLst/>
            <a:ahLst/>
            <a:cxnLst/>
            <a:rect l="l" t="t" r="r" b="b"/>
            <a:pathLst>
              <a:path w="742314" h="693420">
                <a:moveTo>
                  <a:pt x="371094" y="0"/>
                </a:moveTo>
                <a:lnTo>
                  <a:pt x="320738" y="3165"/>
                </a:lnTo>
                <a:lnTo>
                  <a:pt x="272441" y="12385"/>
                </a:lnTo>
                <a:lnTo>
                  <a:pt x="226646" y="27246"/>
                </a:lnTo>
                <a:lnTo>
                  <a:pt x="183794" y="47337"/>
                </a:lnTo>
                <a:lnTo>
                  <a:pt x="144328" y="72242"/>
                </a:lnTo>
                <a:lnTo>
                  <a:pt x="108689" y="101550"/>
                </a:lnTo>
                <a:lnTo>
                  <a:pt x="77321" y="134847"/>
                </a:lnTo>
                <a:lnTo>
                  <a:pt x="50664" y="171720"/>
                </a:lnTo>
                <a:lnTo>
                  <a:pt x="29161" y="211756"/>
                </a:lnTo>
                <a:lnTo>
                  <a:pt x="13255" y="254542"/>
                </a:lnTo>
                <a:lnTo>
                  <a:pt x="3387" y="299664"/>
                </a:lnTo>
                <a:lnTo>
                  <a:pt x="0" y="346710"/>
                </a:lnTo>
                <a:lnTo>
                  <a:pt x="3387" y="393755"/>
                </a:lnTo>
                <a:lnTo>
                  <a:pt x="13255" y="438877"/>
                </a:lnTo>
                <a:lnTo>
                  <a:pt x="29161" y="481663"/>
                </a:lnTo>
                <a:lnTo>
                  <a:pt x="50664" y="521699"/>
                </a:lnTo>
                <a:lnTo>
                  <a:pt x="77321" y="558572"/>
                </a:lnTo>
                <a:lnTo>
                  <a:pt x="108689" y="591869"/>
                </a:lnTo>
                <a:lnTo>
                  <a:pt x="144328" y="621177"/>
                </a:lnTo>
                <a:lnTo>
                  <a:pt x="183794" y="646082"/>
                </a:lnTo>
                <a:lnTo>
                  <a:pt x="226646" y="666173"/>
                </a:lnTo>
                <a:lnTo>
                  <a:pt x="272441" y="681034"/>
                </a:lnTo>
                <a:lnTo>
                  <a:pt x="320738" y="690254"/>
                </a:lnTo>
                <a:lnTo>
                  <a:pt x="371094" y="693420"/>
                </a:lnTo>
                <a:lnTo>
                  <a:pt x="421449" y="690254"/>
                </a:lnTo>
                <a:lnTo>
                  <a:pt x="469746" y="681034"/>
                </a:lnTo>
                <a:lnTo>
                  <a:pt x="515541" y="666173"/>
                </a:lnTo>
                <a:lnTo>
                  <a:pt x="558393" y="646082"/>
                </a:lnTo>
                <a:lnTo>
                  <a:pt x="597859" y="621177"/>
                </a:lnTo>
                <a:lnTo>
                  <a:pt x="633498" y="591869"/>
                </a:lnTo>
                <a:lnTo>
                  <a:pt x="664866" y="558572"/>
                </a:lnTo>
                <a:lnTo>
                  <a:pt x="691523" y="521699"/>
                </a:lnTo>
                <a:lnTo>
                  <a:pt x="713026" y="481663"/>
                </a:lnTo>
                <a:lnTo>
                  <a:pt x="728932" y="438877"/>
                </a:lnTo>
                <a:lnTo>
                  <a:pt x="738800" y="393755"/>
                </a:lnTo>
                <a:lnTo>
                  <a:pt x="742188" y="346710"/>
                </a:lnTo>
                <a:lnTo>
                  <a:pt x="738800" y="299664"/>
                </a:lnTo>
                <a:lnTo>
                  <a:pt x="728932" y="254542"/>
                </a:lnTo>
                <a:lnTo>
                  <a:pt x="713026" y="211756"/>
                </a:lnTo>
                <a:lnTo>
                  <a:pt x="691523" y="171720"/>
                </a:lnTo>
                <a:lnTo>
                  <a:pt x="664866" y="134847"/>
                </a:lnTo>
                <a:lnTo>
                  <a:pt x="633498" y="101550"/>
                </a:lnTo>
                <a:lnTo>
                  <a:pt x="597859" y="72242"/>
                </a:lnTo>
                <a:lnTo>
                  <a:pt x="558393" y="47337"/>
                </a:lnTo>
                <a:lnTo>
                  <a:pt x="515541" y="27246"/>
                </a:lnTo>
                <a:lnTo>
                  <a:pt x="469746" y="12385"/>
                </a:lnTo>
                <a:lnTo>
                  <a:pt x="421449" y="3165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26157" y="4466082"/>
            <a:ext cx="742315" cy="693420"/>
          </a:xfrm>
          <a:custGeom>
            <a:avLst/>
            <a:gdLst/>
            <a:ahLst/>
            <a:cxnLst/>
            <a:rect l="l" t="t" r="r" b="b"/>
            <a:pathLst>
              <a:path w="742314" h="693420">
                <a:moveTo>
                  <a:pt x="0" y="346710"/>
                </a:moveTo>
                <a:lnTo>
                  <a:pt x="3387" y="299664"/>
                </a:lnTo>
                <a:lnTo>
                  <a:pt x="13255" y="254542"/>
                </a:lnTo>
                <a:lnTo>
                  <a:pt x="29161" y="211756"/>
                </a:lnTo>
                <a:lnTo>
                  <a:pt x="50664" y="171720"/>
                </a:lnTo>
                <a:lnTo>
                  <a:pt x="77321" y="134847"/>
                </a:lnTo>
                <a:lnTo>
                  <a:pt x="108689" y="101550"/>
                </a:lnTo>
                <a:lnTo>
                  <a:pt x="144328" y="72242"/>
                </a:lnTo>
                <a:lnTo>
                  <a:pt x="183794" y="47337"/>
                </a:lnTo>
                <a:lnTo>
                  <a:pt x="226646" y="27246"/>
                </a:lnTo>
                <a:lnTo>
                  <a:pt x="272441" y="12385"/>
                </a:lnTo>
                <a:lnTo>
                  <a:pt x="320738" y="3165"/>
                </a:lnTo>
                <a:lnTo>
                  <a:pt x="371094" y="0"/>
                </a:lnTo>
                <a:lnTo>
                  <a:pt x="421449" y="3165"/>
                </a:lnTo>
                <a:lnTo>
                  <a:pt x="469746" y="12385"/>
                </a:lnTo>
                <a:lnTo>
                  <a:pt x="515541" y="27246"/>
                </a:lnTo>
                <a:lnTo>
                  <a:pt x="558393" y="47337"/>
                </a:lnTo>
                <a:lnTo>
                  <a:pt x="597859" y="72242"/>
                </a:lnTo>
                <a:lnTo>
                  <a:pt x="633498" y="101550"/>
                </a:lnTo>
                <a:lnTo>
                  <a:pt x="664866" y="134847"/>
                </a:lnTo>
                <a:lnTo>
                  <a:pt x="691523" y="171720"/>
                </a:lnTo>
                <a:lnTo>
                  <a:pt x="713026" y="211756"/>
                </a:lnTo>
                <a:lnTo>
                  <a:pt x="728932" y="254542"/>
                </a:lnTo>
                <a:lnTo>
                  <a:pt x="738800" y="299664"/>
                </a:lnTo>
                <a:lnTo>
                  <a:pt x="742188" y="346710"/>
                </a:lnTo>
                <a:lnTo>
                  <a:pt x="738800" y="393755"/>
                </a:lnTo>
                <a:lnTo>
                  <a:pt x="728932" y="438877"/>
                </a:lnTo>
                <a:lnTo>
                  <a:pt x="713026" y="481663"/>
                </a:lnTo>
                <a:lnTo>
                  <a:pt x="691523" y="521699"/>
                </a:lnTo>
                <a:lnTo>
                  <a:pt x="664866" y="558572"/>
                </a:lnTo>
                <a:lnTo>
                  <a:pt x="633498" y="591869"/>
                </a:lnTo>
                <a:lnTo>
                  <a:pt x="597859" y="621177"/>
                </a:lnTo>
                <a:lnTo>
                  <a:pt x="558393" y="646082"/>
                </a:lnTo>
                <a:lnTo>
                  <a:pt x="515541" y="666173"/>
                </a:lnTo>
                <a:lnTo>
                  <a:pt x="469746" y="681034"/>
                </a:lnTo>
                <a:lnTo>
                  <a:pt x="421449" y="690254"/>
                </a:lnTo>
                <a:lnTo>
                  <a:pt x="371094" y="693420"/>
                </a:lnTo>
                <a:lnTo>
                  <a:pt x="320738" y="690254"/>
                </a:lnTo>
                <a:lnTo>
                  <a:pt x="272441" y="681034"/>
                </a:lnTo>
                <a:lnTo>
                  <a:pt x="226646" y="666173"/>
                </a:lnTo>
                <a:lnTo>
                  <a:pt x="183794" y="646082"/>
                </a:lnTo>
                <a:lnTo>
                  <a:pt x="144328" y="621177"/>
                </a:lnTo>
                <a:lnTo>
                  <a:pt x="108689" y="591869"/>
                </a:lnTo>
                <a:lnTo>
                  <a:pt x="77321" y="558572"/>
                </a:lnTo>
                <a:lnTo>
                  <a:pt x="50664" y="521699"/>
                </a:lnTo>
                <a:lnTo>
                  <a:pt x="29161" y="481663"/>
                </a:lnTo>
                <a:lnTo>
                  <a:pt x="13255" y="438877"/>
                </a:lnTo>
                <a:lnTo>
                  <a:pt x="3387" y="393755"/>
                </a:lnTo>
                <a:lnTo>
                  <a:pt x="0" y="346710"/>
                </a:lnTo>
                <a:close/>
              </a:path>
            </a:pathLst>
          </a:custGeom>
          <a:ln w="3809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37913" y="4628883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652" y="3918203"/>
            <a:ext cx="2240280" cy="230504"/>
          </a:xfrm>
          <a:prstGeom prst="rect">
            <a:avLst/>
          </a:prstGeom>
          <a:solidFill>
            <a:srgbClr val="79FB04"/>
          </a:solidFill>
        </p:spPr>
        <p:txBody>
          <a:bodyPr vert="horz" wrap="square" lIns="0" tIns="1397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110"/>
              </a:spcBef>
            </a:pPr>
            <a:r>
              <a:rPr sz="1200" b="1" spc="-10" dirty="0">
                <a:latin typeface="Calibri"/>
                <a:cs typeface="Calibri"/>
              </a:rPr>
              <a:t>ДОО</a:t>
            </a:r>
            <a:r>
              <a:rPr sz="1200" b="1" dirty="0">
                <a:latin typeface="Calibri"/>
                <a:cs typeface="Calibri"/>
              </a:rPr>
              <a:t> 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6475" y="4142994"/>
            <a:ext cx="10160" cy="303530"/>
          </a:xfrm>
          <a:custGeom>
            <a:avLst/>
            <a:gdLst/>
            <a:ahLst/>
            <a:cxnLst/>
            <a:rect l="l" t="t" r="r" b="b"/>
            <a:pathLst>
              <a:path w="10159" h="303529">
                <a:moveTo>
                  <a:pt x="5079" y="-14477"/>
                </a:moveTo>
                <a:lnTo>
                  <a:pt x="5079" y="317576"/>
                </a:lnTo>
              </a:path>
            </a:pathLst>
          </a:custGeom>
          <a:ln w="3911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6474" y="4149090"/>
            <a:ext cx="6985" cy="311150"/>
          </a:xfrm>
          <a:custGeom>
            <a:avLst/>
            <a:gdLst/>
            <a:ahLst/>
            <a:cxnLst/>
            <a:rect l="l" t="t" r="r" b="b"/>
            <a:pathLst>
              <a:path w="6984" h="311150">
                <a:moveTo>
                  <a:pt x="3479" y="-14477"/>
                </a:moveTo>
                <a:lnTo>
                  <a:pt x="3479" y="325602"/>
                </a:lnTo>
              </a:path>
            </a:pathLst>
          </a:custGeom>
          <a:ln w="3591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01061" y="4156709"/>
            <a:ext cx="0" cy="309245"/>
          </a:xfrm>
          <a:custGeom>
            <a:avLst/>
            <a:gdLst/>
            <a:ahLst/>
            <a:cxnLst/>
            <a:rect l="l" t="t" r="r" b="b"/>
            <a:pathLst>
              <a:path h="309245">
                <a:moveTo>
                  <a:pt x="0" y="0"/>
                </a:moveTo>
                <a:lnTo>
                  <a:pt x="0" y="308800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90727" y="5469635"/>
          <a:ext cx="8095608" cy="504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710"/>
                <a:gridCol w="128270"/>
                <a:gridCol w="600709"/>
                <a:gridCol w="274319"/>
                <a:gridCol w="600709"/>
                <a:gridCol w="571500"/>
                <a:gridCol w="600710"/>
                <a:gridCol w="129539"/>
                <a:gridCol w="600710"/>
                <a:gridCol w="495300"/>
                <a:gridCol w="600710"/>
                <a:gridCol w="463550"/>
                <a:gridCol w="601979"/>
                <a:gridCol w="128270"/>
                <a:gridCol w="600710"/>
                <a:gridCol w="497204"/>
                <a:gridCol w="600709"/>
              </a:tblGrid>
              <a:tr h="30480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</a:tr>
              <a:tr h="199644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K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K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Педагог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K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2E528F"/>
                      </a:solidFill>
                      <a:prstDash val="solid"/>
                    </a:lnL>
                    <a:lnR w="12700">
                      <a:solidFill>
                        <a:srgbClr val="2E528F"/>
                      </a:solidFill>
                      <a:prstDash val="solid"/>
                    </a:lnR>
                    <a:lnT w="12700">
                      <a:solidFill>
                        <a:srgbClr val="2E528F"/>
                      </a:solidFill>
                      <a:prstDash val="solid"/>
                    </a:lnT>
                    <a:lnB w="12700">
                      <a:solidFill>
                        <a:srgbClr val="2E528F"/>
                      </a:solidFill>
                      <a:prstDash val="solid"/>
                    </a:lnB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390652" y="3153155"/>
            <a:ext cx="5193665" cy="230504"/>
          </a:xfrm>
          <a:prstGeom prst="rect">
            <a:avLst/>
          </a:prstGeom>
          <a:solidFill>
            <a:srgbClr val="FFEFC1"/>
          </a:solidFill>
        </p:spPr>
        <p:txBody>
          <a:bodyPr vert="horz" wrap="square" lIns="0" tIns="39369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309"/>
              </a:spcBef>
            </a:pPr>
            <a:r>
              <a:rPr sz="900" spc="-5" dirty="0">
                <a:latin typeface="Calibri"/>
                <a:cs typeface="Calibri"/>
              </a:rPr>
              <a:t>Муниципалитет 1. Управление образованием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МОСУ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652" y="2057400"/>
            <a:ext cx="8273415" cy="23050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810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300"/>
              </a:spcBef>
            </a:pPr>
            <a:r>
              <a:rPr sz="900" spc="-5" dirty="0">
                <a:latin typeface="Calibri"/>
                <a:cs typeface="Calibri"/>
              </a:rPr>
              <a:t>Управление образованием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РОИВ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004" y="1240536"/>
            <a:ext cx="3644265" cy="39941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sz="1350" b="1" spc="-5" dirty="0">
                <a:latin typeface="Calibri"/>
                <a:cs typeface="Calibri"/>
              </a:rPr>
              <a:t>Федеральные</a:t>
            </a:r>
            <a:r>
              <a:rPr sz="1350" b="1" spc="-6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органы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государственной </a:t>
            </a:r>
            <a:r>
              <a:rPr sz="1350" b="1" spc="-5" dirty="0">
                <a:latin typeface="Calibri"/>
                <a:cs typeface="Calibri"/>
              </a:rPr>
              <a:t>власти </a:t>
            </a:r>
            <a:r>
              <a:rPr sz="1350" b="1" dirty="0">
                <a:latin typeface="Calibri"/>
                <a:cs typeface="Calibri"/>
              </a:rPr>
              <a:t>в сфере</a:t>
            </a:r>
            <a:r>
              <a:rPr sz="1350" b="1" spc="-95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образования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59245" y="3390593"/>
            <a:ext cx="55556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Организация </a:t>
            </a:r>
            <a:r>
              <a:rPr sz="900" spc="-5" dirty="0">
                <a:latin typeface="Calibri"/>
                <a:cs typeface="Calibri"/>
              </a:rPr>
              <a:t>работы по созданию </a:t>
            </a:r>
            <a:r>
              <a:rPr sz="900" dirty="0">
                <a:latin typeface="Calibri"/>
                <a:cs typeface="Calibri"/>
              </a:rPr>
              <a:t>и развитию </a:t>
            </a:r>
            <a:r>
              <a:rPr sz="900" spc="-5" dirty="0">
                <a:latin typeface="Calibri"/>
                <a:cs typeface="Calibri"/>
              </a:rPr>
              <a:t>муниципальной системы оценки качества подведомственных</a:t>
            </a:r>
            <a:r>
              <a:rPr sz="900" spc="-1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28088" y="2266339"/>
            <a:ext cx="5135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0" marR="1057275" indent="-64516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Организация </a:t>
            </a:r>
            <a:r>
              <a:rPr sz="900" spc="-5" dirty="0">
                <a:latin typeface="Calibri"/>
                <a:cs typeface="Calibri"/>
              </a:rPr>
              <a:t>работы по созданию </a:t>
            </a:r>
            <a:r>
              <a:rPr sz="900" dirty="0">
                <a:latin typeface="Calibri"/>
                <a:cs typeface="Calibri"/>
              </a:rPr>
              <a:t>и развитию </a:t>
            </a:r>
            <a:r>
              <a:rPr sz="900" spc="-5" dirty="0">
                <a:latin typeface="Calibri"/>
                <a:cs typeface="Calibri"/>
              </a:rPr>
              <a:t>региональной системы  оценки качества </a:t>
            </a:r>
            <a:r>
              <a:rPr sz="900" dirty="0">
                <a:latin typeface="Calibri"/>
                <a:cs typeface="Calibri"/>
              </a:rPr>
              <a:t>дошкольного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образования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0467" y="3153155"/>
            <a:ext cx="2633980" cy="230504"/>
          </a:xfrm>
          <a:prstGeom prst="rect">
            <a:avLst/>
          </a:prstGeom>
          <a:solidFill>
            <a:srgbClr val="FFEFC1"/>
          </a:solidFill>
        </p:spPr>
        <p:txBody>
          <a:bodyPr vert="horz" wrap="square" lIns="0" tIns="39369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309"/>
              </a:spcBef>
            </a:pPr>
            <a:r>
              <a:rPr sz="900" spc="-5" dirty="0">
                <a:latin typeface="Calibri"/>
                <a:cs typeface="Calibri"/>
              </a:rPr>
              <a:t>Муниципалитет N. Управление образованием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МОСУ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83744" y="3377946"/>
            <a:ext cx="0" cy="540385"/>
          </a:xfrm>
          <a:custGeom>
            <a:avLst/>
            <a:gdLst/>
            <a:ahLst/>
            <a:cxnLst/>
            <a:rect l="l" t="t" r="r" b="b"/>
            <a:pathLst>
              <a:path h="540385">
                <a:moveTo>
                  <a:pt x="0" y="0"/>
                </a:moveTo>
                <a:lnTo>
                  <a:pt x="0" y="540359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13610" y="2288285"/>
            <a:ext cx="0" cy="867410"/>
          </a:xfrm>
          <a:custGeom>
            <a:avLst/>
            <a:gdLst/>
            <a:ahLst/>
            <a:cxnLst/>
            <a:rect l="l" t="t" r="r" b="b"/>
            <a:pathLst>
              <a:path h="867410">
                <a:moveTo>
                  <a:pt x="0" y="0"/>
                </a:moveTo>
                <a:lnTo>
                  <a:pt x="0" y="867143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78445" y="2288285"/>
            <a:ext cx="0" cy="866775"/>
          </a:xfrm>
          <a:custGeom>
            <a:avLst/>
            <a:gdLst/>
            <a:ahLst/>
            <a:cxnLst/>
            <a:rect l="l" t="t" r="r" b="b"/>
            <a:pathLst>
              <a:path h="866775">
                <a:moveTo>
                  <a:pt x="0" y="0"/>
                </a:moveTo>
                <a:lnTo>
                  <a:pt x="0" y="866406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22470" y="1640585"/>
            <a:ext cx="3175" cy="417830"/>
          </a:xfrm>
          <a:custGeom>
            <a:avLst/>
            <a:gdLst/>
            <a:ahLst/>
            <a:cxnLst/>
            <a:rect l="l" t="t" r="r" b="b"/>
            <a:pathLst>
              <a:path w="3175" h="417830">
                <a:moveTo>
                  <a:pt x="0" y="0"/>
                </a:moveTo>
                <a:lnTo>
                  <a:pt x="2971" y="417664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82873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4" h="692150">
                <a:moveTo>
                  <a:pt x="371094" y="0"/>
                </a:moveTo>
                <a:lnTo>
                  <a:pt x="320738" y="3158"/>
                </a:lnTo>
                <a:lnTo>
                  <a:pt x="272441" y="12357"/>
                </a:lnTo>
                <a:lnTo>
                  <a:pt x="226646" y="27186"/>
                </a:lnTo>
                <a:lnTo>
                  <a:pt x="183794" y="47232"/>
                </a:lnTo>
                <a:lnTo>
                  <a:pt x="144328" y="72083"/>
                </a:lnTo>
                <a:lnTo>
                  <a:pt x="108689" y="101326"/>
                </a:lnTo>
                <a:lnTo>
                  <a:pt x="77321" y="134550"/>
                </a:lnTo>
                <a:lnTo>
                  <a:pt x="50664" y="171342"/>
                </a:lnTo>
                <a:lnTo>
                  <a:pt x="29161" y="211290"/>
                </a:lnTo>
                <a:lnTo>
                  <a:pt x="13255" y="253982"/>
                </a:lnTo>
                <a:lnTo>
                  <a:pt x="3387" y="299005"/>
                </a:lnTo>
                <a:lnTo>
                  <a:pt x="0" y="345948"/>
                </a:lnTo>
                <a:lnTo>
                  <a:pt x="3387" y="392890"/>
                </a:lnTo>
                <a:lnTo>
                  <a:pt x="13255" y="437913"/>
                </a:lnTo>
                <a:lnTo>
                  <a:pt x="29161" y="480605"/>
                </a:lnTo>
                <a:lnTo>
                  <a:pt x="50664" y="520553"/>
                </a:lnTo>
                <a:lnTo>
                  <a:pt x="77321" y="557345"/>
                </a:lnTo>
                <a:lnTo>
                  <a:pt x="108689" y="590569"/>
                </a:lnTo>
                <a:lnTo>
                  <a:pt x="144328" y="619812"/>
                </a:lnTo>
                <a:lnTo>
                  <a:pt x="183794" y="644663"/>
                </a:lnTo>
                <a:lnTo>
                  <a:pt x="226646" y="664709"/>
                </a:lnTo>
                <a:lnTo>
                  <a:pt x="272441" y="679538"/>
                </a:lnTo>
                <a:lnTo>
                  <a:pt x="320738" y="688737"/>
                </a:lnTo>
                <a:lnTo>
                  <a:pt x="371094" y="691896"/>
                </a:lnTo>
                <a:lnTo>
                  <a:pt x="421449" y="688737"/>
                </a:lnTo>
                <a:lnTo>
                  <a:pt x="469746" y="679538"/>
                </a:lnTo>
                <a:lnTo>
                  <a:pt x="515541" y="664709"/>
                </a:lnTo>
                <a:lnTo>
                  <a:pt x="558393" y="644663"/>
                </a:lnTo>
                <a:lnTo>
                  <a:pt x="597859" y="619812"/>
                </a:lnTo>
                <a:lnTo>
                  <a:pt x="633498" y="590569"/>
                </a:lnTo>
                <a:lnTo>
                  <a:pt x="664866" y="557345"/>
                </a:lnTo>
                <a:lnTo>
                  <a:pt x="691523" y="520553"/>
                </a:lnTo>
                <a:lnTo>
                  <a:pt x="713026" y="480605"/>
                </a:lnTo>
                <a:lnTo>
                  <a:pt x="728932" y="437913"/>
                </a:lnTo>
                <a:lnTo>
                  <a:pt x="738800" y="392890"/>
                </a:lnTo>
                <a:lnTo>
                  <a:pt x="742188" y="345948"/>
                </a:lnTo>
                <a:lnTo>
                  <a:pt x="738800" y="299005"/>
                </a:lnTo>
                <a:lnTo>
                  <a:pt x="728932" y="253982"/>
                </a:lnTo>
                <a:lnTo>
                  <a:pt x="713026" y="211290"/>
                </a:lnTo>
                <a:lnTo>
                  <a:pt x="691523" y="171342"/>
                </a:lnTo>
                <a:lnTo>
                  <a:pt x="664866" y="134550"/>
                </a:lnTo>
                <a:lnTo>
                  <a:pt x="633498" y="101326"/>
                </a:lnTo>
                <a:lnTo>
                  <a:pt x="597859" y="72083"/>
                </a:lnTo>
                <a:lnTo>
                  <a:pt x="558393" y="47232"/>
                </a:lnTo>
                <a:lnTo>
                  <a:pt x="515541" y="27186"/>
                </a:lnTo>
                <a:lnTo>
                  <a:pt x="469746" y="12357"/>
                </a:lnTo>
                <a:lnTo>
                  <a:pt x="421449" y="3158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82873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4" h="692150">
                <a:moveTo>
                  <a:pt x="0" y="345948"/>
                </a:moveTo>
                <a:lnTo>
                  <a:pt x="3387" y="299005"/>
                </a:lnTo>
                <a:lnTo>
                  <a:pt x="13255" y="253982"/>
                </a:lnTo>
                <a:lnTo>
                  <a:pt x="29161" y="211290"/>
                </a:lnTo>
                <a:lnTo>
                  <a:pt x="50664" y="171342"/>
                </a:lnTo>
                <a:lnTo>
                  <a:pt x="77321" y="134550"/>
                </a:lnTo>
                <a:lnTo>
                  <a:pt x="108689" y="101326"/>
                </a:lnTo>
                <a:lnTo>
                  <a:pt x="144328" y="72083"/>
                </a:lnTo>
                <a:lnTo>
                  <a:pt x="183794" y="47232"/>
                </a:lnTo>
                <a:lnTo>
                  <a:pt x="226646" y="27186"/>
                </a:lnTo>
                <a:lnTo>
                  <a:pt x="272441" y="12357"/>
                </a:lnTo>
                <a:lnTo>
                  <a:pt x="320738" y="3158"/>
                </a:lnTo>
                <a:lnTo>
                  <a:pt x="371094" y="0"/>
                </a:lnTo>
                <a:lnTo>
                  <a:pt x="421449" y="3158"/>
                </a:lnTo>
                <a:lnTo>
                  <a:pt x="469746" y="12357"/>
                </a:lnTo>
                <a:lnTo>
                  <a:pt x="515541" y="27186"/>
                </a:lnTo>
                <a:lnTo>
                  <a:pt x="558393" y="47232"/>
                </a:lnTo>
                <a:lnTo>
                  <a:pt x="597859" y="72083"/>
                </a:lnTo>
                <a:lnTo>
                  <a:pt x="633498" y="101326"/>
                </a:lnTo>
                <a:lnTo>
                  <a:pt x="664866" y="134550"/>
                </a:lnTo>
                <a:lnTo>
                  <a:pt x="691523" y="171342"/>
                </a:lnTo>
                <a:lnTo>
                  <a:pt x="713026" y="211290"/>
                </a:lnTo>
                <a:lnTo>
                  <a:pt x="728932" y="253982"/>
                </a:lnTo>
                <a:lnTo>
                  <a:pt x="738800" y="299005"/>
                </a:lnTo>
                <a:lnTo>
                  <a:pt x="742188" y="345948"/>
                </a:lnTo>
                <a:lnTo>
                  <a:pt x="738800" y="392890"/>
                </a:lnTo>
                <a:lnTo>
                  <a:pt x="728932" y="437913"/>
                </a:lnTo>
                <a:lnTo>
                  <a:pt x="713026" y="480605"/>
                </a:lnTo>
                <a:lnTo>
                  <a:pt x="691523" y="520553"/>
                </a:lnTo>
                <a:lnTo>
                  <a:pt x="664866" y="557345"/>
                </a:lnTo>
                <a:lnTo>
                  <a:pt x="633498" y="590569"/>
                </a:lnTo>
                <a:lnTo>
                  <a:pt x="597859" y="619812"/>
                </a:lnTo>
                <a:lnTo>
                  <a:pt x="558393" y="644663"/>
                </a:lnTo>
                <a:lnTo>
                  <a:pt x="515541" y="664709"/>
                </a:lnTo>
                <a:lnTo>
                  <a:pt x="469746" y="679538"/>
                </a:lnTo>
                <a:lnTo>
                  <a:pt x="421449" y="688737"/>
                </a:lnTo>
                <a:lnTo>
                  <a:pt x="371094" y="691896"/>
                </a:lnTo>
                <a:lnTo>
                  <a:pt x="320738" y="688737"/>
                </a:lnTo>
                <a:lnTo>
                  <a:pt x="272441" y="679538"/>
                </a:lnTo>
                <a:lnTo>
                  <a:pt x="226646" y="664709"/>
                </a:lnTo>
                <a:lnTo>
                  <a:pt x="183794" y="644663"/>
                </a:lnTo>
                <a:lnTo>
                  <a:pt x="144328" y="619812"/>
                </a:lnTo>
                <a:lnTo>
                  <a:pt x="108689" y="590569"/>
                </a:lnTo>
                <a:lnTo>
                  <a:pt x="77321" y="557345"/>
                </a:lnTo>
                <a:lnTo>
                  <a:pt x="50664" y="520553"/>
                </a:lnTo>
                <a:lnTo>
                  <a:pt x="29161" y="480605"/>
                </a:lnTo>
                <a:lnTo>
                  <a:pt x="13255" y="437913"/>
                </a:lnTo>
                <a:lnTo>
                  <a:pt x="3387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395187" y="465456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52494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4" h="692150">
                <a:moveTo>
                  <a:pt x="371094" y="0"/>
                </a:moveTo>
                <a:lnTo>
                  <a:pt x="320738" y="3158"/>
                </a:lnTo>
                <a:lnTo>
                  <a:pt x="272441" y="12357"/>
                </a:lnTo>
                <a:lnTo>
                  <a:pt x="226646" y="27186"/>
                </a:lnTo>
                <a:lnTo>
                  <a:pt x="183794" y="47232"/>
                </a:lnTo>
                <a:lnTo>
                  <a:pt x="144328" y="72083"/>
                </a:lnTo>
                <a:lnTo>
                  <a:pt x="108689" y="101326"/>
                </a:lnTo>
                <a:lnTo>
                  <a:pt x="77321" y="134550"/>
                </a:lnTo>
                <a:lnTo>
                  <a:pt x="50664" y="171342"/>
                </a:lnTo>
                <a:lnTo>
                  <a:pt x="29161" y="211290"/>
                </a:lnTo>
                <a:lnTo>
                  <a:pt x="13255" y="253982"/>
                </a:lnTo>
                <a:lnTo>
                  <a:pt x="3387" y="299005"/>
                </a:lnTo>
                <a:lnTo>
                  <a:pt x="0" y="345948"/>
                </a:lnTo>
                <a:lnTo>
                  <a:pt x="3387" y="392890"/>
                </a:lnTo>
                <a:lnTo>
                  <a:pt x="13255" y="437913"/>
                </a:lnTo>
                <a:lnTo>
                  <a:pt x="29161" y="480605"/>
                </a:lnTo>
                <a:lnTo>
                  <a:pt x="50664" y="520553"/>
                </a:lnTo>
                <a:lnTo>
                  <a:pt x="77321" y="557345"/>
                </a:lnTo>
                <a:lnTo>
                  <a:pt x="108689" y="590569"/>
                </a:lnTo>
                <a:lnTo>
                  <a:pt x="144328" y="619812"/>
                </a:lnTo>
                <a:lnTo>
                  <a:pt x="183794" y="644663"/>
                </a:lnTo>
                <a:lnTo>
                  <a:pt x="226646" y="664709"/>
                </a:lnTo>
                <a:lnTo>
                  <a:pt x="272441" y="679538"/>
                </a:lnTo>
                <a:lnTo>
                  <a:pt x="320738" y="688737"/>
                </a:lnTo>
                <a:lnTo>
                  <a:pt x="371094" y="691896"/>
                </a:lnTo>
                <a:lnTo>
                  <a:pt x="421449" y="688737"/>
                </a:lnTo>
                <a:lnTo>
                  <a:pt x="469746" y="679538"/>
                </a:lnTo>
                <a:lnTo>
                  <a:pt x="515541" y="664709"/>
                </a:lnTo>
                <a:lnTo>
                  <a:pt x="558393" y="644663"/>
                </a:lnTo>
                <a:lnTo>
                  <a:pt x="597859" y="619812"/>
                </a:lnTo>
                <a:lnTo>
                  <a:pt x="633498" y="590569"/>
                </a:lnTo>
                <a:lnTo>
                  <a:pt x="664866" y="557345"/>
                </a:lnTo>
                <a:lnTo>
                  <a:pt x="691523" y="520553"/>
                </a:lnTo>
                <a:lnTo>
                  <a:pt x="713026" y="480605"/>
                </a:lnTo>
                <a:lnTo>
                  <a:pt x="728932" y="437913"/>
                </a:lnTo>
                <a:lnTo>
                  <a:pt x="738800" y="392890"/>
                </a:lnTo>
                <a:lnTo>
                  <a:pt x="742188" y="345948"/>
                </a:lnTo>
                <a:lnTo>
                  <a:pt x="738800" y="299005"/>
                </a:lnTo>
                <a:lnTo>
                  <a:pt x="728932" y="253982"/>
                </a:lnTo>
                <a:lnTo>
                  <a:pt x="713026" y="211290"/>
                </a:lnTo>
                <a:lnTo>
                  <a:pt x="691523" y="171342"/>
                </a:lnTo>
                <a:lnTo>
                  <a:pt x="664866" y="134550"/>
                </a:lnTo>
                <a:lnTo>
                  <a:pt x="633498" y="101326"/>
                </a:lnTo>
                <a:lnTo>
                  <a:pt x="597859" y="72083"/>
                </a:lnTo>
                <a:lnTo>
                  <a:pt x="558393" y="47232"/>
                </a:lnTo>
                <a:lnTo>
                  <a:pt x="515541" y="27186"/>
                </a:lnTo>
                <a:lnTo>
                  <a:pt x="469746" y="12357"/>
                </a:lnTo>
                <a:lnTo>
                  <a:pt x="421449" y="3158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52494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4" h="692150">
                <a:moveTo>
                  <a:pt x="0" y="345948"/>
                </a:moveTo>
                <a:lnTo>
                  <a:pt x="3387" y="299005"/>
                </a:lnTo>
                <a:lnTo>
                  <a:pt x="13255" y="253982"/>
                </a:lnTo>
                <a:lnTo>
                  <a:pt x="29161" y="211290"/>
                </a:lnTo>
                <a:lnTo>
                  <a:pt x="50664" y="171342"/>
                </a:lnTo>
                <a:lnTo>
                  <a:pt x="77321" y="134550"/>
                </a:lnTo>
                <a:lnTo>
                  <a:pt x="108689" y="101326"/>
                </a:lnTo>
                <a:lnTo>
                  <a:pt x="144328" y="72083"/>
                </a:lnTo>
                <a:lnTo>
                  <a:pt x="183794" y="47232"/>
                </a:lnTo>
                <a:lnTo>
                  <a:pt x="226646" y="27186"/>
                </a:lnTo>
                <a:lnTo>
                  <a:pt x="272441" y="12357"/>
                </a:lnTo>
                <a:lnTo>
                  <a:pt x="320738" y="3158"/>
                </a:lnTo>
                <a:lnTo>
                  <a:pt x="371094" y="0"/>
                </a:lnTo>
                <a:lnTo>
                  <a:pt x="421449" y="3158"/>
                </a:lnTo>
                <a:lnTo>
                  <a:pt x="469746" y="12357"/>
                </a:lnTo>
                <a:lnTo>
                  <a:pt x="515541" y="27186"/>
                </a:lnTo>
                <a:lnTo>
                  <a:pt x="558393" y="47232"/>
                </a:lnTo>
                <a:lnTo>
                  <a:pt x="597859" y="72083"/>
                </a:lnTo>
                <a:lnTo>
                  <a:pt x="633498" y="101326"/>
                </a:lnTo>
                <a:lnTo>
                  <a:pt x="664866" y="134550"/>
                </a:lnTo>
                <a:lnTo>
                  <a:pt x="691523" y="171342"/>
                </a:lnTo>
                <a:lnTo>
                  <a:pt x="713026" y="211290"/>
                </a:lnTo>
                <a:lnTo>
                  <a:pt x="728932" y="253982"/>
                </a:lnTo>
                <a:lnTo>
                  <a:pt x="738800" y="299005"/>
                </a:lnTo>
                <a:lnTo>
                  <a:pt x="742188" y="345948"/>
                </a:lnTo>
                <a:lnTo>
                  <a:pt x="738800" y="392890"/>
                </a:lnTo>
                <a:lnTo>
                  <a:pt x="728932" y="437913"/>
                </a:lnTo>
                <a:lnTo>
                  <a:pt x="713026" y="480605"/>
                </a:lnTo>
                <a:lnTo>
                  <a:pt x="691523" y="520553"/>
                </a:lnTo>
                <a:lnTo>
                  <a:pt x="664866" y="557345"/>
                </a:lnTo>
                <a:lnTo>
                  <a:pt x="633498" y="590569"/>
                </a:lnTo>
                <a:lnTo>
                  <a:pt x="597859" y="619812"/>
                </a:lnTo>
                <a:lnTo>
                  <a:pt x="558393" y="644663"/>
                </a:lnTo>
                <a:lnTo>
                  <a:pt x="515541" y="664709"/>
                </a:lnTo>
                <a:lnTo>
                  <a:pt x="469746" y="679538"/>
                </a:lnTo>
                <a:lnTo>
                  <a:pt x="421449" y="688737"/>
                </a:lnTo>
                <a:lnTo>
                  <a:pt x="371094" y="691896"/>
                </a:lnTo>
                <a:lnTo>
                  <a:pt x="320738" y="688737"/>
                </a:lnTo>
                <a:lnTo>
                  <a:pt x="272441" y="679538"/>
                </a:lnTo>
                <a:lnTo>
                  <a:pt x="226646" y="664709"/>
                </a:lnTo>
                <a:lnTo>
                  <a:pt x="183794" y="644663"/>
                </a:lnTo>
                <a:lnTo>
                  <a:pt x="144328" y="619812"/>
                </a:lnTo>
                <a:lnTo>
                  <a:pt x="108689" y="590569"/>
                </a:lnTo>
                <a:lnTo>
                  <a:pt x="77321" y="557345"/>
                </a:lnTo>
                <a:lnTo>
                  <a:pt x="50664" y="520553"/>
                </a:lnTo>
                <a:lnTo>
                  <a:pt x="29161" y="480605"/>
                </a:lnTo>
                <a:lnTo>
                  <a:pt x="13255" y="437913"/>
                </a:lnTo>
                <a:lnTo>
                  <a:pt x="3387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164324" y="465456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25746" y="4485894"/>
            <a:ext cx="742315" cy="693420"/>
          </a:xfrm>
          <a:custGeom>
            <a:avLst/>
            <a:gdLst/>
            <a:ahLst/>
            <a:cxnLst/>
            <a:rect l="l" t="t" r="r" b="b"/>
            <a:pathLst>
              <a:path w="742314" h="693420">
                <a:moveTo>
                  <a:pt x="371094" y="0"/>
                </a:moveTo>
                <a:lnTo>
                  <a:pt x="320738" y="3165"/>
                </a:lnTo>
                <a:lnTo>
                  <a:pt x="272441" y="12385"/>
                </a:lnTo>
                <a:lnTo>
                  <a:pt x="226646" y="27246"/>
                </a:lnTo>
                <a:lnTo>
                  <a:pt x="183794" y="47337"/>
                </a:lnTo>
                <a:lnTo>
                  <a:pt x="144328" y="72242"/>
                </a:lnTo>
                <a:lnTo>
                  <a:pt x="108689" y="101550"/>
                </a:lnTo>
                <a:lnTo>
                  <a:pt x="77321" y="134847"/>
                </a:lnTo>
                <a:lnTo>
                  <a:pt x="50664" y="171720"/>
                </a:lnTo>
                <a:lnTo>
                  <a:pt x="29161" y="211756"/>
                </a:lnTo>
                <a:lnTo>
                  <a:pt x="13255" y="254542"/>
                </a:lnTo>
                <a:lnTo>
                  <a:pt x="3387" y="299664"/>
                </a:lnTo>
                <a:lnTo>
                  <a:pt x="0" y="346709"/>
                </a:lnTo>
                <a:lnTo>
                  <a:pt x="3387" y="393755"/>
                </a:lnTo>
                <a:lnTo>
                  <a:pt x="13255" y="438877"/>
                </a:lnTo>
                <a:lnTo>
                  <a:pt x="29161" y="481663"/>
                </a:lnTo>
                <a:lnTo>
                  <a:pt x="50664" y="521699"/>
                </a:lnTo>
                <a:lnTo>
                  <a:pt x="77321" y="558572"/>
                </a:lnTo>
                <a:lnTo>
                  <a:pt x="108689" y="591869"/>
                </a:lnTo>
                <a:lnTo>
                  <a:pt x="144328" y="621177"/>
                </a:lnTo>
                <a:lnTo>
                  <a:pt x="183794" y="646082"/>
                </a:lnTo>
                <a:lnTo>
                  <a:pt x="226646" y="666173"/>
                </a:lnTo>
                <a:lnTo>
                  <a:pt x="272441" y="681034"/>
                </a:lnTo>
                <a:lnTo>
                  <a:pt x="320738" y="690254"/>
                </a:lnTo>
                <a:lnTo>
                  <a:pt x="371094" y="693419"/>
                </a:lnTo>
                <a:lnTo>
                  <a:pt x="421449" y="690254"/>
                </a:lnTo>
                <a:lnTo>
                  <a:pt x="469746" y="681034"/>
                </a:lnTo>
                <a:lnTo>
                  <a:pt x="515541" y="666173"/>
                </a:lnTo>
                <a:lnTo>
                  <a:pt x="558393" y="646082"/>
                </a:lnTo>
                <a:lnTo>
                  <a:pt x="597859" y="621177"/>
                </a:lnTo>
                <a:lnTo>
                  <a:pt x="633498" y="591869"/>
                </a:lnTo>
                <a:lnTo>
                  <a:pt x="664866" y="558572"/>
                </a:lnTo>
                <a:lnTo>
                  <a:pt x="691523" y="521699"/>
                </a:lnTo>
                <a:lnTo>
                  <a:pt x="713026" y="481663"/>
                </a:lnTo>
                <a:lnTo>
                  <a:pt x="728932" y="438877"/>
                </a:lnTo>
                <a:lnTo>
                  <a:pt x="738800" y="393755"/>
                </a:lnTo>
                <a:lnTo>
                  <a:pt x="742188" y="346709"/>
                </a:lnTo>
                <a:lnTo>
                  <a:pt x="738800" y="299664"/>
                </a:lnTo>
                <a:lnTo>
                  <a:pt x="728932" y="254542"/>
                </a:lnTo>
                <a:lnTo>
                  <a:pt x="713026" y="211756"/>
                </a:lnTo>
                <a:lnTo>
                  <a:pt x="691523" y="171720"/>
                </a:lnTo>
                <a:lnTo>
                  <a:pt x="664866" y="134847"/>
                </a:lnTo>
                <a:lnTo>
                  <a:pt x="633498" y="101550"/>
                </a:lnTo>
                <a:lnTo>
                  <a:pt x="597859" y="72242"/>
                </a:lnTo>
                <a:lnTo>
                  <a:pt x="558393" y="47337"/>
                </a:lnTo>
                <a:lnTo>
                  <a:pt x="515541" y="27246"/>
                </a:lnTo>
                <a:lnTo>
                  <a:pt x="469746" y="12385"/>
                </a:lnTo>
                <a:lnTo>
                  <a:pt x="421449" y="3165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25746" y="4485894"/>
            <a:ext cx="742315" cy="693420"/>
          </a:xfrm>
          <a:custGeom>
            <a:avLst/>
            <a:gdLst/>
            <a:ahLst/>
            <a:cxnLst/>
            <a:rect l="l" t="t" r="r" b="b"/>
            <a:pathLst>
              <a:path w="742314" h="693420">
                <a:moveTo>
                  <a:pt x="0" y="346709"/>
                </a:moveTo>
                <a:lnTo>
                  <a:pt x="3387" y="299664"/>
                </a:lnTo>
                <a:lnTo>
                  <a:pt x="13255" y="254542"/>
                </a:lnTo>
                <a:lnTo>
                  <a:pt x="29161" y="211756"/>
                </a:lnTo>
                <a:lnTo>
                  <a:pt x="50664" y="171720"/>
                </a:lnTo>
                <a:lnTo>
                  <a:pt x="77321" y="134847"/>
                </a:lnTo>
                <a:lnTo>
                  <a:pt x="108689" y="101550"/>
                </a:lnTo>
                <a:lnTo>
                  <a:pt x="144328" y="72242"/>
                </a:lnTo>
                <a:lnTo>
                  <a:pt x="183794" y="47337"/>
                </a:lnTo>
                <a:lnTo>
                  <a:pt x="226646" y="27246"/>
                </a:lnTo>
                <a:lnTo>
                  <a:pt x="272441" y="12385"/>
                </a:lnTo>
                <a:lnTo>
                  <a:pt x="320738" y="3165"/>
                </a:lnTo>
                <a:lnTo>
                  <a:pt x="371094" y="0"/>
                </a:lnTo>
                <a:lnTo>
                  <a:pt x="421449" y="3165"/>
                </a:lnTo>
                <a:lnTo>
                  <a:pt x="469746" y="12385"/>
                </a:lnTo>
                <a:lnTo>
                  <a:pt x="515541" y="27246"/>
                </a:lnTo>
                <a:lnTo>
                  <a:pt x="558393" y="47337"/>
                </a:lnTo>
                <a:lnTo>
                  <a:pt x="597859" y="72242"/>
                </a:lnTo>
                <a:lnTo>
                  <a:pt x="633498" y="101550"/>
                </a:lnTo>
                <a:lnTo>
                  <a:pt x="664866" y="134847"/>
                </a:lnTo>
                <a:lnTo>
                  <a:pt x="691523" y="171720"/>
                </a:lnTo>
                <a:lnTo>
                  <a:pt x="713026" y="211756"/>
                </a:lnTo>
                <a:lnTo>
                  <a:pt x="728932" y="254542"/>
                </a:lnTo>
                <a:lnTo>
                  <a:pt x="738800" y="299664"/>
                </a:lnTo>
                <a:lnTo>
                  <a:pt x="742188" y="346709"/>
                </a:lnTo>
                <a:lnTo>
                  <a:pt x="738800" y="393755"/>
                </a:lnTo>
                <a:lnTo>
                  <a:pt x="728932" y="438877"/>
                </a:lnTo>
                <a:lnTo>
                  <a:pt x="713026" y="481663"/>
                </a:lnTo>
                <a:lnTo>
                  <a:pt x="691523" y="521699"/>
                </a:lnTo>
                <a:lnTo>
                  <a:pt x="664866" y="558572"/>
                </a:lnTo>
                <a:lnTo>
                  <a:pt x="633498" y="591869"/>
                </a:lnTo>
                <a:lnTo>
                  <a:pt x="597859" y="621177"/>
                </a:lnTo>
                <a:lnTo>
                  <a:pt x="558393" y="646082"/>
                </a:lnTo>
                <a:lnTo>
                  <a:pt x="515541" y="666173"/>
                </a:lnTo>
                <a:lnTo>
                  <a:pt x="469746" y="681034"/>
                </a:lnTo>
                <a:lnTo>
                  <a:pt x="421449" y="690254"/>
                </a:lnTo>
                <a:lnTo>
                  <a:pt x="371094" y="693419"/>
                </a:lnTo>
                <a:lnTo>
                  <a:pt x="320738" y="690254"/>
                </a:lnTo>
                <a:lnTo>
                  <a:pt x="272441" y="681034"/>
                </a:lnTo>
                <a:lnTo>
                  <a:pt x="226646" y="666173"/>
                </a:lnTo>
                <a:lnTo>
                  <a:pt x="183794" y="646082"/>
                </a:lnTo>
                <a:lnTo>
                  <a:pt x="144328" y="621177"/>
                </a:lnTo>
                <a:lnTo>
                  <a:pt x="108689" y="591869"/>
                </a:lnTo>
                <a:lnTo>
                  <a:pt x="77321" y="558572"/>
                </a:lnTo>
                <a:lnTo>
                  <a:pt x="50664" y="521699"/>
                </a:lnTo>
                <a:lnTo>
                  <a:pt x="29161" y="481663"/>
                </a:lnTo>
                <a:lnTo>
                  <a:pt x="13255" y="438877"/>
                </a:lnTo>
                <a:lnTo>
                  <a:pt x="3387" y="393755"/>
                </a:lnTo>
                <a:lnTo>
                  <a:pt x="0" y="346709"/>
                </a:lnTo>
                <a:close/>
              </a:path>
            </a:pathLst>
          </a:custGeom>
          <a:ln w="3809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3182111" y="3597402"/>
          <a:ext cx="2247264" cy="897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780"/>
                <a:gridCol w="728345"/>
                <a:gridCol w="429259"/>
                <a:gridCol w="461645"/>
                <a:gridCol w="229235"/>
              </a:tblGrid>
              <a:tr h="34061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0124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ДОО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solidFill>
                      <a:srgbClr val="79FB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26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A4A4A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A4A4A4"/>
                      </a:solidFill>
                      <a:prstDash val="solid"/>
                    </a:lnL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5037839" y="4648724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29350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371094" y="0"/>
                </a:moveTo>
                <a:lnTo>
                  <a:pt x="320738" y="3158"/>
                </a:lnTo>
                <a:lnTo>
                  <a:pt x="272441" y="12357"/>
                </a:lnTo>
                <a:lnTo>
                  <a:pt x="226646" y="27186"/>
                </a:lnTo>
                <a:lnTo>
                  <a:pt x="183794" y="47232"/>
                </a:lnTo>
                <a:lnTo>
                  <a:pt x="144328" y="72083"/>
                </a:lnTo>
                <a:lnTo>
                  <a:pt x="108689" y="101326"/>
                </a:lnTo>
                <a:lnTo>
                  <a:pt x="77321" y="134550"/>
                </a:lnTo>
                <a:lnTo>
                  <a:pt x="50664" y="171342"/>
                </a:lnTo>
                <a:lnTo>
                  <a:pt x="29161" y="211290"/>
                </a:lnTo>
                <a:lnTo>
                  <a:pt x="13255" y="253982"/>
                </a:lnTo>
                <a:lnTo>
                  <a:pt x="3387" y="299005"/>
                </a:lnTo>
                <a:lnTo>
                  <a:pt x="0" y="345948"/>
                </a:lnTo>
                <a:lnTo>
                  <a:pt x="3387" y="392890"/>
                </a:lnTo>
                <a:lnTo>
                  <a:pt x="13255" y="437913"/>
                </a:lnTo>
                <a:lnTo>
                  <a:pt x="29161" y="480605"/>
                </a:lnTo>
                <a:lnTo>
                  <a:pt x="50664" y="520553"/>
                </a:lnTo>
                <a:lnTo>
                  <a:pt x="77321" y="557345"/>
                </a:lnTo>
                <a:lnTo>
                  <a:pt x="108689" y="590569"/>
                </a:lnTo>
                <a:lnTo>
                  <a:pt x="144328" y="619812"/>
                </a:lnTo>
                <a:lnTo>
                  <a:pt x="183794" y="644663"/>
                </a:lnTo>
                <a:lnTo>
                  <a:pt x="226646" y="664709"/>
                </a:lnTo>
                <a:lnTo>
                  <a:pt x="272441" y="679538"/>
                </a:lnTo>
                <a:lnTo>
                  <a:pt x="320738" y="688737"/>
                </a:lnTo>
                <a:lnTo>
                  <a:pt x="371094" y="691896"/>
                </a:lnTo>
                <a:lnTo>
                  <a:pt x="421449" y="688737"/>
                </a:lnTo>
                <a:lnTo>
                  <a:pt x="469746" y="679538"/>
                </a:lnTo>
                <a:lnTo>
                  <a:pt x="515541" y="664709"/>
                </a:lnTo>
                <a:lnTo>
                  <a:pt x="558393" y="644663"/>
                </a:lnTo>
                <a:lnTo>
                  <a:pt x="597859" y="619812"/>
                </a:lnTo>
                <a:lnTo>
                  <a:pt x="633498" y="590569"/>
                </a:lnTo>
                <a:lnTo>
                  <a:pt x="664866" y="557345"/>
                </a:lnTo>
                <a:lnTo>
                  <a:pt x="691523" y="520553"/>
                </a:lnTo>
                <a:lnTo>
                  <a:pt x="713026" y="480605"/>
                </a:lnTo>
                <a:lnTo>
                  <a:pt x="728932" y="437913"/>
                </a:lnTo>
                <a:lnTo>
                  <a:pt x="738800" y="392890"/>
                </a:lnTo>
                <a:lnTo>
                  <a:pt x="742188" y="345948"/>
                </a:lnTo>
                <a:lnTo>
                  <a:pt x="738800" y="299005"/>
                </a:lnTo>
                <a:lnTo>
                  <a:pt x="728932" y="253982"/>
                </a:lnTo>
                <a:lnTo>
                  <a:pt x="713026" y="211290"/>
                </a:lnTo>
                <a:lnTo>
                  <a:pt x="691523" y="171342"/>
                </a:lnTo>
                <a:lnTo>
                  <a:pt x="664866" y="134550"/>
                </a:lnTo>
                <a:lnTo>
                  <a:pt x="633498" y="101326"/>
                </a:lnTo>
                <a:lnTo>
                  <a:pt x="597859" y="72083"/>
                </a:lnTo>
                <a:lnTo>
                  <a:pt x="558393" y="47232"/>
                </a:lnTo>
                <a:lnTo>
                  <a:pt x="515541" y="27186"/>
                </a:lnTo>
                <a:lnTo>
                  <a:pt x="469746" y="12357"/>
                </a:lnTo>
                <a:lnTo>
                  <a:pt x="421449" y="3158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29350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0" y="345948"/>
                </a:moveTo>
                <a:lnTo>
                  <a:pt x="3387" y="299005"/>
                </a:lnTo>
                <a:lnTo>
                  <a:pt x="13255" y="253982"/>
                </a:lnTo>
                <a:lnTo>
                  <a:pt x="29161" y="211290"/>
                </a:lnTo>
                <a:lnTo>
                  <a:pt x="50664" y="171342"/>
                </a:lnTo>
                <a:lnTo>
                  <a:pt x="77321" y="134550"/>
                </a:lnTo>
                <a:lnTo>
                  <a:pt x="108689" y="101326"/>
                </a:lnTo>
                <a:lnTo>
                  <a:pt x="144328" y="72083"/>
                </a:lnTo>
                <a:lnTo>
                  <a:pt x="183794" y="47232"/>
                </a:lnTo>
                <a:lnTo>
                  <a:pt x="226646" y="27186"/>
                </a:lnTo>
                <a:lnTo>
                  <a:pt x="272441" y="12357"/>
                </a:lnTo>
                <a:lnTo>
                  <a:pt x="320738" y="3158"/>
                </a:lnTo>
                <a:lnTo>
                  <a:pt x="371094" y="0"/>
                </a:lnTo>
                <a:lnTo>
                  <a:pt x="421449" y="3158"/>
                </a:lnTo>
                <a:lnTo>
                  <a:pt x="469746" y="12357"/>
                </a:lnTo>
                <a:lnTo>
                  <a:pt x="515541" y="27186"/>
                </a:lnTo>
                <a:lnTo>
                  <a:pt x="558393" y="47232"/>
                </a:lnTo>
                <a:lnTo>
                  <a:pt x="597859" y="72083"/>
                </a:lnTo>
                <a:lnTo>
                  <a:pt x="633498" y="101326"/>
                </a:lnTo>
                <a:lnTo>
                  <a:pt x="664866" y="134550"/>
                </a:lnTo>
                <a:lnTo>
                  <a:pt x="691523" y="171342"/>
                </a:lnTo>
                <a:lnTo>
                  <a:pt x="713026" y="211290"/>
                </a:lnTo>
                <a:lnTo>
                  <a:pt x="728932" y="253982"/>
                </a:lnTo>
                <a:lnTo>
                  <a:pt x="738800" y="299005"/>
                </a:lnTo>
                <a:lnTo>
                  <a:pt x="742188" y="345948"/>
                </a:lnTo>
                <a:lnTo>
                  <a:pt x="738800" y="392890"/>
                </a:lnTo>
                <a:lnTo>
                  <a:pt x="728932" y="437913"/>
                </a:lnTo>
                <a:lnTo>
                  <a:pt x="713026" y="480605"/>
                </a:lnTo>
                <a:lnTo>
                  <a:pt x="691523" y="520553"/>
                </a:lnTo>
                <a:lnTo>
                  <a:pt x="664866" y="557345"/>
                </a:lnTo>
                <a:lnTo>
                  <a:pt x="633498" y="590569"/>
                </a:lnTo>
                <a:lnTo>
                  <a:pt x="597859" y="619812"/>
                </a:lnTo>
                <a:lnTo>
                  <a:pt x="558393" y="644663"/>
                </a:lnTo>
                <a:lnTo>
                  <a:pt x="515541" y="664709"/>
                </a:lnTo>
                <a:lnTo>
                  <a:pt x="469746" y="679538"/>
                </a:lnTo>
                <a:lnTo>
                  <a:pt x="421449" y="688737"/>
                </a:lnTo>
                <a:lnTo>
                  <a:pt x="371094" y="691896"/>
                </a:lnTo>
                <a:lnTo>
                  <a:pt x="320738" y="688737"/>
                </a:lnTo>
                <a:lnTo>
                  <a:pt x="272441" y="679538"/>
                </a:lnTo>
                <a:lnTo>
                  <a:pt x="226646" y="664709"/>
                </a:lnTo>
                <a:lnTo>
                  <a:pt x="183794" y="644663"/>
                </a:lnTo>
                <a:lnTo>
                  <a:pt x="144328" y="619812"/>
                </a:lnTo>
                <a:lnTo>
                  <a:pt x="108689" y="590569"/>
                </a:lnTo>
                <a:lnTo>
                  <a:pt x="77321" y="557345"/>
                </a:lnTo>
                <a:lnTo>
                  <a:pt x="50664" y="520553"/>
                </a:lnTo>
                <a:lnTo>
                  <a:pt x="29161" y="480605"/>
                </a:lnTo>
                <a:lnTo>
                  <a:pt x="13255" y="437913"/>
                </a:lnTo>
                <a:lnTo>
                  <a:pt x="3387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441037" y="465456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997445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371094" y="0"/>
                </a:moveTo>
                <a:lnTo>
                  <a:pt x="320738" y="3158"/>
                </a:lnTo>
                <a:lnTo>
                  <a:pt x="272441" y="12357"/>
                </a:lnTo>
                <a:lnTo>
                  <a:pt x="226646" y="27186"/>
                </a:lnTo>
                <a:lnTo>
                  <a:pt x="183794" y="47232"/>
                </a:lnTo>
                <a:lnTo>
                  <a:pt x="144328" y="72083"/>
                </a:lnTo>
                <a:lnTo>
                  <a:pt x="108689" y="101326"/>
                </a:lnTo>
                <a:lnTo>
                  <a:pt x="77321" y="134550"/>
                </a:lnTo>
                <a:lnTo>
                  <a:pt x="50664" y="171342"/>
                </a:lnTo>
                <a:lnTo>
                  <a:pt x="29161" y="211290"/>
                </a:lnTo>
                <a:lnTo>
                  <a:pt x="13255" y="253982"/>
                </a:lnTo>
                <a:lnTo>
                  <a:pt x="3387" y="299005"/>
                </a:lnTo>
                <a:lnTo>
                  <a:pt x="0" y="345948"/>
                </a:lnTo>
                <a:lnTo>
                  <a:pt x="3387" y="392890"/>
                </a:lnTo>
                <a:lnTo>
                  <a:pt x="13255" y="437913"/>
                </a:lnTo>
                <a:lnTo>
                  <a:pt x="29161" y="480605"/>
                </a:lnTo>
                <a:lnTo>
                  <a:pt x="50664" y="520553"/>
                </a:lnTo>
                <a:lnTo>
                  <a:pt x="77321" y="557345"/>
                </a:lnTo>
                <a:lnTo>
                  <a:pt x="108689" y="590569"/>
                </a:lnTo>
                <a:lnTo>
                  <a:pt x="144328" y="619812"/>
                </a:lnTo>
                <a:lnTo>
                  <a:pt x="183794" y="644663"/>
                </a:lnTo>
                <a:lnTo>
                  <a:pt x="226646" y="664709"/>
                </a:lnTo>
                <a:lnTo>
                  <a:pt x="272441" y="679538"/>
                </a:lnTo>
                <a:lnTo>
                  <a:pt x="320738" y="688737"/>
                </a:lnTo>
                <a:lnTo>
                  <a:pt x="371094" y="691896"/>
                </a:lnTo>
                <a:lnTo>
                  <a:pt x="421449" y="688737"/>
                </a:lnTo>
                <a:lnTo>
                  <a:pt x="469746" y="679538"/>
                </a:lnTo>
                <a:lnTo>
                  <a:pt x="515541" y="664709"/>
                </a:lnTo>
                <a:lnTo>
                  <a:pt x="558393" y="644663"/>
                </a:lnTo>
                <a:lnTo>
                  <a:pt x="597859" y="619812"/>
                </a:lnTo>
                <a:lnTo>
                  <a:pt x="633498" y="590569"/>
                </a:lnTo>
                <a:lnTo>
                  <a:pt x="664866" y="557345"/>
                </a:lnTo>
                <a:lnTo>
                  <a:pt x="691523" y="520553"/>
                </a:lnTo>
                <a:lnTo>
                  <a:pt x="713026" y="480605"/>
                </a:lnTo>
                <a:lnTo>
                  <a:pt x="728932" y="437913"/>
                </a:lnTo>
                <a:lnTo>
                  <a:pt x="738800" y="392890"/>
                </a:lnTo>
                <a:lnTo>
                  <a:pt x="742188" y="345948"/>
                </a:lnTo>
                <a:lnTo>
                  <a:pt x="738800" y="299005"/>
                </a:lnTo>
                <a:lnTo>
                  <a:pt x="728932" y="253982"/>
                </a:lnTo>
                <a:lnTo>
                  <a:pt x="713026" y="211290"/>
                </a:lnTo>
                <a:lnTo>
                  <a:pt x="691523" y="171342"/>
                </a:lnTo>
                <a:lnTo>
                  <a:pt x="664866" y="134550"/>
                </a:lnTo>
                <a:lnTo>
                  <a:pt x="633498" y="101326"/>
                </a:lnTo>
                <a:lnTo>
                  <a:pt x="597859" y="72083"/>
                </a:lnTo>
                <a:lnTo>
                  <a:pt x="558393" y="47232"/>
                </a:lnTo>
                <a:lnTo>
                  <a:pt x="515541" y="27186"/>
                </a:lnTo>
                <a:lnTo>
                  <a:pt x="469746" y="12357"/>
                </a:lnTo>
                <a:lnTo>
                  <a:pt x="421449" y="3158"/>
                </a:lnTo>
                <a:lnTo>
                  <a:pt x="371094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97445" y="4491990"/>
            <a:ext cx="742315" cy="692150"/>
          </a:xfrm>
          <a:custGeom>
            <a:avLst/>
            <a:gdLst/>
            <a:ahLst/>
            <a:cxnLst/>
            <a:rect l="l" t="t" r="r" b="b"/>
            <a:pathLst>
              <a:path w="742315" h="692150">
                <a:moveTo>
                  <a:pt x="0" y="345948"/>
                </a:moveTo>
                <a:lnTo>
                  <a:pt x="3387" y="299005"/>
                </a:lnTo>
                <a:lnTo>
                  <a:pt x="13255" y="253982"/>
                </a:lnTo>
                <a:lnTo>
                  <a:pt x="29161" y="211290"/>
                </a:lnTo>
                <a:lnTo>
                  <a:pt x="50664" y="171342"/>
                </a:lnTo>
                <a:lnTo>
                  <a:pt x="77321" y="134550"/>
                </a:lnTo>
                <a:lnTo>
                  <a:pt x="108689" y="101326"/>
                </a:lnTo>
                <a:lnTo>
                  <a:pt x="144328" y="72083"/>
                </a:lnTo>
                <a:lnTo>
                  <a:pt x="183794" y="47232"/>
                </a:lnTo>
                <a:lnTo>
                  <a:pt x="226646" y="27186"/>
                </a:lnTo>
                <a:lnTo>
                  <a:pt x="272441" y="12357"/>
                </a:lnTo>
                <a:lnTo>
                  <a:pt x="320738" y="3158"/>
                </a:lnTo>
                <a:lnTo>
                  <a:pt x="371094" y="0"/>
                </a:lnTo>
                <a:lnTo>
                  <a:pt x="421449" y="3158"/>
                </a:lnTo>
                <a:lnTo>
                  <a:pt x="469746" y="12357"/>
                </a:lnTo>
                <a:lnTo>
                  <a:pt x="515541" y="27186"/>
                </a:lnTo>
                <a:lnTo>
                  <a:pt x="558393" y="47232"/>
                </a:lnTo>
                <a:lnTo>
                  <a:pt x="597859" y="72083"/>
                </a:lnTo>
                <a:lnTo>
                  <a:pt x="633498" y="101326"/>
                </a:lnTo>
                <a:lnTo>
                  <a:pt x="664866" y="134550"/>
                </a:lnTo>
                <a:lnTo>
                  <a:pt x="691523" y="171342"/>
                </a:lnTo>
                <a:lnTo>
                  <a:pt x="713026" y="211290"/>
                </a:lnTo>
                <a:lnTo>
                  <a:pt x="728932" y="253982"/>
                </a:lnTo>
                <a:lnTo>
                  <a:pt x="738800" y="299005"/>
                </a:lnTo>
                <a:lnTo>
                  <a:pt x="742188" y="345948"/>
                </a:lnTo>
                <a:lnTo>
                  <a:pt x="738800" y="392890"/>
                </a:lnTo>
                <a:lnTo>
                  <a:pt x="728932" y="437913"/>
                </a:lnTo>
                <a:lnTo>
                  <a:pt x="713026" y="480605"/>
                </a:lnTo>
                <a:lnTo>
                  <a:pt x="691523" y="520553"/>
                </a:lnTo>
                <a:lnTo>
                  <a:pt x="664866" y="557345"/>
                </a:lnTo>
                <a:lnTo>
                  <a:pt x="633498" y="590569"/>
                </a:lnTo>
                <a:lnTo>
                  <a:pt x="597859" y="619812"/>
                </a:lnTo>
                <a:lnTo>
                  <a:pt x="558393" y="644663"/>
                </a:lnTo>
                <a:lnTo>
                  <a:pt x="515541" y="664709"/>
                </a:lnTo>
                <a:lnTo>
                  <a:pt x="469746" y="679538"/>
                </a:lnTo>
                <a:lnTo>
                  <a:pt x="421449" y="688737"/>
                </a:lnTo>
                <a:lnTo>
                  <a:pt x="371094" y="691896"/>
                </a:lnTo>
                <a:lnTo>
                  <a:pt x="320738" y="688737"/>
                </a:lnTo>
                <a:lnTo>
                  <a:pt x="272441" y="679538"/>
                </a:lnTo>
                <a:lnTo>
                  <a:pt x="226646" y="664709"/>
                </a:lnTo>
                <a:lnTo>
                  <a:pt x="183794" y="644663"/>
                </a:lnTo>
                <a:lnTo>
                  <a:pt x="144328" y="619812"/>
                </a:lnTo>
                <a:lnTo>
                  <a:pt x="108689" y="590569"/>
                </a:lnTo>
                <a:lnTo>
                  <a:pt x="77321" y="557345"/>
                </a:lnTo>
                <a:lnTo>
                  <a:pt x="50664" y="520553"/>
                </a:lnTo>
                <a:lnTo>
                  <a:pt x="29161" y="480605"/>
                </a:lnTo>
                <a:lnTo>
                  <a:pt x="13255" y="437913"/>
                </a:lnTo>
                <a:lnTo>
                  <a:pt x="3387" y="392890"/>
                </a:lnTo>
                <a:lnTo>
                  <a:pt x="0" y="345948"/>
                </a:lnTo>
                <a:close/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210174" y="4654566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870697" y="4485894"/>
            <a:ext cx="744220" cy="693420"/>
          </a:xfrm>
          <a:custGeom>
            <a:avLst/>
            <a:gdLst/>
            <a:ahLst/>
            <a:cxnLst/>
            <a:rect l="l" t="t" r="r" b="b"/>
            <a:pathLst>
              <a:path w="744220" h="693420">
                <a:moveTo>
                  <a:pt x="371856" y="0"/>
                </a:moveTo>
                <a:lnTo>
                  <a:pt x="321397" y="3165"/>
                </a:lnTo>
                <a:lnTo>
                  <a:pt x="273001" y="12385"/>
                </a:lnTo>
                <a:lnTo>
                  <a:pt x="227112" y="27246"/>
                </a:lnTo>
                <a:lnTo>
                  <a:pt x="184172" y="47337"/>
                </a:lnTo>
                <a:lnTo>
                  <a:pt x="144625" y="72242"/>
                </a:lnTo>
                <a:lnTo>
                  <a:pt x="108913" y="101550"/>
                </a:lnTo>
                <a:lnTo>
                  <a:pt x="77480" y="134847"/>
                </a:lnTo>
                <a:lnTo>
                  <a:pt x="50768" y="171720"/>
                </a:lnTo>
                <a:lnTo>
                  <a:pt x="29222" y="211756"/>
                </a:lnTo>
                <a:lnTo>
                  <a:pt x="13282" y="254542"/>
                </a:lnTo>
                <a:lnTo>
                  <a:pt x="3394" y="299664"/>
                </a:lnTo>
                <a:lnTo>
                  <a:pt x="0" y="346709"/>
                </a:lnTo>
                <a:lnTo>
                  <a:pt x="3394" y="393755"/>
                </a:lnTo>
                <a:lnTo>
                  <a:pt x="13282" y="438877"/>
                </a:lnTo>
                <a:lnTo>
                  <a:pt x="29222" y="481663"/>
                </a:lnTo>
                <a:lnTo>
                  <a:pt x="50768" y="521699"/>
                </a:lnTo>
                <a:lnTo>
                  <a:pt x="77480" y="558572"/>
                </a:lnTo>
                <a:lnTo>
                  <a:pt x="108913" y="591869"/>
                </a:lnTo>
                <a:lnTo>
                  <a:pt x="144625" y="621177"/>
                </a:lnTo>
                <a:lnTo>
                  <a:pt x="184172" y="646082"/>
                </a:lnTo>
                <a:lnTo>
                  <a:pt x="227112" y="666173"/>
                </a:lnTo>
                <a:lnTo>
                  <a:pt x="273001" y="681034"/>
                </a:lnTo>
                <a:lnTo>
                  <a:pt x="321397" y="690254"/>
                </a:lnTo>
                <a:lnTo>
                  <a:pt x="371856" y="693419"/>
                </a:lnTo>
                <a:lnTo>
                  <a:pt x="422314" y="690254"/>
                </a:lnTo>
                <a:lnTo>
                  <a:pt x="470710" y="681034"/>
                </a:lnTo>
                <a:lnTo>
                  <a:pt x="516599" y="666173"/>
                </a:lnTo>
                <a:lnTo>
                  <a:pt x="559539" y="646082"/>
                </a:lnTo>
                <a:lnTo>
                  <a:pt x="599086" y="621177"/>
                </a:lnTo>
                <a:lnTo>
                  <a:pt x="634798" y="591869"/>
                </a:lnTo>
                <a:lnTo>
                  <a:pt x="666231" y="558572"/>
                </a:lnTo>
                <a:lnTo>
                  <a:pt x="692943" y="521699"/>
                </a:lnTo>
                <a:lnTo>
                  <a:pt x="714489" y="481663"/>
                </a:lnTo>
                <a:lnTo>
                  <a:pt x="730429" y="438877"/>
                </a:lnTo>
                <a:lnTo>
                  <a:pt x="740317" y="393755"/>
                </a:lnTo>
                <a:lnTo>
                  <a:pt x="743712" y="346709"/>
                </a:lnTo>
                <a:lnTo>
                  <a:pt x="740317" y="299664"/>
                </a:lnTo>
                <a:lnTo>
                  <a:pt x="730429" y="254542"/>
                </a:lnTo>
                <a:lnTo>
                  <a:pt x="714489" y="211756"/>
                </a:lnTo>
                <a:lnTo>
                  <a:pt x="692943" y="171720"/>
                </a:lnTo>
                <a:lnTo>
                  <a:pt x="666231" y="134847"/>
                </a:lnTo>
                <a:lnTo>
                  <a:pt x="634798" y="101550"/>
                </a:lnTo>
                <a:lnTo>
                  <a:pt x="599086" y="72242"/>
                </a:lnTo>
                <a:lnTo>
                  <a:pt x="559539" y="47337"/>
                </a:lnTo>
                <a:lnTo>
                  <a:pt x="516599" y="27246"/>
                </a:lnTo>
                <a:lnTo>
                  <a:pt x="470710" y="12385"/>
                </a:lnTo>
                <a:lnTo>
                  <a:pt x="422314" y="3165"/>
                </a:lnTo>
                <a:lnTo>
                  <a:pt x="371856" y="0"/>
                </a:lnTo>
                <a:close/>
              </a:path>
            </a:pathLst>
          </a:custGeom>
          <a:solidFill>
            <a:srgbClr val="4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70697" y="4485894"/>
            <a:ext cx="744220" cy="693420"/>
          </a:xfrm>
          <a:custGeom>
            <a:avLst/>
            <a:gdLst/>
            <a:ahLst/>
            <a:cxnLst/>
            <a:rect l="l" t="t" r="r" b="b"/>
            <a:pathLst>
              <a:path w="744220" h="693420">
                <a:moveTo>
                  <a:pt x="0" y="346709"/>
                </a:moveTo>
                <a:lnTo>
                  <a:pt x="3394" y="299664"/>
                </a:lnTo>
                <a:lnTo>
                  <a:pt x="13282" y="254542"/>
                </a:lnTo>
                <a:lnTo>
                  <a:pt x="29222" y="211756"/>
                </a:lnTo>
                <a:lnTo>
                  <a:pt x="50768" y="171720"/>
                </a:lnTo>
                <a:lnTo>
                  <a:pt x="77480" y="134847"/>
                </a:lnTo>
                <a:lnTo>
                  <a:pt x="108913" y="101550"/>
                </a:lnTo>
                <a:lnTo>
                  <a:pt x="144625" y="72242"/>
                </a:lnTo>
                <a:lnTo>
                  <a:pt x="184172" y="47337"/>
                </a:lnTo>
                <a:lnTo>
                  <a:pt x="227112" y="27246"/>
                </a:lnTo>
                <a:lnTo>
                  <a:pt x="273001" y="12385"/>
                </a:lnTo>
                <a:lnTo>
                  <a:pt x="321397" y="3165"/>
                </a:lnTo>
                <a:lnTo>
                  <a:pt x="371856" y="0"/>
                </a:lnTo>
                <a:lnTo>
                  <a:pt x="422314" y="3165"/>
                </a:lnTo>
                <a:lnTo>
                  <a:pt x="470710" y="12385"/>
                </a:lnTo>
                <a:lnTo>
                  <a:pt x="516599" y="27246"/>
                </a:lnTo>
                <a:lnTo>
                  <a:pt x="559539" y="47337"/>
                </a:lnTo>
                <a:lnTo>
                  <a:pt x="599086" y="72242"/>
                </a:lnTo>
                <a:lnTo>
                  <a:pt x="634798" y="101550"/>
                </a:lnTo>
                <a:lnTo>
                  <a:pt x="666231" y="134847"/>
                </a:lnTo>
                <a:lnTo>
                  <a:pt x="692943" y="171720"/>
                </a:lnTo>
                <a:lnTo>
                  <a:pt x="714489" y="211756"/>
                </a:lnTo>
                <a:lnTo>
                  <a:pt x="730429" y="254542"/>
                </a:lnTo>
                <a:lnTo>
                  <a:pt x="740317" y="299664"/>
                </a:lnTo>
                <a:lnTo>
                  <a:pt x="743712" y="346709"/>
                </a:lnTo>
                <a:lnTo>
                  <a:pt x="740317" y="393755"/>
                </a:lnTo>
                <a:lnTo>
                  <a:pt x="730429" y="438877"/>
                </a:lnTo>
                <a:lnTo>
                  <a:pt x="714489" y="481663"/>
                </a:lnTo>
                <a:lnTo>
                  <a:pt x="692943" y="521699"/>
                </a:lnTo>
                <a:lnTo>
                  <a:pt x="666231" y="558572"/>
                </a:lnTo>
                <a:lnTo>
                  <a:pt x="634798" y="591869"/>
                </a:lnTo>
                <a:lnTo>
                  <a:pt x="599086" y="621177"/>
                </a:lnTo>
                <a:lnTo>
                  <a:pt x="559539" y="646082"/>
                </a:lnTo>
                <a:lnTo>
                  <a:pt x="516599" y="666173"/>
                </a:lnTo>
                <a:lnTo>
                  <a:pt x="470710" y="681034"/>
                </a:lnTo>
                <a:lnTo>
                  <a:pt x="422314" y="690254"/>
                </a:lnTo>
                <a:lnTo>
                  <a:pt x="371856" y="693419"/>
                </a:lnTo>
                <a:lnTo>
                  <a:pt x="321397" y="690254"/>
                </a:lnTo>
                <a:lnTo>
                  <a:pt x="273001" y="681034"/>
                </a:lnTo>
                <a:lnTo>
                  <a:pt x="227112" y="666173"/>
                </a:lnTo>
                <a:lnTo>
                  <a:pt x="184172" y="646082"/>
                </a:lnTo>
                <a:lnTo>
                  <a:pt x="144625" y="621177"/>
                </a:lnTo>
                <a:lnTo>
                  <a:pt x="108913" y="591869"/>
                </a:lnTo>
                <a:lnTo>
                  <a:pt x="77480" y="558572"/>
                </a:lnTo>
                <a:lnTo>
                  <a:pt x="50768" y="521699"/>
                </a:lnTo>
                <a:lnTo>
                  <a:pt x="29222" y="481663"/>
                </a:lnTo>
                <a:lnTo>
                  <a:pt x="13282" y="438877"/>
                </a:lnTo>
                <a:lnTo>
                  <a:pt x="3394" y="393755"/>
                </a:lnTo>
                <a:lnTo>
                  <a:pt x="0" y="346709"/>
                </a:lnTo>
                <a:close/>
              </a:path>
            </a:pathLst>
          </a:custGeom>
          <a:ln w="3809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6228588" y="3615690"/>
          <a:ext cx="2245993" cy="878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780"/>
                <a:gridCol w="726440"/>
                <a:gridCol w="892809"/>
                <a:gridCol w="227964"/>
              </a:tblGrid>
              <a:tr h="32232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ДОО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solidFill>
                      <a:srgbClr val="79FB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26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A4A4A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A4A4A4"/>
                      </a:solidFill>
                      <a:prstDash val="solid"/>
                    </a:lnL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  <a:lnR w="38100">
                      <a:solidFill>
                        <a:srgbClr val="A4A4A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A4A4A4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46" name="object 46"/>
          <p:cNvSpPr txBox="1"/>
          <p:nvPr/>
        </p:nvSpPr>
        <p:spPr>
          <a:xfrm>
            <a:off x="8083689" y="4648724"/>
            <a:ext cx="31559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1270" algn="ctr">
              <a:lnSpc>
                <a:spcPts val="1655"/>
              </a:lnSpc>
            </a:pPr>
            <a:r>
              <a:rPr sz="1400" b="1" dirty="0"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0"/>
            <a:ext cx="592518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Сбор разносторонней информации </a:t>
            </a:r>
            <a:r>
              <a:rPr dirty="0"/>
              <a:t>о </a:t>
            </a:r>
            <a:r>
              <a:rPr spc="-5" dirty="0"/>
              <a:t>качестве  </a:t>
            </a:r>
            <a:r>
              <a:rPr spc="-15" dirty="0"/>
              <a:t>дошкольного </a:t>
            </a:r>
            <a:r>
              <a:rPr dirty="0"/>
              <a:t>образования в </a:t>
            </a:r>
            <a:r>
              <a:rPr spc="-35" dirty="0"/>
              <a:t>ходе</a:t>
            </a:r>
            <a:r>
              <a:rPr spc="-25" dirty="0"/>
              <a:t> </a:t>
            </a:r>
            <a:r>
              <a:rPr spc="-15" dirty="0"/>
              <a:t>МКДО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8435" y="3293935"/>
            <a:ext cx="315595" cy="340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595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6785" y="4463491"/>
            <a:ext cx="315595" cy="320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8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425"/>
              </a:lnSpc>
            </a:pPr>
            <a:r>
              <a:rPr sz="1200" b="1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2971" y="3122450"/>
            <a:ext cx="315595" cy="320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8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425"/>
              </a:lnSpc>
            </a:pPr>
            <a:r>
              <a:rPr sz="1200" b="1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0484" y="1751154"/>
            <a:ext cx="84645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31445" marR="5080" indent="-119380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latin typeface="Calibri"/>
                <a:cs typeface="Calibri"/>
              </a:rPr>
              <a:t>С</a:t>
            </a:r>
            <a:r>
              <a:rPr sz="1200" b="1" spc="-5" dirty="0">
                <a:latin typeface="Calibri"/>
                <a:cs typeface="Calibri"/>
              </a:rPr>
              <a:t>ам</a:t>
            </a:r>
            <a:r>
              <a:rPr sz="1200" b="1" dirty="0">
                <a:latin typeface="Calibri"/>
                <a:cs typeface="Calibri"/>
              </a:rPr>
              <a:t>оо</a:t>
            </a:r>
            <a:r>
              <a:rPr sz="1200" b="1" spc="-15" dirty="0">
                <a:latin typeface="Calibri"/>
                <a:cs typeface="Calibri"/>
              </a:rPr>
              <a:t>ц</a:t>
            </a:r>
            <a:r>
              <a:rPr sz="1200" b="1" spc="-5" dirty="0">
                <a:latin typeface="Calibri"/>
                <a:cs typeface="Calibri"/>
              </a:rPr>
              <a:t>е</a:t>
            </a:r>
            <a:r>
              <a:rPr sz="1200" b="1" spc="5" dirty="0">
                <a:latin typeface="Calibri"/>
                <a:cs typeface="Calibri"/>
              </a:rPr>
              <a:t>н</a:t>
            </a:r>
            <a:r>
              <a:rPr sz="1200" b="1" spc="-20" dirty="0">
                <a:latin typeface="Calibri"/>
                <a:cs typeface="Calibri"/>
              </a:rPr>
              <a:t>к</a:t>
            </a:r>
            <a:r>
              <a:rPr sz="1200" b="1" dirty="0">
                <a:latin typeface="Calibri"/>
                <a:cs typeface="Calibri"/>
              </a:rPr>
              <a:t>а  </a:t>
            </a:r>
            <a:r>
              <a:rPr sz="1200" b="1" spc="-10" dirty="0">
                <a:latin typeface="Calibri"/>
                <a:cs typeface="Calibri"/>
              </a:rPr>
              <a:t>педагога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7990" y="2819920"/>
            <a:ext cx="631190" cy="1064895"/>
          </a:xfrm>
          <a:custGeom>
            <a:avLst/>
            <a:gdLst/>
            <a:ahLst/>
            <a:cxnLst/>
            <a:rect l="l" t="t" r="r" b="b"/>
            <a:pathLst>
              <a:path w="631190" h="1064895">
                <a:moveTo>
                  <a:pt x="93167" y="872045"/>
                </a:moveTo>
                <a:lnTo>
                  <a:pt x="369595" y="1064323"/>
                </a:lnTo>
                <a:lnTo>
                  <a:pt x="630618" y="876554"/>
                </a:lnTo>
                <a:lnTo>
                  <a:pt x="477608" y="875271"/>
                </a:lnTo>
                <a:lnTo>
                  <a:pt x="477422" y="873340"/>
                </a:lnTo>
                <a:lnTo>
                  <a:pt x="246113" y="873340"/>
                </a:lnTo>
                <a:lnTo>
                  <a:pt x="93167" y="872045"/>
                </a:lnTo>
                <a:close/>
              </a:path>
              <a:path w="631190" h="1064895">
                <a:moveTo>
                  <a:pt x="198386" y="0"/>
                </a:moveTo>
                <a:lnTo>
                  <a:pt x="0" y="117132"/>
                </a:lnTo>
                <a:lnTo>
                  <a:pt x="24975" y="160756"/>
                </a:lnTo>
                <a:lnTo>
                  <a:pt x="48711" y="204990"/>
                </a:lnTo>
                <a:lnTo>
                  <a:pt x="71201" y="249808"/>
                </a:lnTo>
                <a:lnTo>
                  <a:pt x="92435" y="295182"/>
                </a:lnTo>
                <a:lnTo>
                  <a:pt x="112404" y="341087"/>
                </a:lnTo>
                <a:lnTo>
                  <a:pt x="131100" y="387494"/>
                </a:lnTo>
                <a:lnTo>
                  <a:pt x="148514" y="434378"/>
                </a:lnTo>
                <a:lnTo>
                  <a:pt x="164638" y="481711"/>
                </a:lnTo>
                <a:lnTo>
                  <a:pt x="179462" y="529466"/>
                </a:lnTo>
                <a:lnTo>
                  <a:pt x="192977" y="577618"/>
                </a:lnTo>
                <a:lnTo>
                  <a:pt x="205176" y="626138"/>
                </a:lnTo>
                <a:lnTo>
                  <a:pt x="216050" y="675001"/>
                </a:lnTo>
                <a:lnTo>
                  <a:pt x="225589" y="724180"/>
                </a:lnTo>
                <a:lnTo>
                  <a:pt x="233785" y="773647"/>
                </a:lnTo>
                <a:lnTo>
                  <a:pt x="240629" y="823376"/>
                </a:lnTo>
                <a:lnTo>
                  <a:pt x="246113" y="873340"/>
                </a:lnTo>
                <a:lnTo>
                  <a:pt x="477422" y="873340"/>
                </a:lnTo>
                <a:lnTo>
                  <a:pt x="472573" y="823376"/>
                </a:lnTo>
                <a:lnTo>
                  <a:pt x="466377" y="772652"/>
                </a:lnTo>
                <a:lnTo>
                  <a:pt x="458851" y="721674"/>
                </a:lnTo>
                <a:lnTo>
                  <a:pt x="450061" y="670948"/>
                </a:lnTo>
                <a:lnTo>
                  <a:pt x="440014" y="620495"/>
                </a:lnTo>
                <a:lnTo>
                  <a:pt x="428718" y="570340"/>
                </a:lnTo>
                <a:lnTo>
                  <a:pt x="416180" y="520504"/>
                </a:lnTo>
                <a:lnTo>
                  <a:pt x="402408" y="471012"/>
                </a:lnTo>
                <a:lnTo>
                  <a:pt x="387408" y="421886"/>
                </a:lnTo>
                <a:lnTo>
                  <a:pt x="371188" y="373148"/>
                </a:lnTo>
                <a:lnTo>
                  <a:pt x="353756" y="324822"/>
                </a:lnTo>
                <a:lnTo>
                  <a:pt x="335118" y="276931"/>
                </a:lnTo>
                <a:lnTo>
                  <a:pt x="315282" y="229498"/>
                </a:lnTo>
                <a:lnTo>
                  <a:pt x="294255" y="182546"/>
                </a:lnTo>
                <a:lnTo>
                  <a:pt x="272045" y="136096"/>
                </a:lnTo>
                <a:lnTo>
                  <a:pt x="248659" y="90174"/>
                </a:lnTo>
                <a:lnTo>
                  <a:pt x="224103" y="44800"/>
                </a:lnTo>
                <a:lnTo>
                  <a:pt x="198386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94660" y="2171700"/>
            <a:ext cx="4222410" cy="3992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7990" y="2819922"/>
            <a:ext cx="631190" cy="1064895"/>
          </a:xfrm>
          <a:custGeom>
            <a:avLst/>
            <a:gdLst/>
            <a:ahLst/>
            <a:cxnLst/>
            <a:rect l="l" t="t" r="r" b="b"/>
            <a:pathLst>
              <a:path w="631190" h="1064895">
                <a:moveTo>
                  <a:pt x="198386" y="0"/>
                </a:moveTo>
                <a:lnTo>
                  <a:pt x="224103" y="44800"/>
                </a:lnTo>
                <a:lnTo>
                  <a:pt x="248659" y="90174"/>
                </a:lnTo>
                <a:lnTo>
                  <a:pt x="272045" y="136096"/>
                </a:lnTo>
                <a:lnTo>
                  <a:pt x="294255" y="182546"/>
                </a:lnTo>
                <a:lnTo>
                  <a:pt x="315282" y="229498"/>
                </a:lnTo>
                <a:lnTo>
                  <a:pt x="335118" y="276931"/>
                </a:lnTo>
                <a:lnTo>
                  <a:pt x="353756" y="324822"/>
                </a:lnTo>
                <a:lnTo>
                  <a:pt x="371188" y="373148"/>
                </a:lnTo>
                <a:lnTo>
                  <a:pt x="387408" y="421886"/>
                </a:lnTo>
                <a:lnTo>
                  <a:pt x="402408" y="471012"/>
                </a:lnTo>
                <a:lnTo>
                  <a:pt x="416180" y="520504"/>
                </a:lnTo>
                <a:lnTo>
                  <a:pt x="428718" y="570340"/>
                </a:lnTo>
                <a:lnTo>
                  <a:pt x="440014" y="620495"/>
                </a:lnTo>
                <a:lnTo>
                  <a:pt x="450061" y="670948"/>
                </a:lnTo>
                <a:lnTo>
                  <a:pt x="458851" y="721674"/>
                </a:lnTo>
                <a:lnTo>
                  <a:pt x="466377" y="772652"/>
                </a:lnTo>
                <a:lnTo>
                  <a:pt x="472632" y="823859"/>
                </a:lnTo>
                <a:lnTo>
                  <a:pt x="477608" y="875271"/>
                </a:lnTo>
                <a:lnTo>
                  <a:pt x="630618" y="876554"/>
                </a:lnTo>
                <a:lnTo>
                  <a:pt x="369595" y="1064323"/>
                </a:lnTo>
                <a:lnTo>
                  <a:pt x="93167" y="872045"/>
                </a:lnTo>
                <a:lnTo>
                  <a:pt x="246113" y="873340"/>
                </a:lnTo>
                <a:lnTo>
                  <a:pt x="240629" y="823376"/>
                </a:lnTo>
                <a:lnTo>
                  <a:pt x="233785" y="773647"/>
                </a:lnTo>
                <a:lnTo>
                  <a:pt x="225589" y="724180"/>
                </a:lnTo>
                <a:lnTo>
                  <a:pt x="216050" y="675001"/>
                </a:lnTo>
                <a:lnTo>
                  <a:pt x="205176" y="626138"/>
                </a:lnTo>
                <a:lnTo>
                  <a:pt x="192977" y="577618"/>
                </a:lnTo>
                <a:lnTo>
                  <a:pt x="179462" y="529466"/>
                </a:lnTo>
                <a:lnTo>
                  <a:pt x="164638" y="481711"/>
                </a:lnTo>
                <a:lnTo>
                  <a:pt x="148514" y="434378"/>
                </a:lnTo>
                <a:lnTo>
                  <a:pt x="131100" y="387494"/>
                </a:lnTo>
                <a:lnTo>
                  <a:pt x="112404" y="341087"/>
                </a:lnTo>
                <a:lnTo>
                  <a:pt x="92435" y="295182"/>
                </a:lnTo>
                <a:lnTo>
                  <a:pt x="71201" y="249808"/>
                </a:lnTo>
                <a:lnTo>
                  <a:pt x="48711" y="204990"/>
                </a:lnTo>
                <a:lnTo>
                  <a:pt x="24975" y="160756"/>
                </a:lnTo>
                <a:lnTo>
                  <a:pt x="0" y="117132"/>
                </a:lnTo>
                <a:lnTo>
                  <a:pt x="198386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23811" y="4089320"/>
            <a:ext cx="1181100" cy="86677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2540" algn="ctr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Внутренняя  </a:t>
            </a:r>
            <a:r>
              <a:rPr sz="1200" b="1" spc="-10" dirty="0">
                <a:latin typeface="Calibri"/>
                <a:cs typeface="Calibri"/>
              </a:rPr>
              <a:t>оценка </a:t>
            </a:r>
            <a:r>
              <a:rPr sz="1200" b="1" spc="-5" dirty="0">
                <a:latin typeface="Calibri"/>
                <a:cs typeface="Calibri"/>
              </a:rPr>
              <a:t>качества  </a:t>
            </a:r>
            <a:r>
              <a:rPr sz="1200" b="1" dirty="0">
                <a:latin typeface="Calibri"/>
                <a:cs typeface="Calibri"/>
              </a:rPr>
              <a:t>о</a:t>
            </a:r>
            <a:r>
              <a:rPr sz="1200" b="1" spc="-5" dirty="0">
                <a:latin typeface="Calibri"/>
                <a:cs typeface="Calibri"/>
              </a:rPr>
              <a:t>б</a:t>
            </a:r>
            <a:r>
              <a:rPr sz="1200" b="1" dirty="0">
                <a:latin typeface="Calibri"/>
                <a:cs typeface="Calibri"/>
              </a:rPr>
              <a:t>р</a:t>
            </a:r>
            <a:r>
              <a:rPr sz="1200" b="1" spc="-5" dirty="0">
                <a:latin typeface="Calibri"/>
                <a:cs typeface="Calibri"/>
              </a:rPr>
              <a:t>а</a:t>
            </a:r>
            <a:r>
              <a:rPr sz="1200" b="1" dirty="0">
                <a:latin typeface="Calibri"/>
                <a:cs typeface="Calibri"/>
              </a:rPr>
              <a:t>зо</a:t>
            </a:r>
            <a:r>
              <a:rPr sz="1200" b="1" spc="-10" dirty="0">
                <a:latin typeface="Calibri"/>
                <a:cs typeface="Calibri"/>
              </a:rPr>
              <a:t>в</a:t>
            </a:r>
            <a:r>
              <a:rPr sz="1200" b="1" spc="-5" dirty="0">
                <a:latin typeface="Calibri"/>
                <a:cs typeface="Calibri"/>
              </a:rPr>
              <a:t>а</a:t>
            </a:r>
            <a:r>
              <a:rPr sz="1200" b="1" spc="-15" dirty="0">
                <a:latin typeface="Calibri"/>
                <a:cs typeface="Calibri"/>
              </a:rPr>
              <a:t>т</a:t>
            </a:r>
            <a:r>
              <a:rPr sz="1200" b="1" spc="-30" dirty="0">
                <a:latin typeface="Calibri"/>
                <a:cs typeface="Calibri"/>
              </a:rPr>
              <a:t>е</a:t>
            </a:r>
            <a:r>
              <a:rPr sz="1200" b="1" dirty="0">
                <a:latin typeface="Calibri"/>
                <a:cs typeface="Calibri"/>
              </a:rPr>
              <a:t>л</a:t>
            </a:r>
            <a:r>
              <a:rPr sz="1200" b="1" spc="-10" dirty="0">
                <a:latin typeface="Calibri"/>
                <a:cs typeface="Calibri"/>
              </a:rPr>
              <a:t>ь</a:t>
            </a:r>
            <a:r>
              <a:rPr sz="1200" b="1" spc="5" dirty="0">
                <a:latin typeface="Calibri"/>
                <a:cs typeface="Calibri"/>
              </a:rPr>
              <a:t>н</a:t>
            </a:r>
            <a:r>
              <a:rPr sz="1200" b="1" dirty="0">
                <a:latin typeface="Calibri"/>
                <a:cs typeface="Calibri"/>
              </a:rPr>
              <a:t>ой  </a:t>
            </a:r>
            <a:r>
              <a:rPr sz="1200" b="1" spc="-5" dirty="0">
                <a:latin typeface="Calibri"/>
                <a:cs typeface="Calibri"/>
              </a:rPr>
              <a:t>среды </a:t>
            </a:r>
            <a:r>
              <a:rPr sz="1200" b="1" spc="-10" dirty="0">
                <a:latin typeface="Calibri"/>
                <a:cs typeface="Calibri"/>
              </a:rPr>
              <a:t>группы  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5045" y="5426730"/>
            <a:ext cx="1049020" cy="930910"/>
          </a:xfrm>
          <a:custGeom>
            <a:avLst/>
            <a:gdLst/>
            <a:ahLst/>
            <a:cxnLst/>
            <a:rect l="l" t="t" r="r" b="b"/>
            <a:pathLst>
              <a:path w="1049020" h="930910">
                <a:moveTo>
                  <a:pt x="97548" y="417893"/>
                </a:moveTo>
                <a:lnTo>
                  <a:pt x="0" y="740194"/>
                </a:lnTo>
                <a:lnTo>
                  <a:pt x="259130" y="930503"/>
                </a:lnTo>
                <a:lnTo>
                  <a:pt x="213131" y="784555"/>
                </a:lnTo>
                <a:lnTo>
                  <a:pt x="259938" y="764196"/>
                </a:lnTo>
                <a:lnTo>
                  <a:pt x="306158" y="742716"/>
                </a:lnTo>
                <a:lnTo>
                  <a:pt x="351775" y="720130"/>
                </a:lnTo>
                <a:lnTo>
                  <a:pt x="396769" y="696451"/>
                </a:lnTo>
                <a:lnTo>
                  <a:pt x="441123" y="671694"/>
                </a:lnTo>
                <a:lnTo>
                  <a:pt x="484818" y="645872"/>
                </a:lnTo>
                <a:lnTo>
                  <a:pt x="527835" y="619001"/>
                </a:lnTo>
                <a:lnTo>
                  <a:pt x="570156" y="591093"/>
                </a:lnTo>
                <a:lnTo>
                  <a:pt x="609460" y="563765"/>
                </a:lnTo>
                <a:lnTo>
                  <a:pt x="143535" y="563765"/>
                </a:lnTo>
                <a:lnTo>
                  <a:pt x="97548" y="417893"/>
                </a:lnTo>
                <a:close/>
              </a:path>
              <a:path w="1049020" h="930910">
                <a:moveTo>
                  <a:pt x="866051" y="0"/>
                </a:moveTo>
                <a:lnTo>
                  <a:pt x="833976" y="40541"/>
                </a:lnTo>
                <a:lnTo>
                  <a:pt x="800825" y="80097"/>
                </a:lnTo>
                <a:lnTo>
                  <a:pt x="766620" y="118650"/>
                </a:lnTo>
                <a:lnTo>
                  <a:pt x="731387" y="156181"/>
                </a:lnTo>
                <a:lnTo>
                  <a:pt x="695148" y="192671"/>
                </a:lnTo>
                <a:lnTo>
                  <a:pt x="657929" y="228101"/>
                </a:lnTo>
                <a:lnTo>
                  <a:pt x="619753" y="262453"/>
                </a:lnTo>
                <a:lnTo>
                  <a:pt x="580644" y="295707"/>
                </a:lnTo>
                <a:lnTo>
                  <a:pt x="540626" y="327845"/>
                </a:lnTo>
                <a:lnTo>
                  <a:pt x="499723" y="358848"/>
                </a:lnTo>
                <a:lnTo>
                  <a:pt x="457960" y="388698"/>
                </a:lnTo>
                <a:lnTo>
                  <a:pt x="415360" y="417375"/>
                </a:lnTo>
                <a:lnTo>
                  <a:pt x="371947" y="444861"/>
                </a:lnTo>
                <a:lnTo>
                  <a:pt x="327745" y="471137"/>
                </a:lnTo>
                <a:lnTo>
                  <a:pt x="282780" y="496184"/>
                </a:lnTo>
                <a:lnTo>
                  <a:pt x="237073" y="519984"/>
                </a:lnTo>
                <a:lnTo>
                  <a:pt x="190650" y="542517"/>
                </a:lnTo>
                <a:lnTo>
                  <a:pt x="143535" y="563765"/>
                </a:lnTo>
                <a:lnTo>
                  <a:pt x="609460" y="563765"/>
                </a:lnTo>
                <a:lnTo>
                  <a:pt x="652638" y="532227"/>
                </a:lnTo>
                <a:lnTo>
                  <a:pt x="692762" y="501296"/>
                </a:lnTo>
                <a:lnTo>
                  <a:pt x="732117" y="469386"/>
                </a:lnTo>
                <a:lnTo>
                  <a:pt x="770684" y="436510"/>
                </a:lnTo>
                <a:lnTo>
                  <a:pt x="808446" y="402684"/>
                </a:lnTo>
                <a:lnTo>
                  <a:pt x="845383" y="367920"/>
                </a:lnTo>
                <a:lnTo>
                  <a:pt x="881479" y="332233"/>
                </a:lnTo>
                <a:lnTo>
                  <a:pt x="916713" y="295637"/>
                </a:lnTo>
                <a:lnTo>
                  <a:pt x="951068" y="258147"/>
                </a:lnTo>
                <a:lnTo>
                  <a:pt x="984526" y="219776"/>
                </a:lnTo>
                <a:lnTo>
                  <a:pt x="1017068" y="180539"/>
                </a:lnTo>
                <a:lnTo>
                  <a:pt x="1048677" y="140449"/>
                </a:lnTo>
                <a:lnTo>
                  <a:pt x="866051" y="0"/>
                </a:lnTo>
                <a:close/>
              </a:path>
            </a:pathLst>
          </a:custGeom>
          <a:solidFill>
            <a:srgbClr val="79F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75045" y="5426730"/>
            <a:ext cx="1049020" cy="930910"/>
          </a:xfrm>
          <a:custGeom>
            <a:avLst/>
            <a:gdLst/>
            <a:ahLst/>
            <a:cxnLst/>
            <a:rect l="l" t="t" r="r" b="b"/>
            <a:pathLst>
              <a:path w="1049020" h="930910">
                <a:moveTo>
                  <a:pt x="1048677" y="140449"/>
                </a:moveTo>
                <a:lnTo>
                  <a:pt x="1017068" y="180539"/>
                </a:lnTo>
                <a:lnTo>
                  <a:pt x="984526" y="219776"/>
                </a:lnTo>
                <a:lnTo>
                  <a:pt x="951068" y="258147"/>
                </a:lnTo>
                <a:lnTo>
                  <a:pt x="916713" y="295637"/>
                </a:lnTo>
                <a:lnTo>
                  <a:pt x="881479" y="332233"/>
                </a:lnTo>
                <a:lnTo>
                  <a:pt x="845383" y="367920"/>
                </a:lnTo>
                <a:lnTo>
                  <a:pt x="808446" y="402684"/>
                </a:lnTo>
                <a:lnTo>
                  <a:pt x="770684" y="436510"/>
                </a:lnTo>
                <a:lnTo>
                  <a:pt x="732117" y="469386"/>
                </a:lnTo>
                <a:lnTo>
                  <a:pt x="692762" y="501296"/>
                </a:lnTo>
                <a:lnTo>
                  <a:pt x="652638" y="532227"/>
                </a:lnTo>
                <a:lnTo>
                  <a:pt x="611763" y="562164"/>
                </a:lnTo>
                <a:lnTo>
                  <a:pt x="570156" y="591093"/>
                </a:lnTo>
                <a:lnTo>
                  <a:pt x="527835" y="619001"/>
                </a:lnTo>
                <a:lnTo>
                  <a:pt x="484818" y="645872"/>
                </a:lnTo>
                <a:lnTo>
                  <a:pt x="441123" y="671694"/>
                </a:lnTo>
                <a:lnTo>
                  <a:pt x="396769" y="696451"/>
                </a:lnTo>
                <a:lnTo>
                  <a:pt x="351775" y="720130"/>
                </a:lnTo>
                <a:lnTo>
                  <a:pt x="306158" y="742716"/>
                </a:lnTo>
                <a:lnTo>
                  <a:pt x="259938" y="764196"/>
                </a:lnTo>
                <a:lnTo>
                  <a:pt x="213131" y="784555"/>
                </a:lnTo>
                <a:lnTo>
                  <a:pt x="259130" y="930503"/>
                </a:lnTo>
                <a:lnTo>
                  <a:pt x="0" y="740194"/>
                </a:lnTo>
                <a:lnTo>
                  <a:pt x="97548" y="417893"/>
                </a:lnTo>
                <a:lnTo>
                  <a:pt x="143535" y="563765"/>
                </a:lnTo>
                <a:lnTo>
                  <a:pt x="190650" y="542517"/>
                </a:lnTo>
                <a:lnTo>
                  <a:pt x="237073" y="519984"/>
                </a:lnTo>
                <a:lnTo>
                  <a:pt x="282780" y="496184"/>
                </a:lnTo>
                <a:lnTo>
                  <a:pt x="327745" y="471137"/>
                </a:lnTo>
                <a:lnTo>
                  <a:pt x="371947" y="444861"/>
                </a:lnTo>
                <a:lnTo>
                  <a:pt x="415360" y="417375"/>
                </a:lnTo>
                <a:lnTo>
                  <a:pt x="457960" y="388698"/>
                </a:lnTo>
                <a:lnTo>
                  <a:pt x="499723" y="358848"/>
                </a:lnTo>
                <a:lnTo>
                  <a:pt x="540626" y="327845"/>
                </a:lnTo>
                <a:lnTo>
                  <a:pt x="580644" y="295707"/>
                </a:lnTo>
                <a:lnTo>
                  <a:pt x="619753" y="262453"/>
                </a:lnTo>
                <a:lnTo>
                  <a:pt x="657929" y="228101"/>
                </a:lnTo>
                <a:lnTo>
                  <a:pt x="695148" y="192671"/>
                </a:lnTo>
                <a:lnTo>
                  <a:pt x="731387" y="156181"/>
                </a:lnTo>
                <a:lnTo>
                  <a:pt x="766620" y="118650"/>
                </a:lnTo>
                <a:lnTo>
                  <a:pt x="800825" y="80097"/>
                </a:lnTo>
                <a:lnTo>
                  <a:pt x="833976" y="40541"/>
                </a:lnTo>
                <a:lnTo>
                  <a:pt x="866051" y="0"/>
                </a:lnTo>
                <a:lnTo>
                  <a:pt x="1048677" y="14044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06512" y="6002075"/>
            <a:ext cx="83883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6510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Внутренняя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5674" y="4253166"/>
            <a:ext cx="1105535" cy="70231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1270" algn="ctr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Независимая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качества  образования  </a:t>
            </a:r>
            <a:r>
              <a:rPr sz="1200" b="1" spc="-10" dirty="0">
                <a:latin typeface="Calibri"/>
                <a:cs typeface="Calibri"/>
              </a:rPr>
              <a:t>(родители)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0174" y="1711082"/>
            <a:ext cx="838835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260"/>
              </a:spcBef>
            </a:pPr>
            <a:r>
              <a:rPr sz="1200" b="1" spc="-5" dirty="0">
                <a:latin typeface="Calibri"/>
                <a:cs typeface="Calibri"/>
              </a:rPr>
              <a:t>Внешняя  экспертная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49901" y="1545697"/>
            <a:ext cx="1150620" cy="514984"/>
          </a:xfrm>
          <a:custGeom>
            <a:avLst/>
            <a:gdLst/>
            <a:ahLst/>
            <a:cxnLst/>
            <a:rect l="l" t="t" r="r" b="b"/>
            <a:pathLst>
              <a:path w="1150620" h="514985">
                <a:moveTo>
                  <a:pt x="1109253" y="336407"/>
                </a:moveTo>
                <a:lnTo>
                  <a:pt x="573811" y="336407"/>
                </a:lnTo>
                <a:lnTo>
                  <a:pt x="625241" y="336624"/>
                </a:lnTo>
                <a:lnTo>
                  <a:pt x="676670" y="338286"/>
                </a:lnTo>
                <a:lnTo>
                  <a:pt x="728067" y="341395"/>
                </a:lnTo>
                <a:lnTo>
                  <a:pt x="779402" y="345951"/>
                </a:lnTo>
                <a:lnTo>
                  <a:pt x="830643" y="351957"/>
                </a:lnTo>
                <a:lnTo>
                  <a:pt x="881761" y="359415"/>
                </a:lnTo>
                <a:lnTo>
                  <a:pt x="932726" y="368325"/>
                </a:lnTo>
                <a:lnTo>
                  <a:pt x="888796" y="514832"/>
                </a:lnTo>
                <a:lnTo>
                  <a:pt x="1109253" y="336407"/>
                </a:lnTo>
                <a:close/>
              </a:path>
              <a:path w="1150620" h="514985">
                <a:moveTo>
                  <a:pt x="597521" y="105944"/>
                </a:moveTo>
                <a:lnTo>
                  <a:pt x="547123" y="106420"/>
                </a:lnTo>
                <a:lnTo>
                  <a:pt x="496760" y="108127"/>
                </a:lnTo>
                <a:lnTo>
                  <a:pt x="446453" y="111064"/>
                </a:lnTo>
                <a:lnTo>
                  <a:pt x="396226" y="115230"/>
                </a:lnTo>
                <a:lnTo>
                  <a:pt x="346102" y="120624"/>
                </a:lnTo>
                <a:lnTo>
                  <a:pt x="296102" y="127244"/>
                </a:lnTo>
                <a:lnTo>
                  <a:pt x="246250" y="135090"/>
                </a:lnTo>
                <a:lnTo>
                  <a:pt x="196568" y="144161"/>
                </a:lnTo>
                <a:lnTo>
                  <a:pt x="147079" y="154456"/>
                </a:lnTo>
                <a:lnTo>
                  <a:pt x="97807" y="165973"/>
                </a:lnTo>
                <a:lnTo>
                  <a:pt x="48772" y="178712"/>
                </a:lnTo>
                <a:lnTo>
                  <a:pt x="0" y="192671"/>
                </a:lnTo>
                <a:lnTo>
                  <a:pt x="66154" y="413346"/>
                </a:lnTo>
                <a:lnTo>
                  <a:pt x="115918" y="399204"/>
                </a:lnTo>
                <a:lnTo>
                  <a:pt x="165986" y="386489"/>
                </a:lnTo>
                <a:lnTo>
                  <a:pt x="216327" y="375206"/>
                </a:lnTo>
                <a:lnTo>
                  <a:pt x="266912" y="365354"/>
                </a:lnTo>
                <a:lnTo>
                  <a:pt x="317709" y="356936"/>
                </a:lnTo>
                <a:lnTo>
                  <a:pt x="368687" y="349954"/>
                </a:lnTo>
                <a:lnTo>
                  <a:pt x="419818" y="344408"/>
                </a:lnTo>
                <a:lnTo>
                  <a:pt x="471069" y="340300"/>
                </a:lnTo>
                <a:lnTo>
                  <a:pt x="522410" y="337633"/>
                </a:lnTo>
                <a:lnTo>
                  <a:pt x="573811" y="336407"/>
                </a:lnTo>
                <a:lnTo>
                  <a:pt x="1109253" y="336407"/>
                </a:lnTo>
                <a:lnTo>
                  <a:pt x="1150518" y="303009"/>
                </a:lnTo>
                <a:lnTo>
                  <a:pt x="1095080" y="146570"/>
                </a:lnTo>
                <a:lnTo>
                  <a:pt x="999197" y="146570"/>
                </a:lnTo>
                <a:lnTo>
                  <a:pt x="949346" y="137162"/>
                </a:lnTo>
                <a:lnTo>
                  <a:pt x="899347" y="128993"/>
                </a:lnTo>
                <a:lnTo>
                  <a:pt x="849222" y="122063"/>
                </a:lnTo>
                <a:lnTo>
                  <a:pt x="798996" y="116369"/>
                </a:lnTo>
                <a:lnTo>
                  <a:pt x="748690" y="111911"/>
                </a:lnTo>
                <a:lnTo>
                  <a:pt x="698326" y="108688"/>
                </a:lnTo>
                <a:lnTo>
                  <a:pt x="647929" y="106700"/>
                </a:lnTo>
                <a:lnTo>
                  <a:pt x="597521" y="105944"/>
                </a:lnTo>
                <a:close/>
              </a:path>
              <a:path w="1150620" h="514985">
                <a:moveTo>
                  <a:pt x="1043139" y="0"/>
                </a:moveTo>
                <a:lnTo>
                  <a:pt x="999197" y="146570"/>
                </a:lnTo>
                <a:lnTo>
                  <a:pt x="1095080" y="146570"/>
                </a:lnTo>
                <a:lnTo>
                  <a:pt x="1043139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49901" y="1545697"/>
            <a:ext cx="1150620" cy="514984"/>
          </a:xfrm>
          <a:custGeom>
            <a:avLst/>
            <a:gdLst/>
            <a:ahLst/>
            <a:cxnLst/>
            <a:rect l="l" t="t" r="r" b="b"/>
            <a:pathLst>
              <a:path w="1150620" h="514985">
                <a:moveTo>
                  <a:pt x="0" y="192671"/>
                </a:moveTo>
                <a:lnTo>
                  <a:pt x="48772" y="178712"/>
                </a:lnTo>
                <a:lnTo>
                  <a:pt x="97807" y="165973"/>
                </a:lnTo>
                <a:lnTo>
                  <a:pt x="147079" y="154456"/>
                </a:lnTo>
                <a:lnTo>
                  <a:pt x="196568" y="144161"/>
                </a:lnTo>
                <a:lnTo>
                  <a:pt x="246250" y="135090"/>
                </a:lnTo>
                <a:lnTo>
                  <a:pt x="296102" y="127244"/>
                </a:lnTo>
                <a:lnTo>
                  <a:pt x="346102" y="120624"/>
                </a:lnTo>
                <a:lnTo>
                  <a:pt x="396226" y="115230"/>
                </a:lnTo>
                <a:lnTo>
                  <a:pt x="446453" y="111064"/>
                </a:lnTo>
                <a:lnTo>
                  <a:pt x="496760" y="108127"/>
                </a:lnTo>
                <a:lnTo>
                  <a:pt x="547123" y="106420"/>
                </a:lnTo>
                <a:lnTo>
                  <a:pt x="597521" y="105944"/>
                </a:lnTo>
                <a:lnTo>
                  <a:pt x="647929" y="106700"/>
                </a:lnTo>
                <a:lnTo>
                  <a:pt x="698326" y="108688"/>
                </a:lnTo>
                <a:lnTo>
                  <a:pt x="748690" y="111911"/>
                </a:lnTo>
                <a:lnTo>
                  <a:pt x="798996" y="116369"/>
                </a:lnTo>
                <a:lnTo>
                  <a:pt x="849222" y="122063"/>
                </a:lnTo>
                <a:lnTo>
                  <a:pt x="899347" y="128993"/>
                </a:lnTo>
                <a:lnTo>
                  <a:pt x="949346" y="137162"/>
                </a:lnTo>
                <a:lnTo>
                  <a:pt x="999197" y="146570"/>
                </a:lnTo>
                <a:lnTo>
                  <a:pt x="1043139" y="0"/>
                </a:lnTo>
                <a:lnTo>
                  <a:pt x="1150518" y="303009"/>
                </a:lnTo>
                <a:lnTo>
                  <a:pt x="888796" y="514832"/>
                </a:lnTo>
                <a:lnTo>
                  <a:pt x="932726" y="368325"/>
                </a:lnTo>
                <a:lnTo>
                  <a:pt x="881761" y="359415"/>
                </a:lnTo>
                <a:lnTo>
                  <a:pt x="830643" y="351957"/>
                </a:lnTo>
                <a:lnTo>
                  <a:pt x="779402" y="345951"/>
                </a:lnTo>
                <a:lnTo>
                  <a:pt x="728067" y="341395"/>
                </a:lnTo>
                <a:lnTo>
                  <a:pt x="676670" y="338286"/>
                </a:lnTo>
                <a:lnTo>
                  <a:pt x="625241" y="336624"/>
                </a:lnTo>
                <a:lnTo>
                  <a:pt x="573811" y="336407"/>
                </a:lnTo>
                <a:lnTo>
                  <a:pt x="522410" y="337633"/>
                </a:lnTo>
                <a:lnTo>
                  <a:pt x="471069" y="340300"/>
                </a:lnTo>
                <a:lnTo>
                  <a:pt x="419818" y="344408"/>
                </a:lnTo>
                <a:lnTo>
                  <a:pt x="368687" y="349954"/>
                </a:lnTo>
                <a:lnTo>
                  <a:pt x="317709" y="356936"/>
                </a:lnTo>
                <a:lnTo>
                  <a:pt x="266912" y="365354"/>
                </a:lnTo>
                <a:lnTo>
                  <a:pt x="216327" y="375206"/>
                </a:lnTo>
                <a:lnTo>
                  <a:pt x="165986" y="386489"/>
                </a:lnTo>
                <a:lnTo>
                  <a:pt x="115918" y="399204"/>
                </a:lnTo>
                <a:lnTo>
                  <a:pt x="66154" y="413346"/>
                </a:lnTo>
                <a:lnTo>
                  <a:pt x="0" y="19267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96736" y="3940168"/>
            <a:ext cx="7385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5" dirty="0">
                <a:latin typeface="Calibri"/>
                <a:cs typeface="Calibri"/>
              </a:rPr>
              <a:t>Д</a:t>
            </a:r>
            <a:r>
              <a:rPr sz="2800" b="1" dirty="0">
                <a:latin typeface="Calibri"/>
                <a:cs typeface="Calibri"/>
              </a:rPr>
              <a:t>О</a:t>
            </a:r>
            <a:r>
              <a:rPr sz="2800" b="1" spc="-5" dirty="0">
                <a:latin typeface="Calibri"/>
                <a:cs typeface="Calibri"/>
              </a:rPr>
              <a:t>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550" y="220328"/>
            <a:ext cx="5137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Нормативно-правовые </a:t>
            </a:r>
            <a:r>
              <a:rPr sz="2400" spc="20" dirty="0">
                <a:solidFill>
                  <a:srgbClr val="385622"/>
                </a:solidFill>
              </a:rPr>
              <a:t>основы</a:t>
            </a:r>
            <a:r>
              <a:rPr sz="2400" spc="-35" dirty="0">
                <a:solidFill>
                  <a:srgbClr val="385622"/>
                </a:solidFill>
              </a:rPr>
              <a:t> </a:t>
            </a:r>
            <a:r>
              <a:rPr sz="2400" spc="5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28550" y="1779296"/>
            <a:ext cx="7637145" cy="2844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marR="401320" indent="-10096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72720" algn="l"/>
              </a:tabLst>
            </a:pPr>
            <a:r>
              <a:rPr sz="1600" spc="-20" dirty="0">
                <a:latin typeface="Times New Roman"/>
                <a:cs typeface="Times New Roman"/>
              </a:rPr>
              <a:t>Закон </a:t>
            </a:r>
            <a:r>
              <a:rPr sz="1600" dirty="0">
                <a:latin typeface="Times New Roman"/>
                <a:cs typeface="Times New Roman"/>
              </a:rPr>
              <a:t>об </a:t>
            </a:r>
            <a:r>
              <a:rPr sz="1600" spc="-10" dirty="0">
                <a:latin typeface="Times New Roman"/>
                <a:cs typeface="Times New Roman"/>
              </a:rPr>
              <a:t>образовании </a:t>
            </a:r>
            <a:r>
              <a:rPr sz="1600" spc="-20" dirty="0">
                <a:latin typeface="Times New Roman"/>
                <a:cs typeface="Times New Roman"/>
              </a:rPr>
              <a:t>РФ </a:t>
            </a:r>
            <a:r>
              <a:rPr sz="1600" spc="-5" dirty="0">
                <a:latin typeface="Times New Roman"/>
                <a:cs typeface="Times New Roman"/>
              </a:rPr>
              <a:t>— </a:t>
            </a:r>
            <a:r>
              <a:rPr sz="1600" spc="-10" dirty="0">
                <a:latin typeface="Times New Roman"/>
                <a:cs typeface="Times New Roman"/>
              </a:rPr>
              <a:t>Федеральный </a:t>
            </a:r>
            <a:r>
              <a:rPr sz="1600" spc="-20" dirty="0">
                <a:latin typeface="Times New Roman"/>
                <a:cs typeface="Times New Roman"/>
              </a:rPr>
              <a:t>закон </a:t>
            </a: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dirty="0">
                <a:latin typeface="Times New Roman"/>
                <a:cs typeface="Times New Roman"/>
              </a:rPr>
              <a:t>29.12.2012 </a:t>
            </a:r>
            <a:r>
              <a:rPr sz="1600" spc="-5" dirty="0">
                <a:latin typeface="Times New Roman"/>
                <a:cs typeface="Times New Roman"/>
              </a:rPr>
              <a:t>№ 273-ФЗ </a:t>
            </a:r>
            <a:r>
              <a:rPr sz="1600" spc="-10" dirty="0">
                <a:latin typeface="Times New Roman"/>
                <a:cs typeface="Times New Roman"/>
              </a:rPr>
              <a:t>(ред. </a:t>
            </a:r>
            <a:r>
              <a:rPr sz="1600" spc="-15" dirty="0">
                <a:latin typeface="Times New Roman"/>
                <a:cs typeface="Times New Roman"/>
              </a:rPr>
              <a:t>от  </a:t>
            </a:r>
            <a:r>
              <a:rPr sz="1600" dirty="0">
                <a:latin typeface="Times New Roman"/>
                <a:cs typeface="Times New Roman"/>
              </a:rPr>
              <a:t>26.07.2019) </a:t>
            </a:r>
            <a:r>
              <a:rPr sz="1600" spc="-15" dirty="0">
                <a:latin typeface="Times New Roman"/>
                <a:cs typeface="Times New Roman"/>
              </a:rPr>
              <a:t>«Об </a:t>
            </a:r>
            <a:r>
              <a:rPr sz="1600" spc="-10" dirty="0">
                <a:latin typeface="Times New Roman"/>
                <a:cs typeface="Times New Roman"/>
              </a:rPr>
              <a:t>образовании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5" dirty="0">
                <a:latin typeface="Times New Roman"/>
                <a:cs typeface="Times New Roman"/>
              </a:rPr>
              <a:t>Российской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Федерации»;</a:t>
            </a:r>
            <a:endParaRPr sz="1600">
              <a:latin typeface="Times New Roman"/>
              <a:cs typeface="Times New Roman"/>
            </a:endParaRPr>
          </a:p>
          <a:p>
            <a:pPr marL="113030" marR="5080" indent="-10096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172720" algn="l"/>
              </a:tabLst>
            </a:pPr>
            <a:r>
              <a:rPr sz="1600" spc="-10" dirty="0">
                <a:latin typeface="Times New Roman"/>
                <a:cs typeface="Times New Roman"/>
              </a:rPr>
              <a:t>ФГОС </a:t>
            </a:r>
            <a:r>
              <a:rPr sz="1600" spc="-5" dirty="0">
                <a:latin typeface="Times New Roman"/>
                <a:cs typeface="Times New Roman"/>
              </a:rPr>
              <a:t>ДО — </a:t>
            </a:r>
            <a:r>
              <a:rPr sz="1600" spc="-10" dirty="0">
                <a:latin typeface="Times New Roman"/>
                <a:cs typeface="Times New Roman"/>
              </a:rPr>
              <a:t>Федеральный </a:t>
            </a:r>
            <a:r>
              <a:rPr sz="1600" spc="-15" dirty="0">
                <a:latin typeface="Times New Roman"/>
                <a:cs typeface="Times New Roman"/>
              </a:rPr>
              <a:t>государственный </a:t>
            </a:r>
            <a:r>
              <a:rPr sz="1600" spc="-10" dirty="0">
                <a:latin typeface="Times New Roman"/>
                <a:cs typeface="Times New Roman"/>
              </a:rPr>
              <a:t>образовательный </a:t>
            </a:r>
            <a:r>
              <a:rPr sz="1600" spc="-5" dirty="0">
                <a:latin typeface="Times New Roman"/>
                <a:cs typeface="Times New Roman"/>
              </a:rPr>
              <a:t>стандарт </a:t>
            </a:r>
            <a:r>
              <a:rPr sz="1600" spc="-15" dirty="0">
                <a:latin typeface="Times New Roman"/>
                <a:cs typeface="Times New Roman"/>
              </a:rPr>
              <a:t>дошкольного  </a:t>
            </a:r>
            <a:r>
              <a:rPr sz="1600" spc="-10" dirty="0">
                <a:latin typeface="Times New Roman"/>
                <a:cs typeface="Times New Roman"/>
              </a:rPr>
              <a:t>образования </a:t>
            </a:r>
            <a:r>
              <a:rPr sz="1600" spc="-15" dirty="0">
                <a:latin typeface="Times New Roman"/>
                <a:cs typeface="Times New Roman"/>
              </a:rPr>
              <a:t>Российской </a:t>
            </a:r>
            <a:r>
              <a:rPr sz="1600" spc="-10" dirty="0">
                <a:latin typeface="Times New Roman"/>
                <a:cs typeface="Times New Roman"/>
              </a:rPr>
              <a:t>Федерации, утвержденный </a:t>
            </a:r>
            <a:r>
              <a:rPr sz="1600" spc="-15" dirty="0">
                <a:latin typeface="Times New Roman"/>
                <a:cs typeface="Times New Roman"/>
              </a:rPr>
              <a:t>Приказом </a:t>
            </a:r>
            <a:r>
              <a:rPr sz="1600" spc="-10" dirty="0">
                <a:latin typeface="Times New Roman"/>
                <a:cs typeface="Times New Roman"/>
              </a:rPr>
              <a:t>Министерства  образования </a:t>
            </a:r>
            <a:r>
              <a:rPr sz="1600" spc="-5" dirty="0">
                <a:latin typeface="Times New Roman"/>
                <a:cs typeface="Times New Roman"/>
              </a:rPr>
              <a:t>и </a:t>
            </a:r>
            <a:r>
              <a:rPr sz="1600" spc="-25" dirty="0">
                <a:latin typeface="Times New Roman"/>
                <a:cs typeface="Times New Roman"/>
              </a:rPr>
              <a:t>науки </a:t>
            </a:r>
            <a:r>
              <a:rPr sz="1600" spc="-15" dirty="0">
                <a:latin typeface="Times New Roman"/>
                <a:cs typeface="Times New Roman"/>
              </a:rPr>
              <a:t>Российской </a:t>
            </a:r>
            <a:r>
              <a:rPr sz="1600" spc="-10" dirty="0">
                <a:latin typeface="Times New Roman"/>
                <a:cs typeface="Times New Roman"/>
              </a:rPr>
              <a:t>Федерации </a:t>
            </a:r>
            <a:r>
              <a:rPr sz="1600" spc="-5" dirty="0">
                <a:latin typeface="Times New Roman"/>
                <a:cs typeface="Times New Roman"/>
              </a:rPr>
              <a:t>№ </a:t>
            </a:r>
            <a:r>
              <a:rPr sz="1600" spc="-15" dirty="0">
                <a:latin typeface="Times New Roman"/>
                <a:cs typeface="Times New Roman"/>
              </a:rPr>
              <a:t>1155 от </a:t>
            </a:r>
            <a:r>
              <a:rPr sz="1600" dirty="0">
                <a:latin typeface="Times New Roman"/>
                <a:cs typeface="Times New Roman"/>
              </a:rPr>
              <a:t>17 </a:t>
            </a:r>
            <a:r>
              <a:rPr sz="1600" spc="-10" dirty="0">
                <a:latin typeface="Times New Roman"/>
                <a:cs typeface="Times New Roman"/>
              </a:rPr>
              <a:t>октября </a:t>
            </a:r>
            <a:r>
              <a:rPr sz="1600" dirty="0">
                <a:latin typeface="Times New Roman"/>
                <a:cs typeface="Times New Roman"/>
              </a:rPr>
              <a:t>2013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г.;</a:t>
            </a:r>
            <a:endParaRPr sz="1600">
              <a:latin typeface="Times New Roman"/>
              <a:cs typeface="Times New Roman"/>
            </a:endParaRPr>
          </a:p>
          <a:p>
            <a:pPr marL="113030" marR="6350" indent="-10096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173355" algn="l"/>
              </a:tabLst>
            </a:pPr>
            <a:r>
              <a:rPr sz="1600" spc="-10" dirty="0">
                <a:latin typeface="Times New Roman"/>
                <a:cs typeface="Times New Roman"/>
              </a:rPr>
              <a:t>ПООП </a:t>
            </a:r>
            <a:r>
              <a:rPr sz="1600" spc="-5" dirty="0">
                <a:latin typeface="Times New Roman"/>
                <a:cs typeface="Times New Roman"/>
              </a:rPr>
              <a:t>ДО — Примерная </a:t>
            </a:r>
            <a:r>
              <a:rPr sz="1600" dirty="0">
                <a:latin typeface="Times New Roman"/>
                <a:cs typeface="Times New Roman"/>
              </a:rPr>
              <a:t>основная </a:t>
            </a:r>
            <a:r>
              <a:rPr sz="1600" spc="-10" dirty="0">
                <a:latin typeface="Times New Roman"/>
                <a:cs typeface="Times New Roman"/>
              </a:rPr>
              <a:t>образовательная </a:t>
            </a:r>
            <a:r>
              <a:rPr sz="1600" spc="-5" dirty="0">
                <a:latin typeface="Times New Roman"/>
                <a:cs typeface="Times New Roman"/>
              </a:rPr>
              <a:t>программа </a:t>
            </a:r>
            <a:r>
              <a:rPr sz="1600" spc="-15" dirty="0">
                <a:latin typeface="Times New Roman"/>
                <a:cs typeface="Times New Roman"/>
              </a:rPr>
              <a:t>дошкольного  </a:t>
            </a:r>
            <a:r>
              <a:rPr sz="1600" spc="-10" dirty="0">
                <a:latin typeface="Times New Roman"/>
                <a:cs typeface="Times New Roman"/>
              </a:rPr>
              <a:t>образования, одобренная решением федерального </a:t>
            </a:r>
            <a:r>
              <a:rPr sz="1600" spc="-15" dirty="0">
                <a:latin typeface="Times New Roman"/>
                <a:cs typeface="Times New Roman"/>
              </a:rPr>
              <a:t>учебно-методического </a:t>
            </a:r>
            <a:r>
              <a:rPr sz="1600" spc="-10" dirty="0">
                <a:latin typeface="Times New Roman"/>
                <a:cs typeface="Times New Roman"/>
              </a:rPr>
              <a:t>объединения  </a:t>
            </a:r>
            <a:r>
              <a:rPr sz="1600" spc="-5" dirty="0">
                <a:latin typeface="Times New Roman"/>
                <a:cs typeface="Times New Roman"/>
              </a:rPr>
              <a:t>по общему </a:t>
            </a:r>
            <a:r>
              <a:rPr sz="1600" spc="-10" dirty="0">
                <a:latin typeface="Times New Roman"/>
                <a:cs typeface="Times New Roman"/>
              </a:rPr>
              <a:t>образованию </a:t>
            </a: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dirty="0">
                <a:latin typeface="Times New Roman"/>
                <a:cs typeface="Times New Roman"/>
              </a:rPr>
              <a:t>20 </a:t>
            </a:r>
            <a:r>
              <a:rPr sz="1600" spc="-10" dirty="0">
                <a:latin typeface="Times New Roman"/>
                <a:cs typeface="Times New Roman"/>
              </a:rPr>
              <a:t>мая </a:t>
            </a:r>
            <a:r>
              <a:rPr sz="1600" dirty="0">
                <a:latin typeface="Times New Roman"/>
                <a:cs typeface="Times New Roman"/>
              </a:rPr>
              <a:t>2015 </a:t>
            </a:r>
            <a:r>
              <a:rPr sz="1600" spc="-90" dirty="0">
                <a:latin typeface="Times New Roman"/>
                <a:cs typeface="Times New Roman"/>
              </a:rPr>
              <a:t>г. </a:t>
            </a:r>
            <a:r>
              <a:rPr sz="1600" spc="-5" dirty="0">
                <a:latin typeface="Times New Roman"/>
                <a:cs typeface="Times New Roman"/>
              </a:rPr>
              <a:t>№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2/15;</a:t>
            </a:r>
            <a:endParaRPr sz="1600">
              <a:latin typeface="Times New Roman"/>
              <a:cs typeface="Times New Roman"/>
            </a:endParaRPr>
          </a:p>
          <a:p>
            <a:pPr marL="113030" marR="465455" indent="-100965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173355" algn="l"/>
              </a:tabLst>
            </a:pPr>
            <a:r>
              <a:rPr sz="1600" spc="-10" dirty="0">
                <a:latin typeface="Times New Roman"/>
                <a:cs typeface="Times New Roman"/>
              </a:rPr>
              <a:t>другие нормативно-правовые акты, </a:t>
            </a:r>
            <a:r>
              <a:rPr sz="1600" spc="-15" dirty="0">
                <a:latin typeface="Times New Roman"/>
                <a:cs typeface="Times New Roman"/>
              </a:rPr>
              <a:t>регулирующие </a:t>
            </a:r>
            <a:r>
              <a:rPr sz="1600" spc="-5" dirty="0">
                <a:latin typeface="Times New Roman"/>
                <a:cs typeface="Times New Roman"/>
              </a:rPr>
              <a:t>правовые </a:t>
            </a:r>
            <a:r>
              <a:rPr sz="1600" spc="-10" dirty="0">
                <a:latin typeface="Times New Roman"/>
                <a:cs typeface="Times New Roman"/>
              </a:rPr>
              <a:t>отношения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dirty="0">
                <a:latin typeface="Times New Roman"/>
                <a:cs typeface="Times New Roman"/>
              </a:rPr>
              <a:t>сфере  </a:t>
            </a:r>
            <a:r>
              <a:rPr sz="1600" spc="-15" dirty="0">
                <a:latin typeface="Times New Roman"/>
                <a:cs typeface="Times New Roman"/>
              </a:rPr>
              <a:t>дошкольного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образования.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950" y="212079"/>
            <a:ext cx="3512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Закон об </a:t>
            </a:r>
            <a:r>
              <a:rPr sz="2400" spc="15" dirty="0">
                <a:solidFill>
                  <a:srgbClr val="385622"/>
                </a:solidFill>
              </a:rPr>
              <a:t>образовании</a:t>
            </a:r>
            <a:r>
              <a:rPr sz="2400" spc="-30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РФ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53950" y="1217160"/>
            <a:ext cx="7699375" cy="2628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97561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latin typeface="Calibri"/>
                <a:cs typeface="Calibri"/>
              </a:rPr>
              <a:t>Статья </a:t>
            </a:r>
            <a:r>
              <a:rPr sz="1350" b="1" spc="-5" dirty="0">
                <a:latin typeface="Calibri"/>
                <a:cs typeface="Calibri"/>
              </a:rPr>
              <a:t>28. Компетенция, </a:t>
            </a:r>
            <a:r>
              <a:rPr sz="1350" b="1" dirty="0">
                <a:latin typeface="Calibri"/>
                <a:cs typeface="Calibri"/>
              </a:rPr>
              <a:t>права, </a:t>
            </a:r>
            <a:r>
              <a:rPr sz="1350" b="1" spc="-5" dirty="0">
                <a:latin typeface="Calibri"/>
                <a:cs typeface="Calibri"/>
              </a:rPr>
              <a:t>обязанности </a:t>
            </a:r>
            <a:r>
              <a:rPr sz="1350" b="1" dirty="0">
                <a:latin typeface="Calibri"/>
                <a:cs typeface="Calibri"/>
              </a:rPr>
              <a:t>и </a:t>
            </a:r>
            <a:r>
              <a:rPr sz="1350" b="1" spc="-5" dirty="0">
                <a:latin typeface="Calibri"/>
                <a:cs typeface="Calibri"/>
              </a:rPr>
              <a:t>ответственность  образовательной</a:t>
            </a:r>
            <a:r>
              <a:rPr sz="1350" b="1" spc="-60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организации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…</a:t>
            </a:r>
            <a:endParaRPr sz="1350">
              <a:latin typeface="Calibri"/>
              <a:cs typeface="Calibri"/>
            </a:endParaRPr>
          </a:p>
          <a:p>
            <a:pPr marL="12700" marR="996950">
              <a:lnSpc>
                <a:spcPct val="100000"/>
              </a:lnSpc>
            </a:pPr>
            <a:r>
              <a:rPr sz="1350" b="1" spc="-5" dirty="0">
                <a:latin typeface="Calibri"/>
                <a:cs typeface="Calibri"/>
              </a:rPr>
              <a:t>6. Образовательная организация </a:t>
            </a:r>
            <a:r>
              <a:rPr sz="1350" b="1" dirty="0">
                <a:latin typeface="Calibri"/>
                <a:cs typeface="Calibri"/>
              </a:rPr>
              <a:t>обязана </a:t>
            </a:r>
            <a:r>
              <a:rPr sz="1350" dirty="0">
                <a:latin typeface="Calibri"/>
                <a:cs typeface="Calibri"/>
              </a:rPr>
              <a:t>осуществлять свою </a:t>
            </a:r>
            <a:r>
              <a:rPr sz="1350" spc="-5" dirty="0">
                <a:latin typeface="Calibri"/>
                <a:cs typeface="Calibri"/>
              </a:rPr>
              <a:t>деятельность </a:t>
            </a: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соответствии 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5" dirty="0">
                <a:latin typeface="Calibri"/>
                <a:cs typeface="Calibri"/>
              </a:rPr>
              <a:t>законодательством </a:t>
            </a:r>
            <a:r>
              <a:rPr sz="1350" spc="5" dirty="0">
                <a:latin typeface="Calibri"/>
                <a:cs typeface="Calibri"/>
              </a:rPr>
              <a:t>об </a:t>
            </a:r>
            <a:r>
              <a:rPr sz="1350" dirty="0">
                <a:latin typeface="Calibri"/>
                <a:cs typeface="Calibri"/>
              </a:rPr>
              <a:t>образовании, в том</a:t>
            </a:r>
            <a:r>
              <a:rPr sz="1350" spc="-11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числе: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1) обеспечивать реализацию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полном объеме </a:t>
            </a:r>
            <a:r>
              <a:rPr sz="1800" spc="-5" dirty="0">
                <a:latin typeface="Calibri"/>
                <a:cs typeface="Calibri"/>
              </a:rPr>
              <a:t>образовательных программ,  </a:t>
            </a:r>
            <a:r>
              <a:rPr sz="1800" spc="-10" dirty="0">
                <a:latin typeface="Calibri"/>
                <a:cs typeface="Calibri"/>
              </a:rPr>
              <a:t>соответствие </a:t>
            </a:r>
            <a:r>
              <a:rPr sz="1800" spc="-5" dirty="0">
                <a:latin typeface="Calibri"/>
                <a:cs typeface="Calibri"/>
              </a:rPr>
              <a:t>качества </a:t>
            </a:r>
            <a:r>
              <a:rPr sz="1800" spc="-15" dirty="0">
                <a:latin typeface="Calibri"/>
                <a:cs typeface="Calibri"/>
              </a:rPr>
              <a:t>подготовки </a:t>
            </a:r>
            <a:r>
              <a:rPr sz="1800" spc="-10" dirty="0">
                <a:latin typeface="Calibri"/>
                <a:cs typeface="Calibri"/>
              </a:rPr>
              <a:t>обучающихся </a:t>
            </a:r>
            <a:r>
              <a:rPr sz="1800" spc="-5" dirty="0">
                <a:latin typeface="Calibri"/>
                <a:cs typeface="Calibri"/>
              </a:rPr>
              <a:t>установленным требованиям,  </a:t>
            </a:r>
            <a:r>
              <a:rPr sz="1800" b="1" spc="-5" dirty="0">
                <a:latin typeface="Calibri"/>
                <a:cs typeface="Calibri"/>
              </a:rPr>
              <a:t>соответствие применяемых </a:t>
            </a:r>
            <a:r>
              <a:rPr sz="1800" b="1" dirty="0">
                <a:latin typeface="Calibri"/>
                <a:cs typeface="Calibri"/>
              </a:rPr>
              <a:t>форм, </a:t>
            </a:r>
            <a:r>
              <a:rPr sz="1800" b="1" spc="-10" dirty="0">
                <a:latin typeface="Calibri"/>
                <a:cs typeface="Calibri"/>
              </a:rPr>
              <a:t>средств, </a:t>
            </a:r>
            <a:r>
              <a:rPr sz="1800" b="1" spc="-15" dirty="0">
                <a:latin typeface="Calibri"/>
                <a:cs typeface="Calibri"/>
              </a:rPr>
              <a:t>методов </a:t>
            </a:r>
            <a:r>
              <a:rPr sz="1800" b="1" spc="-5" dirty="0">
                <a:latin typeface="Calibri"/>
                <a:cs typeface="Calibri"/>
              </a:rPr>
              <a:t>обучения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5" dirty="0">
                <a:latin typeface="Calibri"/>
                <a:cs typeface="Calibri"/>
              </a:rPr>
              <a:t>воспитания  возрастным, </a:t>
            </a:r>
            <a:r>
              <a:rPr sz="1800" b="1" spc="-5" dirty="0">
                <a:solidFill>
                  <a:srgbClr val="C55A11"/>
                </a:solidFill>
                <a:latin typeface="Calibri"/>
                <a:cs typeface="Calibri"/>
              </a:rPr>
              <a:t>психофизическим особенностям,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склонностям, способностям,  интересам </a:t>
            </a:r>
            <a:r>
              <a:rPr sz="1800" b="1" dirty="0">
                <a:solidFill>
                  <a:srgbClr val="C55A11"/>
                </a:solidFill>
                <a:latin typeface="Calibri"/>
                <a:cs typeface="Calibri"/>
              </a:rPr>
              <a:t>и </a:t>
            </a:r>
            <a:r>
              <a:rPr sz="1800" b="1" spc="-5" dirty="0">
                <a:solidFill>
                  <a:srgbClr val="C55A11"/>
                </a:solidFill>
                <a:latin typeface="Calibri"/>
                <a:cs typeface="Calibri"/>
              </a:rPr>
              <a:t>потребностям</a:t>
            </a:r>
            <a:r>
              <a:rPr sz="1800" b="1" spc="-5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55A11"/>
                </a:solidFill>
                <a:latin typeface="Calibri"/>
                <a:cs typeface="Calibri"/>
              </a:rPr>
              <a:t>обучающихся</a:t>
            </a:r>
            <a:r>
              <a:rPr sz="1800" spc="-1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950" y="123087"/>
            <a:ext cx="6863715" cy="8305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spc="15" dirty="0">
                <a:solidFill>
                  <a:srgbClr val="385622"/>
                </a:solidFill>
              </a:rPr>
              <a:t>Другие нормативно-правовые</a:t>
            </a:r>
            <a:r>
              <a:rPr sz="2400" spc="-10" dirty="0">
                <a:solidFill>
                  <a:srgbClr val="385622"/>
                </a:solidFill>
              </a:rPr>
              <a:t> </a:t>
            </a:r>
            <a:r>
              <a:rPr sz="2400" spc="20" dirty="0">
                <a:solidFill>
                  <a:srgbClr val="385622"/>
                </a:solidFill>
              </a:rPr>
              <a:t>акты,</a:t>
            </a:r>
            <a:endParaRPr sz="2400"/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dirty="0">
                <a:solidFill>
                  <a:srgbClr val="385622"/>
                </a:solidFill>
              </a:rPr>
              <a:t>с </a:t>
            </a:r>
            <a:r>
              <a:rPr sz="2400" spc="15" dirty="0">
                <a:solidFill>
                  <a:srgbClr val="385622"/>
                </a:solidFill>
              </a:rPr>
              <a:t>учетом </a:t>
            </a:r>
            <a:r>
              <a:rPr sz="2400" spc="5" dirty="0">
                <a:solidFill>
                  <a:srgbClr val="385622"/>
                </a:solidFill>
              </a:rPr>
              <a:t>которых </a:t>
            </a:r>
            <a:r>
              <a:rPr sz="2400" spc="15" dirty="0">
                <a:solidFill>
                  <a:srgbClr val="385622"/>
                </a:solidFill>
              </a:rPr>
              <a:t>разрабатывалась система</a:t>
            </a:r>
            <a:r>
              <a:rPr sz="2400" spc="-5" dirty="0">
                <a:solidFill>
                  <a:srgbClr val="385622"/>
                </a:solidFill>
              </a:rPr>
              <a:t> </a:t>
            </a:r>
            <a:r>
              <a:rPr sz="2400" spc="5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82500" y="1132654"/>
            <a:ext cx="8319770" cy="558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Приказ Федеральной </a:t>
            </a:r>
            <a:r>
              <a:rPr sz="1600" spc="-5" dirty="0">
                <a:latin typeface="Calibri"/>
                <a:cs typeface="Calibri"/>
              </a:rPr>
              <a:t>службы по </a:t>
            </a:r>
            <a:r>
              <a:rPr sz="1600" spc="-10" dirty="0">
                <a:latin typeface="Calibri"/>
                <a:cs typeface="Calibri"/>
              </a:rPr>
              <a:t>надзору </a:t>
            </a:r>
            <a:r>
              <a:rPr sz="1600" spc="-5" dirty="0">
                <a:latin typeface="Calibri"/>
                <a:cs typeface="Calibri"/>
              </a:rPr>
              <a:t>в сфере образования и </a:t>
            </a:r>
            <a:r>
              <a:rPr sz="1600" spc="-10" dirty="0">
                <a:latin typeface="Calibri"/>
                <a:cs typeface="Calibri"/>
              </a:rPr>
              <a:t>науки </a:t>
            </a:r>
            <a:r>
              <a:rPr sz="1600" b="1" spc="-10" dirty="0">
                <a:latin typeface="Calibri"/>
                <a:cs typeface="Calibri"/>
              </a:rPr>
              <a:t>от </a:t>
            </a:r>
            <a:r>
              <a:rPr sz="1600" b="1" spc="-5" dirty="0">
                <a:latin typeface="Calibri"/>
                <a:cs typeface="Calibri"/>
              </a:rPr>
              <a:t>12 марта </a:t>
            </a:r>
            <a:r>
              <a:rPr sz="1600" b="1" spc="-10" dirty="0">
                <a:latin typeface="Calibri"/>
                <a:cs typeface="Calibri"/>
              </a:rPr>
              <a:t>2015</a:t>
            </a:r>
            <a:r>
              <a:rPr sz="1600" b="1" spc="185" dirty="0">
                <a:latin typeface="Calibri"/>
                <a:cs typeface="Calibri"/>
              </a:rPr>
              <a:t> </a:t>
            </a:r>
            <a:r>
              <a:rPr sz="1600" b="1" spc="-40" dirty="0">
                <a:latin typeface="Calibri"/>
                <a:cs typeface="Calibri"/>
              </a:rPr>
              <a:t>г.</a:t>
            </a:r>
            <a:endParaRPr sz="1600">
              <a:latin typeface="Calibri"/>
              <a:cs typeface="Calibri"/>
            </a:endParaRPr>
          </a:p>
          <a:p>
            <a:pPr marL="240665" marR="381635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№ </a:t>
            </a:r>
            <a:r>
              <a:rPr sz="1600" b="1" spc="-10" dirty="0">
                <a:latin typeface="Calibri"/>
                <a:cs typeface="Calibri"/>
              </a:rPr>
              <a:t>279 </a:t>
            </a:r>
            <a:r>
              <a:rPr sz="1600" spc="-10" dirty="0">
                <a:latin typeface="Calibri"/>
                <a:cs typeface="Calibri"/>
              </a:rPr>
              <a:t>«Об утверждении </a:t>
            </a:r>
            <a:r>
              <a:rPr sz="1600" spc="-5" dirty="0">
                <a:latin typeface="Calibri"/>
                <a:cs typeface="Calibri"/>
              </a:rPr>
              <a:t>форм </a:t>
            </a:r>
            <a:r>
              <a:rPr sz="1600" spc="-10" dirty="0">
                <a:latin typeface="Calibri"/>
                <a:cs typeface="Calibri"/>
              </a:rPr>
              <a:t>документов, используемых Федеральной </a:t>
            </a:r>
            <a:r>
              <a:rPr sz="1600" spc="-5" dirty="0">
                <a:latin typeface="Calibri"/>
                <a:cs typeface="Calibri"/>
              </a:rPr>
              <a:t>службой по  </a:t>
            </a:r>
            <a:r>
              <a:rPr sz="1600" spc="-10" dirty="0">
                <a:latin typeface="Calibri"/>
                <a:cs typeface="Calibri"/>
              </a:rPr>
              <a:t>надзору </a:t>
            </a:r>
            <a:r>
              <a:rPr sz="1600" spc="-5" dirty="0">
                <a:latin typeface="Calibri"/>
                <a:cs typeface="Calibri"/>
              </a:rPr>
              <a:t>в сфере образования и </a:t>
            </a:r>
            <a:r>
              <a:rPr sz="1600" spc="-10" dirty="0">
                <a:latin typeface="Calibri"/>
                <a:cs typeface="Calibri"/>
              </a:rPr>
              <a:t>науки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процессе </a:t>
            </a:r>
            <a:r>
              <a:rPr sz="1600" spc="-5" dirty="0">
                <a:latin typeface="Calibri"/>
                <a:cs typeface="Calibri"/>
              </a:rPr>
              <a:t>лицензирования </a:t>
            </a:r>
            <a:r>
              <a:rPr sz="1600" spc="-10" dirty="0">
                <a:latin typeface="Calibri"/>
                <a:cs typeface="Calibri"/>
              </a:rPr>
              <a:t>образовательной  деятельности» </a:t>
            </a:r>
            <a:r>
              <a:rPr sz="1600" spc="-5" dirty="0">
                <a:latin typeface="Calibri"/>
                <a:cs typeface="Calibri"/>
              </a:rPr>
              <a:t>(с изменениями и </a:t>
            </a:r>
            <a:r>
              <a:rPr sz="1600" spc="-10" dirty="0">
                <a:latin typeface="Calibri"/>
                <a:cs typeface="Calibri"/>
              </a:rPr>
              <a:t>дополнениями </a:t>
            </a:r>
            <a:r>
              <a:rPr sz="1600" u="heavy" spc="-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по </a:t>
            </a:r>
            <a:r>
              <a:rPr sz="1600" u="heavy" spc="-1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состоянию </a:t>
            </a:r>
            <a:r>
              <a:rPr sz="1600" u="heavy" spc="-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на 1 сентября </a:t>
            </a:r>
            <a:r>
              <a:rPr sz="1600" u="heavy" spc="-1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2019</a:t>
            </a:r>
            <a:r>
              <a:rPr sz="1600" u="heavy" spc="24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года</a:t>
            </a:r>
            <a:r>
              <a:rPr sz="1600" spc="-15" dirty="0">
                <a:latin typeface="Calibri"/>
                <a:cs typeface="Calibri"/>
              </a:rPr>
              <a:t>);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240665" marR="29337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Приказ </a:t>
            </a:r>
            <a:r>
              <a:rPr sz="1600" spc="-5" dirty="0">
                <a:latin typeface="Calibri"/>
                <a:cs typeface="Calibri"/>
              </a:rPr>
              <a:t>Министерства </a:t>
            </a:r>
            <a:r>
              <a:rPr sz="1600" spc="-10" dirty="0">
                <a:latin typeface="Calibri"/>
                <a:cs typeface="Calibri"/>
              </a:rPr>
              <a:t>просвещения </a:t>
            </a:r>
            <a:r>
              <a:rPr sz="1600" spc="-5" dirty="0">
                <a:latin typeface="Calibri"/>
                <a:cs typeface="Calibri"/>
              </a:rPr>
              <a:t>РФ </a:t>
            </a:r>
            <a:r>
              <a:rPr sz="1600" spc="-10" dirty="0">
                <a:latin typeface="Calibri"/>
                <a:cs typeface="Calibri"/>
              </a:rPr>
              <a:t>от </a:t>
            </a:r>
            <a:r>
              <a:rPr sz="1600" b="1" spc="-5" dirty="0">
                <a:latin typeface="Calibri"/>
                <a:cs typeface="Calibri"/>
              </a:rPr>
              <a:t>13 марта </a:t>
            </a:r>
            <a:r>
              <a:rPr sz="1600" b="1" spc="-10" dirty="0">
                <a:latin typeface="Calibri"/>
                <a:cs typeface="Calibri"/>
              </a:rPr>
              <a:t>2019 </a:t>
            </a:r>
            <a:r>
              <a:rPr sz="1600" b="1" spc="-40" dirty="0">
                <a:latin typeface="Calibri"/>
                <a:cs typeface="Calibri"/>
              </a:rPr>
              <a:t>г. </a:t>
            </a:r>
            <a:r>
              <a:rPr sz="1600" b="1" spc="-5" dirty="0">
                <a:latin typeface="Calibri"/>
                <a:cs typeface="Calibri"/>
              </a:rPr>
              <a:t>№ </a:t>
            </a:r>
            <a:r>
              <a:rPr sz="1600" b="1" spc="-10" dirty="0">
                <a:latin typeface="Calibri"/>
                <a:cs typeface="Calibri"/>
              </a:rPr>
              <a:t>114 </a:t>
            </a:r>
            <a:r>
              <a:rPr sz="1600" spc="-10" dirty="0">
                <a:latin typeface="Calibri"/>
                <a:cs typeface="Calibri"/>
              </a:rPr>
              <a:t>«Об утверждении  показателей, </a:t>
            </a:r>
            <a:r>
              <a:rPr sz="1600" spc="-5" dirty="0">
                <a:latin typeface="Calibri"/>
                <a:cs typeface="Calibri"/>
              </a:rPr>
              <a:t>характеризующих общие критерии </a:t>
            </a:r>
            <a:r>
              <a:rPr sz="1600" spc="-10" dirty="0">
                <a:latin typeface="Calibri"/>
                <a:cs typeface="Calibri"/>
              </a:rPr>
              <a:t>оценки качества условий осуществления  образовательной деятельности </a:t>
            </a:r>
            <a:r>
              <a:rPr sz="1600" spc="-5" dirty="0">
                <a:latin typeface="Calibri"/>
                <a:cs typeface="Calibri"/>
              </a:rPr>
              <a:t>организациями, </a:t>
            </a:r>
            <a:r>
              <a:rPr sz="1600" spc="-10" dirty="0">
                <a:latin typeface="Calibri"/>
                <a:cs typeface="Calibri"/>
              </a:rPr>
              <a:t>осуществляющими образовательную  деятельность </a:t>
            </a:r>
            <a:r>
              <a:rPr sz="1600" spc="-5" dirty="0">
                <a:latin typeface="Calibri"/>
                <a:cs typeface="Calibri"/>
              </a:rPr>
              <a:t>по основным </a:t>
            </a:r>
            <a:r>
              <a:rPr sz="1600" spc="-10" dirty="0">
                <a:latin typeface="Calibri"/>
                <a:cs typeface="Calibri"/>
              </a:rPr>
              <a:t>общеобразовательным </a:t>
            </a:r>
            <a:r>
              <a:rPr sz="1600" spc="-5" dirty="0">
                <a:latin typeface="Calibri"/>
                <a:cs typeface="Calibri"/>
              </a:rPr>
              <a:t>программам, </a:t>
            </a:r>
            <a:r>
              <a:rPr sz="1600" spc="-10" dirty="0">
                <a:latin typeface="Calibri"/>
                <a:cs typeface="Calibri"/>
              </a:rPr>
              <a:t>образовательным  </a:t>
            </a:r>
            <a:r>
              <a:rPr sz="1600" spc="-5" dirty="0">
                <a:latin typeface="Calibri"/>
                <a:cs typeface="Calibri"/>
              </a:rPr>
              <a:t>программам </a:t>
            </a:r>
            <a:r>
              <a:rPr sz="1600" spc="-15" dirty="0">
                <a:latin typeface="Calibri"/>
                <a:cs typeface="Calibri"/>
              </a:rPr>
              <a:t>среднего </a:t>
            </a:r>
            <a:r>
              <a:rPr sz="1600" spc="-10" dirty="0">
                <a:latin typeface="Calibri"/>
                <a:cs typeface="Calibri"/>
              </a:rPr>
              <a:t>профессионального </a:t>
            </a:r>
            <a:r>
              <a:rPr sz="1600" spc="-5" dirty="0">
                <a:latin typeface="Calibri"/>
                <a:cs typeface="Calibri"/>
              </a:rPr>
              <a:t>образования, основным программам  </a:t>
            </a:r>
            <a:r>
              <a:rPr sz="1600" spc="-10" dirty="0">
                <a:latin typeface="Calibri"/>
                <a:cs typeface="Calibri"/>
              </a:rPr>
              <a:t>профессионального обучения, дополнительным общеобразовательным</a:t>
            </a:r>
            <a:r>
              <a:rPr sz="1600" spc="1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программам»;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marL="240665" marR="8128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Приказ </a:t>
            </a:r>
            <a:r>
              <a:rPr sz="1600" spc="-5" dirty="0">
                <a:latin typeface="Calibri"/>
                <a:cs typeface="Calibri"/>
              </a:rPr>
              <a:t>Министерства образования и </a:t>
            </a:r>
            <a:r>
              <a:rPr sz="1600" spc="-10" dirty="0">
                <a:latin typeface="Calibri"/>
                <a:cs typeface="Calibri"/>
              </a:rPr>
              <a:t>науки </a:t>
            </a:r>
            <a:r>
              <a:rPr sz="1600" spc="-5" dirty="0">
                <a:latin typeface="Calibri"/>
                <a:cs typeface="Calibri"/>
              </a:rPr>
              <a:t>РФ </a:t>
            </a:r>
            <a:r>
              <a:rPr sz="1600" spc="-10" dirty="0">
                <a:latin typeface="Calibri"/>
                <a:cs typeface="Calibri"/>
              </a:rPr>
              <a:t>от </a:t>
            </a:r>
            <a:r>
              <a:rPr sz="1600" b="1" spc="-5" dirty="0">
                <a:latin typeface="Calibri"/>
                <a:cs typeface="Calibri"/>
              </a:rPr>
              <a:t>14 июня </a:t>
            </a:r>
            <a:r>
              <a:rPr sz="1600" b="1" spc="-10" dirty="0">
                <a:latin typeface="Calibri"/>
                <a:cs typeface="Calibri"/>
              </a:rPr>
              <a:t>2013 </a:t>
            </a:r>
            <a:r>
              <a:rPr sz="1600" b="1" spc="-40" dirty="0">
                <a:latin typeface="Calibri"/>
                <a:cs typeface="Calibri"/>
              </a:rPr>
              <a:t>г. </a:t>
            </a:r>
            <a:r>
              <a:rPr sz="1600" spc="-5" dirty="0">
                <a:latin typeface="Calibri"/>
                <a:cs typeface="Calibri"/>
              </a:rPr>
              <a:t>№ </a:t>
            </a:r>
            <a:r>
              <a:rPr sz="1600" spc="-10" dirty="0">
                <a:latin typeface="Calibri"/>
                <a:cs typeface="Calibri"/>
              </a:rPr>
              <a:t>462 «Об утверждении  Порядка проведения самообследования образовательной </a:t>
            </a:r>
            <a:r>
              <a:rPr sz="1600" spc="-5" dirty="0">
                <a:latin typeface="Calibri"/>
                <a:cs typeface="Calibri"/>
              </a:rPr>
              <a:t>организацией»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u="heavy" spc="-1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по состоянию на  </a:t>
            </a:r>
            <a:r>
              <a:rPr sz="1600" u="heavy" spc="-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1 сентября </a:t>
            </a:r>
            <a:r>
              <a:rPr sz="1600" u="heavy" spc="-1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2019</a:t>
            </a:r>
            <a:r>
              <a:rPr sz="1600" u="heavy" spc="4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года</a:t>
            </a:r>
            <a:r>
              <a:rPr sz="1600" spc="-15" dirty="0">
                <a:latin typeface="Calibri"/>
                <a:cs typeface="Calibri"/>
              </a:rPr>
              <a:t>);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Приказ Федеральной </a:t>
            </a:r>
            <a:r>
              <a:rPr sz="1600" spc="-5" dirty="0">
                <a:latin typeface="Calibri"/>
                <a:cs typeface="Calibri"/>
              </a:rPr>
              <a:t>службы по </a:t>
            </a:r>
            <a:r>
              <a:rPr sz="1600" spc="-10" dirty="0">
                <a:latin typeface="Calibri"/>
                <a:cs typeface="Calibri"/>
              </a:rPr>
              <a:t>надзору </a:t>
            </a:r>
            <a:r>
              <a:rPr sz="1600" spc="-5" dirty="0">
                <a:latin typeface="Calibri"/>
                <a:cs typeface="Calibri"/>
              </a:rPr>
              <a:t>в сфере образования и </a:t>
            </a:r>
            <a:r>
              <a:rPr sz="1600" spc="-10" dirty="0">
                <a:latin typeface="Calibri"/>
                <a:cs typeface="Calibri"/>
              </a:rPr>
              <a:t>науки </a:t>
            </a:r>
            <a:r>
              <a:rPr sz="1600" b="1" spc="-10" dirty="0">
                <a:latin typeface="Calibri"/>
                <a:cs typeface="Calibri"/>
              </a:rPr>
              <a:t>от </a:t>
            </a:r>
            <a:r>
              <a:rPr sz="1600" b="1" spc="-5" dirty="0">
                <a:latin typeface="Calibri"/>
                <a:cs typeface="Calibri"/>
              </a:rPr>
              <a:t>29 мая </a:t>
            </a:r>
            <a:r>
              <a:rPr sz="1600" b="1" spc="-10" dirty="0">
                <a:latin typeface="Calibri"/>
                <a:cs typeface="Calibri"/>
              </a:rPr>
              <a:t>2014</a:t>
            </a:r>
            <a:r>
              <a:rPr sz="1600" b="1" spc="190" dirty="0">
                <a:latin typeface="Calibri"/>
                <a:cs typeface="Calibri"/>
              </a:rPr>
              <a:t> </a:t>
            </a:r>
            <a:r>
              <a:rPr sz="1600" b="1" spc="-45" dirty="0">
                <a:latin typeface="Calibri"/>
                <a:cs typeface="Calibri"/>
              </a:rPr>
              <a:t>г.</a:t>
            </a:r>
            <a:endParaRPr sz="1600">
              <a:latin typeface="Calibri"/>
              <a:cs typeface="Calibri"/>
            </a:endParaRPr>
          </a:p>
          <a:p>
            <a:pPr marL="240665" marR="45720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№ </a:t>
            </a:r>
            <a:r>
              <a:rPr sz="1600" b="1" spc="-10" dirty="0">
                <a:latin typeface="Calibri"/>
                <a:cs typeface="Calibri"/>
              </a:rPr>
              <a:t>785 </a:t>
            </a:r>
            <a:r>
              <a:rPr sz="1600" spc="-10" dirty="0">
                <a:latin typeface="Calibri"/>
                <a:cs typeface="Calibri"/>
              </a:rPr>
              <a:t>«Об утверждении </a:t>
            </a:r>
            <a:r>
              <a:rPr sz="1600" spc="-5" dirty="0">
                <a:latin typeface="Calibri"/>
                <a:cs typeface="Calibri"/>
              </a:rPr>
              <a:t>требований к структуре </a:t>
            </a:r>
            <a:r>
              <a:rPr sz="1600" spc="-10" dirty="0">
                <a:latin typeface="Calibri"/>
                <a:cs typeface="Calibri"/>
              </a:rPr>
              <a:t>официального </a:t>
            </a:r>
            <a:r>
              <a:rPr sz="1600" spc="-5" dirty="0">
                <a:latin typeface="Calibri"/>
                <a:cs typeface="Calibri"/>
              </a:rPr>
              <a:t>сайта </a:t>
            </a:r>
            <a:r>
              <a:rPr sz="1600" spc="-10" dirty="0">
                <a:latin typeface="Calibri"/>
                <a:cs typeface="Calibri"/>
              </a:rPr>
              <a:t>образовательной  </a:t>
            </a:r>
            <a:r>
              <a:rPr sz="1600" spc="-5" dirty="0">
                <a:latin typeface="Calibri"/>
                <a:cs typeface="Calibri"/>
              </a:rPr>
              <a:t>организации в </a:t>
            </a:r>
            <a:r>
              <a:rPr sz="1600" spc="-10" dirty="0">
                <a:latin typeface="Calibri"/>
                <a:cs typeface="Calibri"/>
              </a:rPr>
              <a:t>информационно-телекоммуникационной сети „Интернет </a:t>
            </a:r>
            <a:r>
              <a:rPr sz="1600" spc="-5" dirty="0">
                <a:latin typeface="Calibri"/>
                <a:cs typeface="Calibri"/>
              </a:rPr>
              <a:t>“ и формату  </a:t>
            </a:r>
            <a:r>
              <a:rPr sz="1600" spc="-10" dirty="0">
                <a:latin typeface="Calibri"/>
                <a:cs typeface="Calibri"/>
              </a:rPr>
              <a:t>представления </a:t>
            </a:r>
            <a:r>
              <a:rPr sz="1600" spc="-5" dirty="0">
                <a:latin typeface="Calibri"/>
                <a:cs typeface="Calibri"/>
              </a:rPr>
              <a:t>на </a:t>
            </a:r>
            <a:r>
              <a:rPr sz="1600" spc="-10" dirty="0">
                <a:latin typeface="Calibri"/>
                <a:cs typeface="Calibri"/>
              </a:rPr>
              <a:t>нем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информации»;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другие </a:t>
            </a:r>
            <a:r>
              <a:rPr sz="1600" spc="-5" dirty="0">
                <a:latin typeface="Calibri"/>
                <a:cs typeface="Calibri"/>
              </a:rPr>
              <a:t>нормативно-правовые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акты.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500" y="40750"/>
            <a:ext cx="8115300" cy="8305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spc="15" dirty="0">
                <a:solidFill>
                  <a:srgbClr val="385622"/>
                </a:solidFill>
              </a:rPr>
              <a:t>Постановление Правительства </a:t>
            </a:r>
            <a:r>
              <a:rPr sz="2400" spc="5" dirty="0">
                <a:solidFill>
                  <a:srgbClr val="385622"/>
                </a:solidFill>
              </a:rPr>
              <a:t>РФ от </a:t>
            </a:r>
            <a:r>
              <a:rPr sz="2400" dirty="0">
                <a:solidFill>
                  <a:srgbClr val="385622"/>
                </a:solidFill>
              </a:rPr>
              <a:t>5 </a:t>
            </a:r>
            <a:r>
              <a:rPr sz="2400" spc="15" dirty="0">
                <a:solidFill>
                  <a:srgbClr val="385622"/>
                </a:solidFill>
              </a:rPr>
              <a:t>августа </a:t>
            </a:r>
            <a:r>
              <a:rPr sz="2400" spc="10" dirty="0">
                <a:solidFill>
                  <a:srgbClr val="385622"/>
                </a:solidFill>
              </a:rPr>
              <a:t>2013 </a:t>
            </a:r>
            <a:r>
              <a:rPr sz="2400" spc="-45" dirty="0">
                <a:solidFill>
                  <a:srgbClr val="385622"/>
                </a:solidFill>
              </a:rPr>
              <a:t>г. </a:t>
            </a:r>
            <a:r>
              <a:rPr sz="2400" dirty="0">
                <a:solidFill>
                  <a:srgbClr val="385622"/>
                </a:solidFill>
              </a:rPr>
              <a:t>№</a:t>
            </a:r>
            <a:r>
              <a:rPr sz="2400" spc="135" dirty="0">
                <a:solidFill>
                  <a:srgbClr val="385622"/>
                </a:solidFill>
              </a:rPr>
              <a:t> </a:t>
            </a:r>
            <a:r>
              <a:rPr sz="2400" spc="20" dirty="0">
                <a:solidFill>
                  <a:srgbClr val="385622"/>
                </a:solidFill>
              </a:rPr>
              <a:t>662</a:t>
            </a:r>
            <a:endParaRPr sz="2400"/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spc="15" dirty="0">
                <a:solidFill>
                  <a:srgbClr val="385622"/>
                </a:solidFill>
              </a:rPr>
              <a:t>«Об осуществлении мониторинга системы</a:t>
            </a:r>
            <a:r>
              <a:rPr sz="2400" spc="-25" dirty="0">
                <a:solidFill>
                  <a:srgbClr val="385622"/>
                </a:solidFill>
              </a:rPr>
              <a:t> </a:t>
            </a:r>
            <a:r>
              <a:rPr sz="2400" spc="15" dirty="0">
                <a:solidFill>
                  <a:srgbClr val="385622"/>
                </a:solidFill>
              </a:rPr>
              <a:t>образования»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82500" y="883522"/>
            <a:ext cx="8263890" cy="539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385622"/>
                </a:solidFill>
                <a:latin typeface="Calibri"/>
                <a:cs typeface="Calibri"/>
              </a:rPr>
              <a:t>Перечень обязательной информации </a:t>
            </a:r>
            <a:r>
              <a:rPr sz="1200" b="1" dirty="0">
                <a:solidFill>
                  <a:srgbClr val="385622"/>
                </a:solidFill>
                <a:latin typeface="Calibri"/>
                <a:cs typeface="Calibri"/>
              </a:rPr>
              <a:t>о </a:t>
            </a:r>
            <a:r>
              <a:rPr sz="1200" b="1" spc="-10" dirty="0">
                <a:solidFill>
                  <a:srgbClr val="385622"/>
                </a:solidFill>
                <a:latin typeface="Calibri"/>
                <a:cs typeface="Calibri"/>
              </a:rPr>
              <a:t>системе </a:t>
            </a:r>
            <a:r>
              <a:rPr sz="1200" b="1" spc="-5" dirty="0">
                <a:solidFill>
                  <a:srgbClr val="385622"/>
                </a:solidFill>
                <a:latin typeface="Calibri"/>
                <a:cs typeface="Calibri"/>
              </a:rPr>
              <a:t>образования, </a:t>
            </a:r>
            <a:r>
              <a:rPr sz="1200" b="1" spc="-10" dirty="0">
                <a:solidFill>
                  <a:srgbClr val="385622"/>
                </a:solidFill>
                <a:latin typeface="Calibri"/>
                <a:cs typeface="Calibri"/>
              </a:rPr>
              <a:t>подлежащей</a:t>
            </a:r>
            <a:r>
              <a:rPr sz="12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385622"/>
                </a:solidFill>
                <a:latin typeface="Calibri"/>
                <a:cs typeface="Calibri"/>
              </a:rPr>
              <a:t>мониторингу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I. </a:t>
            </a:r>
            <a:r>
              <a:rPr sz="1700" spc="-5" dirty="0">
                <a:latin typeface="Calibri"/>
                <a:cs typeface="Calibri"/>
              </a:rPr>
              <a:t>Общее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образование</a:t>
            </a:r>
            <a:endParaRPr sz="17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1. </a:t>
            </a:r>
            <a:r>
              <a:rPr sz="1700" spc="-5" dirty="0">
                <a:latin typeface="Calibri"/>
                <a:cs typeface="Calibri"/>
              </a:rPr>
              <a:t>Сведения </a:t>
            </a:r>
            <a:r>
              <a:rPr sz="1700" dirty="0">
                <a:latin typeface="Calibri"/>
                <a:cs typeface="Calibri"/>
              </a:rPr>
              <a:t>о развитии </a:t>
            </a:r>
            <a:r>
              <a:rPr sz="1700" spc="-10" dirty="0">
                <a:latin typeface="Calibri"/>
                <a:cs typeface="Calibri"/>
              </a:rPr>
              <a:t>дошкольного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образования:</a:t>
            </a:r>
            <a:endParaRPr sz="1700">
              <a:latin typeface="Calibri"/>
              <a:cs typeface="Calibri"/>
            </a:endParaRPr>
          </a:p>
          <a:p>
            <a:pPr marL="241300" marR="894715" indent="-228600">
              <a:lnSpc>
                <a:spcPct val="70000"/>
              </a:lnSpc>
              <a:spcBef>
                <a:spcPts val="10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Calibri"/>
                <a:cs typeface="Calibri"/>
              </a:rPr>
              <a:t>а) </a:t>
            </a:r>
            <a:r>
              <a:rPr sz="1700" dirty="0">
                <a:latin typeface="Calibri"/>
                <a:cs typeface="Calibri"/>
              </a:rPr>
              <a:t>уровень </a:t>
            </a:r>
            <a:r>
              <a:rPr sz="1700" spc="-5" dirty="0">
                <a:latin typeface="Calibri"/>
                <a:cs typeface="Calibri"/>
              </a:rPr>
              <a:t>доступности </a:t>
            </a:r>
            <a:r>
              <a:rPr sz="1700" spc="-10" dirty="0">
                <a:latin typeface="Calibri"/>
                <a:cs typeface="Calibri"/>
              </a:rPr>
              <a:t>дошкольного </a:t>
            </a:r>
            <a:r>
              <a:rPr sz="1700" dirty="0">
                <a:latin typeface="Calibri"/>
                <a:cs typeface="Calibri"/>
              </a:rPr>
              <a:t>образования и численность </a:t>
            </a:r>
            <a:r>
              <a:rPr sz="1700" spc="-5" dirty="0">
                <a:latin typeface="Calibri"/>
                <a:cs typeface="Calibri"/>
              </a:rPr>
              <a:t>населения,  </a:t>
            </a:r>
            <a:r>
              <a:rPr sz="1700" spc="-10" dirty="0">
                <a:latin typeface="Calibri"/>
                <a:cs typeface="Calibri"/>
              </a:rPr>
              <a:t>получающего дошкольное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образование;</a:t>
            </a:r>
            <a:endParaRPr sz="1700">
              <a:latin typeface="Calibri"/>
              <a:cs typeface="Calibri"/>
            </a:endParaRPr>
          </a:p>
          <a:p>
            <a:pPr marL="241300" marR="596900" indent="-229235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б)</a:t>
            </a:r>
            <a:r>
              <a:rPr sz="1700" dirty="0">
                <a:solidFill>
                  <a:srgbClr val="355220"/>
                </a:solidFill>
                <a:latin typeface="Calibri"/>
                <a:cs typeface="Calibri"/>
              </a:rPr>
              <a:t> </a:t>
            </a:r>
            <a:r>
              <a:rPr sz="1700" u="heavy" spc="-10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содержание </a:t>
            </a:r>
            <a:r>
              <a:rPr sz="1700" u="heavy" spc="-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образовательной деятельности </a:t>
            </a:r>
            <a:r>
              <a:rPr sz="1700" u="heavy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и организация </a:t>
            </a:r>
            <a:r>
              <a:rPr sz="1700" u="heavy" spc="-5" dirty="0">
                <a:solidFill>
                  <a:srgbClr val="355220"/>
                </a:solidFill>
                <a:uFill>
                  <a:solidFill>
                    <a:srgbClr val="355220"/>
                  </a:solidFill>
                </a:uFill>
                <a:latin typeface="Calibri"/>
                <a:cs typeface="Calibri"/>
              </a:rPr>
              <a:t>образовательного  процесса</a:t>
            </a:r>
            <a:r>
              <a:rPr sz="1700" spc="-5" dirty="0">
                <a:solidFill>
                  <a:srgbClr val="355220"/>
                </a:solidFill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по </a:t>
            </a:r>
            <a:r>
              <a:rPr sz="1700" spc="-5" dirty="0">
                <a:latin typeface="Calibri"/>
                <a:cs typeface="Calibri"/>
              </a:rPr>
              <a:t>образовательным </a:t>
            </a:r>
            <a:r>
              <a:rPr sz="1700" dirty="0">
                <a:latin typeface="Calibri"/>
                <a:cs typeface="Calibri"/>
              </a:rPr>
              <a:t>программам </a:t>
            </a:r>
            <a:r>
              <a:rPr sz="1700" spc="-10" dirty="0">
                <a:latin typeface="Calibri"/>
                <a:cs typeface="Calibri"/>
              </a:rPr>
              <a:t>дошкольного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образования;</a:t>
            </a:r>
            <a:endParaRPr sz="1700">
              <a:latin typeface="Calibri"/>
              <a:cs typeface="Calibri"/>
            </a:endParaRPr>
          </a:p>
          <a:p>
            <a:pPr marL="241300" marR="5080" indent="-228600">
              <a:lnSpc>
                <a:spcPct val="7000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Calibri"/>
                <a:cs typeface="Calibri"/>
              </a:rPr>
              <a:t>в) кадровое </a:t>
            </a:r>
            <a:r>
              <a:rPr sz="1700" dirty="0">
                <a:latin typeface="Calibri"/>
                <a:cs typeface="Calibri"/>
              </a:rPr>
              <a:t>обеспечение </a:t>
            </a:r>
            <a:r>
              <a:rPr sz="1700" spc="-10" dirty="0">
                <a:latin typeface="Calibri"/>
                <a:cs typeface="Calibri"/>
              </a:rPr>
              <a:t>дошкольных </a:t>
            </a:r>
            <a:r>
              <a:rPr sz="1700" spc="-5" dirty="0">
                <a:latin typeface="Calibri"/>
                <a:cs typeface="Calibri"/>
              </a:rPr>
              <a:t>образовательных </a:t>
            </a:r>
            <a:r>
              <a:rPr sz="1700" dirty="0">
                <a:latin typeface="Calibri"/>
                <a:cs typeface="Calibri"/>
              </a:rPr>
              <a:t>организаций и </a:t>
            </a:r>
            <a:r>
              <a:rPr sz="1700" spc="-5" dirty="0">
                <a:latin typeface="Calibri"/>
                <a:cs typeface="Calibri"/>
              </a:rPr>
              <a:t>оценка </a:t>
            </a:r>
            <a:r>
              <a:rPr sz="1700" dirty="0">
                <a:latin typeface="Calibri"/>
                <a:cs typeface="Calibri"/>
              </a:rPr>
              <a:t>уровня  </a:t>
            </a:r>
            <a:r>
              <a:rPr sz="1700" spc="-5" dirty="0">
                <a:latin typeface="Calibri"/>
                <a:cs typeface="Calibri"/>
              </a:rPr>
              <a:t>заработной </a:t>
            </a:r>
            <a:r>
              <a:rPr sz="1700" dirty="0">
                <a:latin typeface="Calibri"/>
                <a:cs typeface="Calibri"/>
              </a:rPr>
              <a:t>платы </a:t>
            </a:r>
            <a:r>
              <a:rPr sz="1700" spc="-5" dirty="0">
                <a:latin typeface="Calibri"/>
                <a:cs typeface="Calibri"/>
              </a:rPr>
              <a:t>педагогических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работников;</a:t>
            </a:r>
            <a:endParaRPr sz="1700">
              <a:latin typeface="Calibri"/>
              <a:cs typeface="Calibri"/>
            </a:endParaRPr>
          </a:p>
          <a:p>
            <a:pPr marL="240665" marR="1082675" indent="-228600">
              <a:lnSpc>
                <a:spcPct val="70000"/>
              </a:lnSpc>
              <a:spcBef>
                <a:spcPts val="10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Calibri"/>
                <a:cs typeface="Calibri"/>
              </a:rPr>
              <a:t>г) материально-техническое </a:t>
            </a:r>
            <a:r>
              <a:rPr sz="1700" dirty="0">
                <a:latin typeface="Calibri"/>
                <a:cs typeface="Calibri"/>
              </a:rPr>
              <a:t>и информационное обеспечение </a:t>
            </a:r>
            <a:r>
              <a:rPr sz="1700" spc="-10" dirty="0">
                <a:latin typeface="Calibri"/>
                <a:cs typeface="Calibri"/>
              </a:rPr>
              <a:t>дошкольных  </a:t>
            </a:r>
            <a:r>
              <a:rPr sz="1700" spc="-5" dirty="0">
                <a:latin typeface="Calibri"/>
                <a:cs typeface="Calibri"/>
              </a:rPr>
              <a:t>образовательных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организаций;</a:t>
            </a:r>
            <a:endParaRPr sz="1700">
              <a:latin typeface="Calibri"/>
              <a:cs typeface="Calibri"/>
            </a:endParaRPr>
          </a:p>
          <a:p>
            <a:pPr marL="241300" marR="106299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Calibri"/>
                <a:cs typeface="Calibri"/>
              </a:rPr>
              <a:t>д) условия получения </a:t>
            </a:r>
            <a:r>
              <a:rPr sz="1700" spc="-10" dirty="0">
                <a:latin typeface="Calibri"/>
                <a:cs typeface="Calibri"/>
              </a:rPr>
              <a:t>дошкольного </a:t>
            </a:r>
            <a:r>
              <a:rPr sz="1700" dirty="0">
                <a:latin typeface="Calibri"/>
                <a:cs typeface="Calibri"/>
              </a:rPr>
              <a:t>образования </a:t>
            </a:r>
            <a:r>
              <a:rPr sz="1700" spc="-5" dirty="0">
                <a:latin typeface="Calibri"/>
                <a:cs typeface="Calibri"/>
              </a:rPr>
              <a:t>лицами </a:t>
            </a:r>
            <a:r>
              <a:rPr sz="1700" dirty="0">
                <a:latin typeface="Calibri"/>
                <a:cs typeface="Calibri"/>
              </a:rPr>
              <a:t>с ограниченными  </a:t>
            </a:r>
            <a:r>
              <a:rPr sz="1700" spc="-5" dirty="0">
                <a:latin typeface="Calibri"/>
                <a:cs typeface="Calibri"/>
              </a:rPr>
              <a:t>возможностями здоровья </a:t>
            </a:r>
            <a:r>
              <a:rPr sz="1700" dirty="0">
                <a:latin typeface="Calibri"/>
                <a:cs typeface="Calibri"/>
              </a:rPr>
              <a:t>и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инвалидами;</a:t>
            </a:r>
            <a:endParaRPr sz="17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е) </a:t>
            </a:r>
            <a:r>
              <a:rPr sz="1700" spc="-5" dirty="0">
                <a:latin typeface="Calibri"/>
                <a:cs typeface="Calibri"/>
              </a:rPr>
              <a:t>состояние здоровья </a:t>
            </a:r>
            <a:r>
              <a:rPr sz="1700" spc="15" dirty="0">
                <a:latin typeface="Calibri"/>
                <a:cs typeface="Calibri"/>
              </a:rPr>
              <a:t>лиц, </a:t>
            </a:r>
            <a:r>
              <a:rPr sz="1700" spc="-5" dirty="0">
                <a:latin typeface="Calibri"/>
                <a:cs typeface="Calibri"/>
              </a:rPr>
              <a:t>обучающихся </a:t>
            </a:r>
            <a:r>
              <a:rPr sz="1700" dirty="0">
                <a:latin typeface="Calibri"/>
                <a:cs typeface="Calibri"/>
              </a:rPr>
              <a:t>по </a:t>
            </a:r>
            <a:r>
              <a:rPr sz="1700" spc="-5" dirty="0">
                <a:latin typeface="Calibri"/>
                <a:cs typeface="Calibri"/>
              </a:rPr>
              <a:t>программам </a:t>
            </a:r>
            <a:r>
              <a:rPr sz="1700" spc="-10" dirty="0">
                <a:latin typeface="Calibri"/>
                <a:cs typeface="Calibri"/>
              </a:rPr>
              <a:t>дошкольного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образования;</a:t>
            </a:r>
            <a:endParaRPr sz="1700">
              <a:latin typeface="Calibri"/>
              <a:cs typeface="Calibri"/>
            </a:endParaRPr>
          </a:p>
          <a:p>
            <a:pPr marL="241300" marR="69596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ж) изменение </a:t>
            </a:r>
            <a:r>
              <a:rPr sz="1700" spc="-5" dirty="0">
                <a:latin typeface="Calibri"/>
                <a:cs typeface="Calibri"/>
              </a:rPr>
              <a:t>сети </a:t>
            </a:r>
            <a:r>
              <a:rPr sz="1700" spc="-10" dirty="0">
                <a:latin typeface="Calibri"/>
                <a:cs typeface="Calibri"/>
              </a:rPr>
              <a:t>дошкольных </a:t>
            </a:r>
            <a:r>
              <a:rPr sz="1700" spc="-5" dirty="0">
                <a:latin typeface="Calibri"/>
                <a:cs typeface="Calibri"/>
              </a:rPr>
              <a:t>образовательных </a:t>
            </a:r>
            <a:r>
              <a:rPr sz="1700" dirty="0">
                <a:latin typeface="Calibri"/>
                <a:cs typeface="Calibri"/>
              </a:rPr>
              <a:t>организаций </a:t>
            </a:r>
            <a:r>
              <a:rPr sz="1700" spc="-5" dirty="0">
                <a:latin typeface="Calibri"/>
                <a:cs typeface="Calibri"/>
              </a:rPr>
              <a:t>(в </a:t>
            </a:r>
            <a:r>
              <a:rPr sz="1700" spc="-10" dirty="0">
                <a:latin typeface="Calibri"/>
                <a:cs typeface="Calibri"/>
              </a:rPr>
              <a:t>том </a:t>
            </a:r>
            <a:r>
              <a:rPr sz="1700" dirty="0">
                <a:latin typeface="Calibri"/>
                <a:cs typeface="Calibri"/>
              </a:rPr>
              <a:t>числе  ликвидация и реорганизация организаций, </a:t>
            </a:r>
            <a:r>
              <a:rPr sz="1700" spc="-5" dirty="0">
                <a:latin typeface="Calibri"/>
                <a:cs typeface="Calibri"/>
              </a:rPr>
              <a:t>осуществляющих образовательную  деятельность);</a:t>
            </a:r>
            <a:endParaRPr sz="1700">
              <a:latin typeface="Calibri"/>
              <a:cs typeface="Calibri"/>
            </a:endParaRPr>
          </a:p>
          <a:p>
            <a:pPr marL="241300" marR="116967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Calibri"/>
                <a:cs typeface="Calibri"/>
              </a:rPr>
              <a:t>з) финансово-экономическая деятельность </a:t>
            </a:r>
            <a:r>
              <a:rPr sz="1700" spc="-10" dirty="0">
                <a:latin typeface="Calibri"/>
                <a:cs typeface="Calibri"/>
              </a:rPr>
              <a:t>дошкольных </a:t>
            </a:r>
            <a:r>
              <a:rPr sz="1700" spc="-5" dirty="0">
                <a:latin typeface="Calibri"/>
                <a:cs typeface="Calibri"/>
              </a:rPr>
              <a:t>образовательных  </a:t>
            </a:r>
            <a:r>
              <a:rPr sz="1700" dirty="0">
                <a:latin typeface="Calibri"/>
                <a:cs typeface="Calibri"/>
              </a:rPr>
              <a:t>организаций;</a:t>
            </a:r>
            <a:endParaRPr sz="1700">
              <a:latin typeface="Calibri"/>
              <a:cs typeface="Calibri"/>
            </a:endParaRPr>
          </a:p>
          <a:p>
            <a:pPr marL="241300" marR="733425" indent="-228600">
              <a:lnSpc>
                <a:spcPct val="700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и) </a:t>
            </a:r>
            <a:r>
              <a:rPr sz="1700" spc="-5" dirty="0">
                <a:latin typeface="Calibri"/>
                <a:cs typeface="Calibri"/>
              </a:rPr>
              <a:t>создание </a:t>
            </a:r>
            <a:r>
              <a:rPr sz="1700" dirty="0">
                <a:latin typeface="Calibri"/>
                <a:cs typeface="Calibri"/>
              </a:rPr>
              <a:t>безопасных </a:t>
            </a:r>
            <a:r>
              <a:rPr sz="1700" spc="-5" dirty="0">
                <a:latin typeface="Calibri"/>
                <a:cs typeface="Calibri"/>
              </a:rPr>
              <a:t>условий </a:t>
            </a:r>
            <a:r>
              <a:rPr sz="1700" dirty="0">
                <a:latin typeface="Calibri"/>
                <a:cs typeface="Calibri"/>
              </a:rPr>
              <a:t>при организации </a:t>
            </a:r>
            <a:r>
              <a:rPr sz="1700" spc="-5" dirty="0">
                <a:latin typeface="Calibri"/>
                <a:cs typeface="Calibri"/>
              </a:rPr>
              <a:t>образовательного процесса 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10" dirty="0">
                <a:latin typeface="Calibri"/>
                <a:cs typeface="Calibri"/>
              </a:rPr>
              <a:t>дошкольных </a:t>
            </a:r>
            <a:r>
              <a:rPr sz="1700" spc="-5" dirty="0">
                <a:latin typeface="Calibri"/>
                <a:cs typeface="Calibri"/>
              </a:rPr>
              <a:t>образовательных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организациях.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5999" y="1622178"/>
            <a:ext cx="7928609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55344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установления связи </a:t>
            </a:r>
            <a:r>
              <a:rPr sz="1600" spc="-15" dirty="0">
                <a:latin typeface="Calibri"/>
                <a:cs typeface="Calibri"/>
              </a:rPr>
              <a:t>между </a:t>
            </a:r>
            <a:r>
              <a:rPr sz="1600" spc="-10" dirty="0">
                <a:latin typeface="Calibri"/>
                <a:cs typeface="Calibri"/>
              </a:rPr>
              <a:t>концептуальным </a:t>
            </a:r>
            <a:r>
              <a:rPr sz="1600" spc="-5" dirty="0">
                <a:latin typeface="Calibri"/>
                <a:cs typeface="Calibri"/>
              </a:rPr>
              <a:t>аппаратом </a:t>
            </a:r>
            <a:r>
              <a:rPr sz="1600" spc="-20" dirty="0">
                <a:latin typeface="Calibri"/>
                <a:cs typeface="Calibri"/>
              </a:rPr>
              <a:t>ФГОС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ПООП </a:t>
            </a:r>
            <a:r>
              <a:rPr sz="1600" spc="-15" dirty="0">
                <a:latin typeface="Calibri"/>
                <a:cs typeface="Calibri"/>
              </a:rPr>
              <a:t>ДО 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процедурами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инструментарием МКДО </a:t>
            </a:r>
            <a:r>
              <a:rPr sz="1600" spc="-15" dirty="0">
                <a:latin typeface="Calibri"/>
                <a:cs typeface="Calibri"/>
              </a:rPr>
              <a:t>используются </a:t>
            </a:r>
            <a:r>
              <a:rPr sz="1600" spc="-10" dirty="0">
                <a:latin typeface="Calibri"/>
                <a:cs typeface="Calibri"/>
              </a:rPr>
              <a:t>следующие </a:t>
            </a:r>
            <a:r>
              <a:rPr sz="1600" spc="-20" dirty="0">
                <a:latin typeface="Calibri"/>
                <a:cs typeface="Calibri"/>
              </a:rPr>
              <a:t>подходы  </a:t>
            </a:r>
            <a:r>
              <a:rPr sz="1600" spc="-5" dirty="0">
                <a:latin typeface="Calibri"/>
                <a:cs typeface="Calibri"/>
              </a:rPr>
              <a:t>операционализации </a:t>
            </a:r>
            <a:r>
              <a:rPr sz="1600" spc="-20" dirty="0">
                <a:latin typeface="Calibri"/>
                <a:cs typeface="Calibri"/>
              </a:rPr>
              <a:t>ФГОС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ПООП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ДО.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1. </a:t>
            </a:r>
            <a:r>
              <a:rPr sz="1600" spc="-10" dirty="0">
                <a:latin typeface="Calibri"/>
                <a:cs typeface="Calibri"/>
              </a:rPr>
              <a:t>Уточнение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конкретизация </a:t>
            </a:r>
            <a:r>
              <a:rPr sz="1600" spc="-5" dirty="0">
                <a:latin typeface="Calibri"/>
                <a:cs typeface="Calibri"/>
              </a:rPr>
              <a:t>требований </a:t>
            </a:r>
            <a:r>
              <a:rPr sz="1600" spc="-20" dirty="0">
                <a:latin typeface="Calibri"/>
                <a:cs typeface="Calibri"/>
              </a:rPr>
              <a:t>ФГОС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ПООП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целью </a:t>
            </a:r>
            <a:r>
              <a:rPr sz="1600" spc="-10" dirty="0">
                <a:latin typeface="Calibri"/>
                <a:cs typeface="Calibri"/>
              </a:rPr>
              <a:t>обеспечения  возможности </a:t>
            </a:r>
            <a:r>
              <a:rPr sz="1600" spc="-5" dirty="0">
                <a:latin typeface="Calibri"/>
                <a:cs typeface="Calibri"/>
              </a:rPr>
              <a:t>их измерения в </a:t>
            </a:r>
            <a:r>
              <a:rPr sz="1600" spc="-10" dirty="0">
                <a:latin typeface="Calibri"/>
                <a:cs typeface="Calibri"/>
              </a:rPr>
              <a:t>рамках </a:t>
            </a:r>
            <a:r>
              <a:rPr sz="1600" spc="-5" dirty="0">
                <a:latin typeface="Calibri"/>
                <a:cs typeface="Calibri"/>
              </a:rPr>
              <a:t>мониторинга </a:t>
            </a:r>
            <a:r>
              <a:rPr sz="1600" spc="-10" dirty="0">
                <a:latin typeface="Calibri"/>
                <a:cs typeface="Calibri"/>
              </a:rPr>
              <a:t>качества </a:t>
            </a:r>
            <a:r>
              <a:rPr sz="1600" spc="-15" dirty="0">
                <a:latin typeface="Calibri"/>
                <a:cs typeface="Calibri"/>
              </a:rPr>
              <a:t>дошкольного </a:t>
            </a:r>
            <a:r>
              <a:rPr sz="1600" spc="-5" dirty="0">
                <a:latin typeface="Calibri"/>
                <a:cs typeface="Calibri"/>
              </a:rPr>
              <a:t>образования,  </a:t>
            </a:r>
            <a:r>
              <a:rPr sz="1600" spc="-15" dirty="0">
                <a:latin typeface="Calibri"/>
                <a:cs typeface="Calibri"/>
              </a:rPr>
              <a:t>определение </a:t>
            </a:r>
            <a:r>
              <a:rPr sz="1600" spc="-5" dirty="0">
                <a:latin typeface="Calibri"/>
                <a:cs typeface="Calibri"/>
              </a:rPr>
              <a:t>основных требований </a:t>
            </a:r>
            <a:r>
              <a:rPr sz="1600" spc="-20" dirty="0">
                <a:latin typeface="Calibri"/>
                <a:cs typeface="Calibri"/>
              </a:rPr>
              <a:t>ФГОС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ПООП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5" dirty="0">
                <a:latin typeface="Calibri"/>
                <a:cs typeface="Calibri"/>
              </a:rPr>
              <a:t>перевод </a:t>
            </a:r>
            <a:r>
              <a:rPr sz="1600" spc="-5" dirty="0">
                <a:latin typeface="Calibri"/>
                <a:cs typeface="Calibri"/>
              </a:rPr>
              <a:t>их в основные </a:t>
            </a:r>
            <a:r>
              <a:rPr sz="1600" spc="-10" dirty="0">
                <a:latin typeface="Calibri"/>
                <a:cs typeface="Calibri"/>
              </a:rPr>
              <a:t>области  качества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МКДО.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5999" y="5279755"/>
            <a:ext cx="8040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2. </a:t>
            </a:r>
            <a:r>
              <a:rPr sz="1600" spc="-10" dirty="0">
                <a:latin typeface="Calibri"/>
                <a:cs typeface="Calibri"/>
              </a:rPr>
              <a:t>Декомпозиция </a:t>
            </a:r>
            <a:r>
              <a:rPr sz="1600" spc="-5" dirty="0">
                <a:latin typeface="Calibri"/>
                <a:cs typeface="Calibri"/>
              </a:rPr>
              <a:t>основных требований </a:t>
            </a:r>
            <a:r>
              <a:rPr sz="1600" spc="-20" dirty="0">
                <a:latin typeface="Calibri"/>
                <a:cs typeface="Calibri"/>
              </a:rPr>
              <a:t>ФГОС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ПООП </a:t>
            </a:r>
            <a:r>
              <a:rPr sz="1600" spc="-15" dirty="0">
                <a:latin typeface="Calibri"/>
                <a:cs typeface="Calibri"/>
              </a:rPr>
              <a:t>ДО </a:t>
            </a:r>
            <a:r>
              <a:rPr sz="1600" spc="-10" dirty="0">
                <a:latin typeface="Calibri"/>
                <a:cs typeface="Calibri"/>
              </a:rPr>
              <a:t>до системы областей качества,  показателей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индикаторов, </a:t>
            </a:r>
            <a:r>
              <a:rPr sz="1600" spc="-5" dirty="0">
                <a:latin typeface="Calibri"/>
                <a:cs typeface="Calibri"/>
              </a:rPr>
              <a:t>а </a:t>
            </a:r>
            <a:r>
              <a:rPr sz="1600" spc="-10" dirty="0">
                <a:latin typeface="Calibri"/>
                <a:cs typeface="Calibri"/>
              </a:rPr>
              <a:t>затем нанесение </a:t>
            </a:r>
            <a:r>
              <a:rPr sz="1600" spc="-5" dirty="0">
                <a:latin typeface="Calibri"/>
                <a:cs typeface="Calibri"/>
              </a:rPr>
              <a:t>их на </a:t>
            </a:r>
            <a:r>
              <a:rPr sz="1600" spc="-10" dirty="0">
                <a:latin typeface="Calibri"/>
                <a:cs typeface="Calibri"/>
              </a:rPr>
              <a:t>единую </a:t>
            </a:r>
            <a:r>
              <a:rPr sz="1600" spc="-5" dirty="0">
                <a:latin typeface="Calibri"/>
                <a:cs typeface="Calibri"/>
              </a:rPr>
              <a:t>5-балльную </a:t>
            </a:r>
            <a:r>
              <a:rPr sz="1600" spc="-10" dirty="0">
                <a:latin typeface="Calibri"/>
                <a:cs typeface="Calibri"/>
              </a:rPr>
              <a:t>шкалу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измерений.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5574" y="3932792"/>
          <a:ext cx="8273415" cy="11421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5580"/>
                <a:gridCol w="2769870"/>
                <a:gridCol w="2767965"/>
              </a:tblGrid>
              <a:tr h="426719">
                <a:tc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Требования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ФГОС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  <a:solidFill>
                      <a:srgbClr val="A7DBFF"/>
                    </a:solidFill>
                  </a:tcPr>
                </a:tc>
                <a:tc>
                  <a:txBody>
                    <a:bodyPr/>
                    <a:lstStyle/>
                    <a:p>
                      <a:pPr marL="51689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Требования ПООП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  <a:solidFill>
                      <a:srgbClr val="A7DBFF"/>
                    </a:solidFill>
                  </a:tcPr>
                </a:tc>
                <a:tc>
                  <a:txBody>
                    <a:bodyPr/>
                    <a:lstStyle/>
                    <a:p>
                      <a:pPr marL="1120140" marR="326390" indent="-786765">
                        <a:lnSpc>
                          <a:spcPts val="168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Основные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4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качества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МКДО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</a:tr>
              <a:tr h="709063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П.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1.3.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ФГОС ДО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7945" marR="580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5)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сотрудничество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Организации  с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семьей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74930">
                        <a:lnSpc>
                          <a:spcPts val="144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П.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2.4.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Взаимодействие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педагогического  коллектива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семьями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дошкольников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8.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Взаимодействие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99FF"/>
                      </a:solidFill>
                      <a:prstDash val="solid"/>
                    </a:lnL>
                    <a:lnR w="12700">
                      <a:solidFill>
                        <a:srgbClr val="0099FF"/>
                      </a:solidFill>
                      <a:prstDash val="solid"/>
                    </a:lnR>
                    <a:lnT w="12700">
                      <a:solidFill>
                        <a:srgbClr val="0099FF"/>
                      </a:solidFill>
                      <a:prstDash val="solid"/>
                    </a:lnT>
                    <a:lnB w="12700">
                      <a:solidFill>
                        <a:srgbClr val="0099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9323" rIns="0" bIns="0" rtlCol="0">
            <a:spAutoFit/>
          </a:bodyPr>
          <a:lstStyle/>
          <a:p>
            <a:pPr marL="50165" marR="5080">
              <a:lnSpc>
                <a:spcPts val="2480"/>
              </a:lnSpc>
              <a:spcBef>
                <a:spcPts val="420"/>
              </a:spcBef>
            </a:pPr>
            <a:r>
              <a:rPr spc="-5" dirty="0"/>
              <a:t>Операционализация требований </a:t>
            </a:r>
            <a:r>
              <a:rPr spc="-15" dirty="0"/>
              <a:t>ФГОС </a:t>
            </a:r>
            <a:r>
              <a:rPr spc="-25" dirty="0"/>
              <a:t>ДО </a:t>
            </a:r>
            <a:r>
              <a:rPr dirty="0"/>
              <a:t>и </a:t>
            </a:r>
            <a:r>
              <a:rPr spc="-5" dirty="0"/>
              <a:t>формирование  основы </a:t>
            </a:r>
            <a:r>
              <a:rPr dirty="0"/>
              <a:t>для </a:t>
            </a:r>
            <a:r>
              <a:rPr spc="-5" dirty="0"/>
              <a:t>сбора </a:t>
            </a:r>
            <a:r>
              <a:rPr dirty="0"/>
              <a:t>и </a:t>
            </a:r>
            <a:r>
              <a:rPr spc="-5" dirty="0"/>
              <a:t>систематизации информации </a:t>
            </a:r>
            <a:r>
              <a:rPr spc="-15" dirty="0"/>
              <a:t>МКДО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6503" y="37998"/>
            <a:ext cx="522541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Систематизация информации </a:t>
            </a:r>
            <a:r>
              <a:rPr dirty="0"/>
              <a:t>о </a:t>
            </a:r>
            <a:r>
              <a:rPr spc="-5" dirty="0"/>
              <a:t>качестве  </a:t>
            </a:r>
            <a:r>
              <a:rPr spc="-15" dirty="0"/>
              <a:t>дошкольного </a:t>
            </a:r>
            <a:r>
              <a:rPr dirty="0"/>
              <a:t>образования в </a:t>
            </a:r>
            <a:r>
              <a:rPr spc="-35" dirty="0"/>
              <a:t>ходе </a:t>
            </a:r>
            <a:r>
              <a:rPr spc="-15" dirty="0"/>
              <a:t>МКДО</a:t>
            </a:r>
          </a:p>
        </p:txBody>
      </p:sp>
      <p:sp>
        <p:nvSpPr>
          <p:cNvPr id="3" name="object 3"/>
          <p:cNvSpPr/>
          <p:nvPr/>
        </p:nvSpPr>
        <p:spPr>
          <a:xfrm>
            <a:off x="318516" y="1756474"/>
            <a:ext cx="3114293" cy="3109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42715" y="1606296"/>
            <a:ext cx="2033270" cy="300355"/>
          </a:xfrm>
          <a:prstGeom prst="rect">
            <a:avLst/>
          </a:prstGeom>
          <a:solidFill>
            <a:srgbClr val="79FB04"/>
          </a:solidFill>
        </p:spPr>
        <p:txBody>
          <a:bodyPr vert="horz" wrap="square" lIns="0" tIns="3365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65"/>
              </a:spcBef>
            </a:pPr>
            <a:r>
              <a:rPr sz="1350" dirty="0">
                <a:latin typeface="Calibri"/>
                <a:cs typeface="Calibri"/>
              </a:rPr>
              <a:t>12 </a:t>
            </a:r>
            <a:r>
              <a:rPr sz="1350" spc="-5" dirty="0">
                <a:latin typeface="Calibri"/>
                <a:cs typeface="Calibri"/>
              </a:rPr>
              <a:t>областей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качества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32809" y="1607058"/>
            <a:ext cx="0" cy="3691890"/>
          </a:xfrm>
          <a:custGeom>
            <a:avLst/>
            <a:gdLst/>
            <a:ahLst/>
            <a:cxnLst/>
            <a:rect l="l" t="t" r="r" b="b"/>
            <a:pathLst>
              <a:path h="3691890">
                <a:moveTo>
                  <a:pt x="0" y="0"/>
                </a:moveTo>
                <a:lnTo>
                  <a:pt x="0" y="3691686"/>
                </a:lnTo>
              </a:path>
            </a:pathLst>
          </a:custGeom>
          <a:ln w="1981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86200" y="1901414"/>
            <a:ext cx="5014746" cy="36283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63195" indent="-15113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Образовательные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ориентиры.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Образовательная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программа.</a:t>
            </a: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Квалификация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педагогов.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10" dirty="0">
                <a:latin typeface="Calibri"/>
                <a:cs typeface="Calibri"/>
              </a:rPr>
              <a:t>Содержание </a:t>
            </a:r>
            <a:r>
              <a:rPr sz="1200" spc="-5" dirty="0">
                <a:latin typeface="Calibri"/>
                <a:cs typeface="Calibri"/>
              </a:rPr>
              <a:t>образовательной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деятельности.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Организация образовательного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процесса.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Образовательные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условия.</a:t>
            </a:r>
            <a:endParaRPr sz="1200" dirty="0">
              <a:latin typeface="Calibri"/>
              <a:cs typeface="Calibri"/>
            </a:endParaRPr>
          </a:p>
          <a:p>
            <a:pPr marL="12700" marR="4013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15" dirty="0">
                <a:latin typeface="Calibri"/>
                <a:cs typeface="Calibri"/>
              </a:rPr>
              <a:t>Условия </a:t>
            </a:r>
            <a:r>
              <a:rPr sz="1200" spc="-10" dirty="0">
                <a:latin typeface="Calibri"/>
                <a:cs typeface="Calibri"/>
              </a:rPr>
              <a:t>получения дошкольного </a:t>
            </a:r>
            <a:r>
              <a:rPr sz="1200" spc="-5" dirty="0">
                <a:latin typeface="Calibri"/>
                <a:cs typeface="Calibri"/>
              </a:rPr>
              <a:t>образования лицами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-5" dirty="0">
                <a:latin typeface="Calibri"/>
                <a:cs typeface="Calibri"/>
              </a:rPr>
              <a:t>ограниченными  возможностями здоровья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инвалидами.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10" dirty="0">
                <a:latin typeface="Calibri"/>
                <a:cs typeface="Calibri"/>
              </a:rPr>
              <a:t>Взаимодействие 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родителями.</a:t>
            </a:r>
            <a:endParaRPr sz="1200" dirty="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Создание безопасных условий для </a:t>
            </a:r>
            <a:r>
              <a:rPr sz="1200" spc="-10" dirty="0">
                <a:latin typeface="Calibri"/>
                <a:cs typeface="Calibri"/>
              </a:rPr>
              <a:t>обучающихся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5" dirty="0">
                <a:latin typeface="Calibri"/>
                <a:cs typeface="Calibri"/>
              </a:rPr>
              <a:t>сотрудников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ДОО.</a:t>
            </a:r>
            <a:endParaRPr sz="12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241300" algn="l"/>
              </a:tabLst>
            </a:pPr>
            <a:r>
              <a:rPr sz="1200" spc="-5" dirty="0">
                <a:latin typeface="Calibri"/>
                <a:cs typeface="Calibri"/>
              </a:rPr>
              <a:t>Организация питания </a:t>
            </a:r>
            <a:r>
              <a:rPr sz="1200" spc="-10" dirty="0">
                <a:latin typeface="Calibri"/>
                <a:cs typeface="Calibri"/>
              </a:rPr>
              <a:t>обучающихся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работников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ДОО.</a:t>
            </a:r>
            <a:endParaRPr sz="1200" dirty="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241935" algn="l"/>
              </a:tabLst>
            </a:pPr>
            <a:r>
              <a:rPr sz="1200" spc="-5" dirty="0">
                <a:latin typeface="Calibri"/>
                <a:cs typeface="Calibri"/>
              </a:rPr>
              <a:t>Охрана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укрепление здоровья обучающегося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5" dirty="0">
                <a:latin typeface="Calibri"/>
                <a:cs typeface="Calibri"/>
              </a:rPr>
              <a:t>сотрудников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ДОО.</a:t>
            </a:r>
            <a:endParaRPr sz="12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241300" algn="l"/>
              </a:tabLst>
            </a:pPr>
            <a:r>
              <a:rPr sz="1200" spc="-10" dirty="0">
                <a:latin typeface="Calibri"/>
                <a:cs typeface="Calibri"/>
              </a:rPr>
              <a:t>Управление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развитие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организации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7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9780" y="5589291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1057" rIns="0" bIns="0" rtlCol="0">
            <a:spAutoFit/>
          </a:bodyPr>
          <a:lstStyle/>
          <a:p>
            <a:pPr marL="38735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Систематизация разносторонней информации </a:t>
            </a:r>
            <a:r>
              <a:rPr dirty="0"/>
              <a:t>о </a:t>
            </a:r>
            <a:r>
              <a:rPr spc="-5" dirty="0"/>
              <a:t>качестве  </a:t>
            </a:r>
            <a:r>
              <a:rPr spc="-15" dirty="0"/>
              <a:t>дошкольного </a:t>
            </a:r>
            <a:r>
              <a:rPr dirty="0"/>
              <a:t>образования в </a:t>
            </a:r>
            <a:r>
              <a:rPr spc="-35" dirty="0"/>
              <a:t>ходе</a:t>
            </a:r>
            <a:r>
              <a:rPr spc="-25" dirty="0"/>
              <a:t> </a:t>
            </a:r>
            <a:r>
              <a:rPr spc="-15" dirty="0"/>
              <a:t>МКДО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01210" y="1588008"/>
            <a:ext cx="2027555" cy="300355"/>
          </a:xfrm>
          <a:prstGeom prst="rect">
            <a:avLst/>
          </a:prstGeom>
          <a:solidFill>
            <a:srgbClr val="33CC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70"/>
              </a:spcBef>
            </a:pPr>
            <a:r>
              <a:rPr sz="1350" dirty="0">
                <a:latin typeface="Calibri"/>
                <a:cs typeface="Calibri"/>
              </a:rPr>
              <a:t>90 </a:t>
            </a:r>
            <a:r>
              <a:rPr sz="1350" spc="-5" dirty="0">
                <a:latin typeface="Calibri"/>
                <a:cs typeface="Calibri"/>
              </a:rPr>
              <a:t>показателей</a:t>
            </a:r>
            <a:r>
              <a:rPr sz="1350" spc="-5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качества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855" y="1879978"/>
            <a:ext cx="3522979" cy="391795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3195" indent="-151130">
              <a:lnSpc>
                <a:spcPct val="100000"/>
              </a:lnSpc>
              <a:spcBef>
                <a:spcPts val="59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Образовательные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ориентиры</a:t>
            </a:r>
            <a:endParaRPr sz="120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495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Образовательная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программа</a:t>
            </a:r>
            <a:endParaRPr sz="120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Квалификация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педагогов</a:t>
            </a:r>
            <a:endParaRPr sz="12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183515" algn="l"/>
              </a:tabLst>
            </a:pPr>
            <a:r>
              <a:rPr sz="1350" b="1" u="sng" spc="-10" dirty="0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  <a:latin typeface="Calibri"/>
                <a:cs typeface="Calibri"/>
              </a:rPr>
              <a:t>Содержание </a:t>
            </a:r>
            <a:r>
              <a:rPr sz="1350" b="1" u="sng" spc="-5" dirty="0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  <a:latin typeface="Calibri"/>
                <a:cs typeface="Calibri"/>
              </a:rPr>
              <a:t>образовательной</a:t>
            </a:r>
            <a:r>
              <a:rPr sz="1350" b="1" u="sng" spc="-120" dirty="0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5" dirty="0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  <a:latin typeface="Calibri"/>
                <a:cs typeface="Calibri"/>
              </a:rPr>
              <a:t>деятельности</a:t>
            </a:r>
            <a:endParaRPr sz="135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515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Организация образовательного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процесса</a:t>
            </a:r>
            <a:endParaRPr sz="120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Образовательные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условия</a:t>
            </a:r>
            <a:endParaRPr sz="1200">
              <a:latin typeface="Calibri"/>
              <a:cs typeface="Calibri"/>
            </a:endParaRPr>
          </a:p>
          <a:p>
            <a:pPr marL="12700" marR="9207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63830" algn="l"/>
              </a:tabLst>
            </a:pPr>
            <a:r>
              <a:rPr sz="1200" spc="-15" dirty="0">
                <a:latin typeface="Calibri"/>
                <a:cs typeface="Calibri"/>
              </a:rPr>
              <a:t>Условия </a:t>
            </a:r>
            <a:r>
              <a:rPr sz="1200" spc="-10" dirty="0">
                <a:latin typeface="Calibri"/>
                <a:cs typeface="Calibri"/>
              </a:rPr>
              <a:t>получения дошкольного </a:t>
            </a:r>
            <a:r>
              <a:rPr sz="1200" spc="-5" dirty="0">
                <a:latin typeface="Calibri"/>
                <a:cs typeface="Calibri"/>
              </a:rPr>
              <a:t>образования  лицами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-5" dirty="0">
                <a:latin typeface="Calibri"/>
                <a:cs typeface="Calibri"/>
              </a:rPr>
              <a:t>ограниченными возможностями здоровья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инвалидами</a:t>
            </a:r>
            <a:endParaRPr sz="1200">
              <a:latin typeface="Calibri"/>
              <a:cs typeface="Calibri"/>
            </a:endParaRPr>
          </a:p>
          <a:p>
            <a:pPr marL="163195" indent="-151130">
              <a:lnSpc>
                <a:spcPct val="100000"/>
              </a:lnSpc>
              <a:spcBef>
                <a:spcPts val="495"/>
              </a:spcBef>
              <a:buAutoNum type="arabicPeriod"/>
              <a:tabLst>
                <a:tab pos="163830" algn="l"/>
              </a:tabLst>
            </a:pPr>
            <a:r>
              <a:rPr sz="1200" spc="-10" dirty="0">
                <a:latin typeface="Calibri"/>
                <a:cs typeface="Calibri"/>
              </a:rPr>
              <a:t>Взаимодействие 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родителями</a:t>
            </a:r>
            <a:endParaRPr sz="1200">
              <a:latin typeface="Calibri"/>
              <a:cs typeface="Calibri"/>
            </a:endParaRPr>
          </a:p>
          <a:p>
            <a:pPr marL="12700" marR="173355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163830" algn="l"/>
              </a:tabLst>
            </a:pPr>
            <a:r>
              <a:rPr sz="1200" spc="-5" dirty="0">
                <a:latin typeface="Calibri"/>
                <a:cs typeface="Calibri"/>
              </a:rPr>
              <a:t>Создание безопасных условий для </a:t>
            </a:r>
            <a:r>
              <a:rPr sz="1200" spc="-10" dirty="0">
                <a:latin typeface="Calibri"/>
                <a:cs typeface="Calibri"/>
              </a:rPr>
              <a:t>обучающихся 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5" dirty="0">
                <a:latin typeface="Calibri"/>
                <a:cs typeface="Calibri"/>
              </a:rPr>
              <a:t>сотрудников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  <a:p>
            <a:pPr marL="12700" marR="3365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241300" algn="l"/>
              </a:tabLst>
            </a:pPr>
            <a:r>
              <a:rPr sz="1200" spc="-5" dirty="0">
                <a:latin typeface="Calibri"/>
                <a:cs typeface="Calibri"/>
              </a:rPr>
              <a:t>Организация питания </a:t>
            </a:r>
            <a:r>
              <a:rPr sz="1200" spc="-10" dirty="0">
                <a:latin typeface="Calibri"/>
                <a:cs typeface="Calibri"/>
              </a:rPr>
              <a:t>обучающихся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работников  </a:t>
            </a:r>
            <a:r>
              <a:rPr sz="1200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  <a:p>
            <a:pPr marL="12700" marR="260350">
              <a:lnSpc>
                <a:spcPct val="100000"/>
              </a:lnSpc>
              <a:spcBef>
                <a:spcPts val="495"/>
              </a:spcBef>
              <a:buAutoNum type="arabicPeriod"/>
              <a:tabLst>
                <a:tab pos="241935" algn="l"/>
              </a:tabLst>
            </a:pPr>
            <a:r>
              <a:rPr sz="1200" spc="-5" dirty="0">
                <a:latin typeface="Calibri"/>
                <a:cs typeface="Calibri"/>
              </a:rPr>
              <a:t>Охрана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укрепление здоровья обучающегося 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5" dirty="0">
                <a:latin typeface="Calibri"/>
                <a:cs typeface="Calibri"/>
              </a:rPr>
              <a:t>сотрудников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241300" algn="l"/>
              </a:tabLst>
            </a:pPr>
            <a:r>
              <a:rPr sz="1200" spc="-10" dirty="0">
                <a:latin typeface="Calibri"/>
                <a:cs typeface="Calibri"/>
              </a:rPr>
              <a:t>Управление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развитие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организации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34840" y="2695955"/>
            <a:ext cx="4338827" cy="155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75759" y="2609088"/>
            <a:ext cx="253365" cy="368935"/>
          </a:xfrm>
          <a:custGeom>
            <a:avLst/>
            <a:gdLst/>
            <a:ahLst/>
            <a:cxnLst/>
            <a:rect l="l" t="t" r="r" b="b"/>
            <a:pathLst>
              <a:path w="253364" h="368935">
                <a:moveTo>
                  <a:pt x="164376" y="0"/>
                </a:moveTo>
                <a:lnTo>
                  <a:pt x="0" y="0"/>
                </a:lnTo>
                <a:lnTo>
                  <a:pt x="0" y="368808"/>
                </a:lnTo>
                <a:lnTo>
                  <a:pt x="164376" y="368808"/>
                </a:lnTo>
                <a:lnTo>
                  <a:pt x="164376" y="216027"/>
                </a:lnTo>
                <a:lnTo>
                  <a:pt x="221361" y="216027"/>
                </a:lnTo>
                <a:lnTo>
                  <a:pt x="252984" y="184404"/>
                </a:lnTo>
                <a:lnTo>
                  <a:pt x="221361" y="152781"/>
                </a:lnTo>
                <a:lnTo>
                  <a:pt x="164376" y="152781"/>
                </a:lnTo>
                <a:lnTo>
                  <a:pt x="164376" y="0"/>
                </a:lnTo>
                <a:close/>
              </a:path>
              <a:path w="253364" h="368935">
                <a:moveTo>
                  <a:pt x="221361" y="216027"/>
                </a:moveTo>
                <a:lnTo>
                  <a:pt x="189738" y="216027"/>
                </a:lnTo>
                <a:lnTo>
                  <a:pt x="189738" y="247650"/>
                </a:lnTo>
                <a:lnTo>
                  <a:pt x="221361" y="216027"/>
                </a:lnTo>
                <a:close/>
              </a:path>
              <a:path w="253364" h="368935">
                <a:moveTo>
                  <a:pt x="189738" y="121157"/>
                </a:moveTo>
                <a:lnTo>
                  <a:pt x="189738" y="152781"/>
                </a:lnTo>
                <a:lnTo>
                  <a:pt x="221361" y="152781"/>
                </a:lnTo>
                <a:lnTo>
                  <a:pt x="189738" y="121157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5759" y="2609088"/>
            <a:ext cx="253365" cy="368935"/>
          </a:xfrm>
          <a:custGeom>
            <a:avLst/>
            <a:gdLst/>
            <a:ahLst/>
            <a:cxnLst/>
            <a:rect l="l" t="t" r="r" b="b"/>
            <a:pathLst>
              <a:path w="253364" h="368935">
                <a:moveTo>
                  <a:pt x="0" y="0"/>
                </a:moveTo>
                <a:lnTo>
                  <a:pt x="164376" y="0"/>
                </a:lnTo>
                <a:lnTo>
                  <a:pt x="164376" y="152781"/>
                </a:lnTo>
                <a:lnTo>
                  <a:pt x="189738" y="152781"/>
                </a:lnTo>
                <a:lnTo>
                  <a:pt x="189738" y="121157"/>
                </a:lnTo>
                <a:lnTo>
                  <a:pt x="252984" y="184404"/>
                </a:lnTo>
                <a:lnTo>
                  <a:pt x="189738" y="247650"/>
                </a:lnTo>
                <a:lnTo>
                  <a:pt x="189738" y="216027"/>
                </a:lnTo>
                <a:lnTo>
                  <a:pt x="164376" y="216027"/>
                </a:lnTo>
                <a:lnTo>
                  <a:pt x="164376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046" y="1588769"/>
            <a:ext cx="13335" cy="4603750"/>
          </a:xfrm>
          <a:custGeom>
            <a:avLst/>
            <a:gdLst/>
            <a:ahLst/>
            <a:cxnLst/>
            <a:rect l="l" t="t" r="r" b="b"/>
            <a:pathLst>
              <a:path w="13335" h="4603750">
                <a:moveTo>
                  <a:pt x="0" y="0"/>
                </a:moveTo>
                <a:lnTo>
                  <a:pt x="13258" y="4603153"/>
                </a:lnTo>
              </a:path>
            </a:pathLst>
          </a:custGeom>
          <a:ln w="19811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8431" y="1588008"/>
            <a:ext cx="2045335" cy="300355"/>
          </a:xfrm>
          <a:prstGeom prst="rect">
            <a:avLst/>
          </a:prstGeom>
          <a:solidFill>
            <a:srgbClr val="79FB04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350" dirty="0">
                <a:latin typeface="Calibri"/>
                <a:cs typeface="Calibri"/>
              </a:rPr>
              <a:t>12 </a:t>
            </a:r>
            <a:r>
              <a:rPr sz="1350" spc="-5" dirty="0">
                <a:latin typeface="Calibri"/>
                <a:cs typeface="Calibri"/>
              </a:rPr>
              <a:t>областей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качества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5615305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dirty="0">
                <a:solidFill>
                  <a:srgbClr val="385622"/>
                </a:solidFill>
              </a:rPr>
              <a:t>Подготовка к </a:t>
            </a:r>
            <a:r>
              <a:rPr sz="2400" spc="10" dirty="0">
                <a:solidFill>
                  <a:srgbClr val="385622"/>
                </a:solidFill>
              </a:rPr>
              <a:t>разработке </a:t>
            </a:r>
            <a:r>
              <a:rPr sz="2400" spc="15" dirty="0">
                <a:solidFill>
                  <a:srgbClr val="385622"/>
                </a:solidFill>
              </a:rPr>
              <a:t>системы </a:t>
            </a:r>
            <a:r>
              <a:rPr sz="2400" dirty="0">
                <a:solidFill>
                  <a:srgbClr val="385622"/>
                </a:solidFill>
              </a:rPr>
              <a:t>МКДО.  </a:t>
            </a:r>
            <a:r>
              <a:rPr sz="2400" spc="10" dirty="0">
                <a:solidFill>
                  <a:srgbClr val="385622"/>
                </a:solidFill>
              </a:rPr>
              <a:t>Научно-методологическая</a:t>
            </a:r>
            <a:r>
              <a:rPr sz="2400" spc="-10" dirty="0">
                <a:solidFill>
                  <a:srgbClr val="385622"/>
                </a:solidFill>
              </a:rPr>
              <a:t> </a:t>
            </a:r>
            <a:r>
              <a:rPr sz="2400" spc="20" dirty="0">
                <a:solidFill>
                  <a:srgbClr val="385622"/>
                </a:solidFill>
              </a:rPr>
              <a:t>основа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551176" y="4431791"/>
            <a:ext cx="2001011" cy="505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02052" y="4498847"/>
            <a:ext cx="1722119" cy="399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0611" y="4471417"/>
            <a:ext cx="1882139" cy="388620"/>
          </a:xfrm>
          <a:custGeom>
            <a:avLst/>
            <a:gdLst/>
            <a:ahLst/>
            <a:cxnLst/>
            <a:rect l="l" t="t" r="r" b="b"/>
            <a:pathLst>
              <a:path w="1882139" h="388620">
                <a:moveTo>
                  <a:pt x="1817370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69"/>
                </a:lnTo>
                <a:lnTo>
                  <a:pt x="0" y="323849"/>
                </a:lnTo>
                <a:lnTo>
                  <a:pt x="5089" y="349057"/>
                </a:lnTo>
                <a:lnTo>
                  <a:pt x="18969" y="369646"/>
                </a:lnTo>
                <a:lnTo>
                  <a:pt x="39556" y="383528"/>
                </a:lnTo>
                <a:lnTo>
                  <a:pt x="64769" y="388619"/>
                </a:lnTo>
                <a:lnTo>
                  <a:pt x="1817370" y="388619"/>
                </a:lnTo>
                <a:lnTo>
                  <a:pt x="1842583" y="383528"/>
                </a:lnTo>
                <a:lnTo>
                  <a:pt x="1863170" y="369646"/>
                </a:lnTo>
                <a:lnTo>
                  <a:pt x="1877050" y="349057"/>
                </a:lnTo>
                <a:lnTo>
                  <a:pt x="1882139" y="323849"/>
                </a:lnTo>
                <a:lnTo>
                  <a:pt x="1882139" y="64769"/>
                </a:lnTo>
                <a:lnTo>
                  <a:pt x="1877050" y="39556"/>
                </a:lnTo>
                <a:lnTo>
                  <a:pt x="1863170" y="18969"/>
                </a:lnTo>
                <a:lnTo>
                  <a:pt x="1842583" y="5089"/>
                </a:lnTo>
                <a:lnTo>
                  <a:pt x="181737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99534" y="4545705"/>
            <a:ext cx="1505585" cy="2305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от</a:t>
            </a:r>
            <a:r>
              <a:rPr sz="6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11.02.2016</a:t>
            </a:r>
            <a:endParaRPr sz="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Ф-03-кс-2016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3900" y="4431791"/>
            <a:ext cx="1978151" cy="505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72584" y="4498847"/>
            <a:ext cx="1722119" cy="39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93335" y="4471417"/>
            <a:ext cx="1859280" cy="388620"/>
          </a:xfrm>
          <a:custGeom>
            <a:avLst/>
            <a:gdLst/>
            <a:ahLst/>
            <a:cxnLst/>
            <a:rect l="l" t="t" r="r" b="b"/>
            <a:pathLst>
              <a:path w="1859279" h="388620">
                <a:moveTo>
                  <a:pt x="1794510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69"/>
                </a:lnTo>
                <a:lnTo>
                  <a:pt x="0" y="323849"/>
                </a:lnTo>
                <a:lnTo>
                  <a:pt x="5089" y="349057"/>
                </a:lnTo>
                <a:lnTo>
                  <a:pt x="18969" y="369646"/>
                </a:lnTo>
                <a:lnTo>
                  <a:pt x="39556" y="383528"/>
                </a:lnTo>
                <a:lnTo>
                  <a:pt x="64769" y="388619"/>
                </a:lnTo>
                <a:lnTo>
                  <a:pt x="1794510" y="388619"/>
                </a:lnTo>
                <a:lnTo>
                  <a:pt x="1819723" y="383528"/>
                </a:lnTo>
                <a:lnTo>
                  <a:pt x="1840310" y="369646"/>
                </a:lnTo>
                <a:lnTo>
                  <a:pt x="1854190" y="349057"/>
                </a:lnTo>
                <a:lnTo>
                  <a:pt x="1859280" y="323849"/>
                </a:lnTo>
                <a:lnTo>
                  <a:pt x="1859280" y="64769"/>
                </a:lnTo>
                <a:lnTo>
                  <a:pt x="1854190" y="39556"/>
                </a:lnTo>
                <a:lnTo>
                  <a:pt x="1840310" y="18969"/>
                </a:lnTo>
                <a:lnTo>
                  <a:pt x="1819723" y="5089"/>
                </a:lnTo>
                <a:lnTo>
                  <a:pt x="179451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69703" y="4545705"/>
            <a:ext cx="1505585" cy="2305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от</a:t>
            </a:r>
            <a:r>
              <a:rPr sz="6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16.03.2017</a:t>
            </a:r>
            <a:endParaRPr sz="6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5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Ф-10-кс-2017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96384" y="2011681"/>
            <a:ext cx="1859280" cy="871855"/>
          </a:xfrm>
          <a:custGeom>
            <a:avLst/>
            <a:gdLst/>
            <a:ahLst/>
            <a:cxnLst/>
            <a:rect l="l" t="t" r="r" b="b"/>
            <a:pathLst>
              <a:path w="1859279" h="871855">
                <a:moveTo>
                  <a:pt x="1713992" y="0"/>
                </a:moveTo>
                <a:lnTo>
                  <a:pt x="145288" y="0"/>
                </a:lnTo>
                <a:lnTo>
                  <a:pt x="99366" y="7407"/>
                </a:lnTo>
                <a:lnTo>
                  <a:pt x="59483" y="28032"/>
                </a:lnTo>
                <a:lnTo>
                  <a:pt x="28032" y="59483"/>
                </a:lnTo>
                <a:lnTo>
                  <a:pt x="7407" y="99366"/>
                </a:lnTo>
                <a:lnTo>
                  <a:pt x="0" y="145287"/>
                </a:lnTo>
                <a:lnTo>
                  <a:pt x="0" y="726440"/>
                </a:lnTo>
                <a:lnTo>
                  <a:pt x="7407" y="772361"/>
                </a:lnTo>
                <a:lnTo>
                  <a:pt x="28032" y="812244"/>
                </a:lnTo>
                <a:lnTo>
                  <a:pt x="59483" y="843695"/>
                </a:lnTo>
                <a:lnTo>
                  <a:pt x="99366" y="864320"/>
                </a:lnTo>
                <a:lnTo>
                  <a:pt x="145288" y="871728"/>
                </a:lnTo>
                <a:lnTo>
                  <a:pt x="1713992" y="871728"/>
                </a:lnTo>
                <a:lnTo>
                  <a:pt x="1759913" y="864320"/>
                </a:lnTo>
                <a:lnTo>
                  <a:pt x="1799796" y="843695"/>
                </a:lnTo>
                <a:lnTo>
                  <a:pt x="1831247" y="812244"/>
                </a:lnTo>
                <a:lnTo>
                  <a:pt x="1851872" y="772361"/>
                </a:lnTo>
                <a:lnTo>
                  <a:pt x="1859280" y="726440"/>
                </a:lnTo>
                <a:lnTo>
                  <a:pt x="1859280" y="145287"/>
                </a:lnTo>
                <a:lnTo>
                  <a:pt x="1851872" y="99366"/>
                </a:lnTo>
                <a:lnTo>
                  <a:pt x="1831247" y="59483"/>
                </a:lnTo>
                <a:lnTo>
                  <a:pt x="1799796" y="28032"/>
                </a:lnTo>
                <a:lnTo>
                  <a:pt x="1759913" y="7407"/>
                </a:lnTo>
                <a:lnTo>
                  <a:pt x="17139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6384" y="2011681"/>
            <a:ext cx="1859280" cy="871855"/>
          </a:xfrm>
          <a:custGeom>
            <a:avLst/>
            <a:gdLst/>
            <a:ahLst/>
            <a:cxnLst/>
            <a:rect l="l" t="t" r="r" b="b"/>
            <a:pathLst>
              <a:path w="1859279" h="871855">
                <a:moveTo>
                  <a:pt x="0" y="145287"/>
                </a:moveTo>
                <a:lnTo>
                  <a:pt x="7407" y="99366"/>
                </a:lnTo>
                <a:lnTo>
                  <a:pt x="28032" y="59483"/>
                </a:lnTo>
                <a:lnTo>
                  <a:pt x="59483" y="28032"/>
                </a:lnTo>
                <a:lnTo>
                  <a:pt x="99366" y="7407"/>
                </a:lnTo>
                <a:lnTo>
                  <a:pt x="145288" y="0"/>
                </a:lnTo>
                <a:lnTo>
                  <a:pt x="1713992" y="0"/>
                </a:lnTo>
                <a:lnTo>
                  <a:pt x="1759913" y="7407"/>
                </a:lnTo>
                <a:lnTo>
                  <a:pt x="1799796" y="28032"/>
                </a:lnTo>
                <a:lnTo>
                  <a:pt x="1831247" y="59483"/>
                </a:lnTo>
                <a:lnTo>
                  <a:pt x="1851872" y="99366"/>
                </a:lnTo>
                <a:lnTo>
                  <a:pt x="1859280" y="145287"/>
                </a:lnTo>
                <a:lnTo>
                  <a:pt x="1859280" y="726440"/>
                </a:lnTo>
                <a:lnTo>
                  <a:pt x="1851872" y="772361"/>
                </a:lnTo>
                <a:lnTo>
                  <a:pt x="1831247" y="812244"/>
                </a:lnTo>
                <a:lnTo>
                  <a:pt x="1799796" y="843695"/>
                </a:lnTo>
                <a:lnTo>
                  <a:pt x="1759913" y="864320"/>
                </a:lnTo>
                <a:lnTo>
                  <a:pt x="1713992" y="871728"/>
                </a:lnTo>
                <a:lnTo>
                  <a:pt x="145288" y="871728"/>
                </a:lnTo>
                <a:lnTo>
                  <a:pt x="99366" y="864320"/>
                </a:lnTo>
                <a:lnTo>
                  <a:pt x="59483" y="843695"/>
                </a:lnTo>
                <a:lnTo>
                  <a:pt x="28032" y="812244"/>
                </a:lnTo>
                <a:lnTo>
                  <a:pt x="7407" y="772361"/>
                </a:lnTo>
                <a:lnTo>
                  <a:pt x="0" y="726440"/>
                </a:lnTo>
                <a:lnTo>
                  <a:pt x="0" y="145287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12377" y="2039128"/>
            <a:ext cx="1427480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Всероссийское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лонгитюдное 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исследование качества 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93764" y="4431791"/>
            <a:ext cx="2289047" cy="505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7831" y="4447032"/>
            <a:ext cx="1219198" cy="502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53200" y="4471417"/>
            <a:ext cx="2170430" cy="388620"/>
          </a:xfrm>
          <a:custGeom>
            <a:avLst/>
            <a:gdLst/>
            <a:ahLst/>
            <a:cxnLst/>
            <a:rect l="l" t="t" r="r" b="b"/>
            <a:pathLst>
              <a:path w="2170429" h="388620">
                <a:moveTo>
                  <a:pt x="2105406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69"/>
                </a:lnTo>
                <a:lnTo>
                  <a:pt x="0" y="323849"/>
                </a:lnTo>
                <a:lnTo>
                  <a:pt x="5089" y="349063"/>
                </a:lnTo>
                <a:lnTo>
                  <a:pt x="18969" y="369650"/>
                </a:lnTo>
                <a:lnTo>
                  <a:pt x="39556" y="383530"/>
                </a:lnTo>
                <a:lnTo>
                  <a:pt x="64769" y="388619"/>
                </a:lnTo>
                <a:lnTo>
                  <a:pt x="2105406" y="388619"/>
                </a:lnTo>
                <a:lnTo>
                  <a:pt x="2130619" y="383530"/>
                </a:lnTo>
                <a:lnTo>
                  <a:pt x="2151206" y="369650"/>
                </a:lnTo>
                <a:lnTo>
                  <a:pt x="2165086" y="349063"/>
                </a:lnTo>
                <a:lnTo>
                  <a:pt x="2170176" y="323849"/>
                </a:lnTo>
                <a:lnTo>
                  <a:pt x="2170176" y="64769"/>
                </a:lnTo>
                <a:lnTo>
                  <a:pt x="2165086" y="39556"/>
                </a:lnTo>
                <a:lnTo>
                  <a:pt x="2151206" y="18969"/>
                </a:lnTo>
                <a:lnTo>
                  <a:pt x="2130619" y="5089"/>
                </a:lnTo>
                <a:lnTo>
                  <a:pt x="210540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35108" y="4494271"/>
            <a:ext cx="1005205" cy="33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3000"/>
              </a:lnSpc>
              <a:spcBef>
                <a:spcPts val="95"/>
              </a:spcBef>
            </a:pP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</a:t>
            </a:r>
            <a:r>
              <a:rPr sz="6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контракт  от</a:t>
            </a:r>
            <a:r>
              <a:rPr sz="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09.02.2018</a:t>
            </a:r>
            <a:endParaRPr sz="65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sz="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Ф-08-кс-2018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37019" y="2025398"/>
            <a:ext cx="2004060" cy="873760"/>
          </a:xfrm>
          <a:custGeom>
            <a:avLst/>
            <a:gdLst/>
            <a:ahLst/>
            <a:cxnLst/>
            <a:rect l="l" t="t" r="r" b="b"/>
            <a:pathLst>
              <a:path w="2004059" h="873760">
                <a:moveTo>
                  <a:pt x="1858518" y="0"/>
                </a:moveTo>
                <a:lnTo>
                  <a:pt x="145542" y="0"/>
                </a:lnTo>
                <a:lnTo>
                  <a:pt x="99540" y="7420"/>
                </a:lnTo>
                <a:lnTo>
                  <a:pt x="59587" y="28081"/>
                </a:lnTo>
                <a:lnTo>
                  <a:pt x="28081" y="59587"/>
                </a:lnTo>
                <a:lnTo>
                  <a:pt x="7420" y="99540"/>
                </a:lnTo>
                <a:lnTo>
                  <a:pt x="0" y="145541"/>
                </a:lnTo>
                <a:lnTo>
                  <a:pt x="0" y="727709"/>
                </a:lnTo>
                <a:lnTo>
                  <a:pt x="7420" y="773711"/>
                </a:lnTo>
                <a:lnTo>
                  <a:pt x="28081" y="813664"/>
                </a:lnTo>
                <a:lnTo>
                  <a:pt x="59587" y="845170"/>
                </a:lnTo>
                <a:lnTo>
                  <a:pt x="99540" y="865831"/>
                </a:lnTo>
                <a:lnTo>
                  <a:pt x="145542" y="873251"/>
                </a:lnTo>
                <a:lnTo>
                  <a:pt x="1858518" y="873251"/>
                </a:lnTo>
                <a:lnTo>
                  <a:pt x="1904519" y="865831"/>
                </a:lnTo>
                <a:lnTo>
                  <a:pt x="1944472" y="845170"/>
                </a:lnTo>
                <a:lnTo>
                  <a:pt x="1975978" y="813664"/>
                </a:lnTo>
                <a:lnTo>
                  <a:pt x="1996639" y="773711"/>
                </a:lnTo>
                <a:lnTo>
                  <a:pt x="2004060" y="727709"/>
                </a:lnTo>
                <a:lnTo>
                  <a:pt x="2004060" y="145541"/>
                </a:lnTo>
                <a:lnTo>
                  <a:pt x="1996639" y="99540"/>
                </a:lnTo>
                <a:lnTo>
                  <a:pt x="1975978" y="59587"/>
                </a:lnTo>
                <a:lnTo>
                  <a:pt x="1944472" y="28081"/>
                </a:lnTo>
                <a:lnTo>
                  <a:pt x="1904519" y="7420"/>
                </a:lnTo>
                <a:lnTo>
                  <a:pt x="185851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37019" y="2025398"/>
            <a:ext cx="2004060" cy="873760"/>
          </a:xfrm>
          <a:custGeom>
            <a:avLst/>
            <a:gdLst/>
            <a:ahLst/>
            <a:cxnLst/>
            <a:rect l="l" t="t" r="r" b="b"/>
            <a:pathLst>
              <a:path w="2004059" h="873760">
                <a:moveTo>
                  <a:pt x="0" y="145541"/>
                </a:moveTo>
                <a:lnTo>
                  <a:pt x="7420" y="99540"/>
                </a:lnTo>
                <a:lnTo>
                  <a:pt x="28081" y="59587"/>
                </a:lnTo>
                <a:lnTo>
                  <a:pt x="59587" y="28081"/>
                </a:lnTo>
                <a:lnTo>
                  <a:pt x="99540" y="7420"/>
                </a:lnTo>
                <a:lnTo>
                  <a:pt x="145542" y="0"/>
                </a:lnTo>
                <a:lnTo>
                  <a:pt x="1858518" y="0"/>
                </a:lnTo>
                <a:lnTo>
                  <a:pt x="1904519" y="7420"/>
                </a:lnTo>
                <a:lnTo>
                  <a:pt x="1944472" y="28081"/>
                </a:lnTo>
                <a:lnTo>
                  <a:pt x="1975978" y="59587"/>
                </a:lnTo>
                <a:lnTo>
                  <a:pt x="1996639" y="99540"/>
                </a:lnTo>
                <a:lnTo>
                  <a:pt x="2004060" y="145541"/>
                </a:lnTo>
                <a:lnTo>
                  <a:pt x="2004060" y="727709"/>
                </a:lnTo>
                <a:lnTo>
                  <a:pt x="1996639" y="773711"/>
                </a:lnTo>
                <a:lnTo>
                  <a:pt x="1975978" y="813664"/>
                </a:lnTo>
                <a:lnTo>
                  <a:pt x="1944472" y="845170"/>
                </a:lnTo>
                <a:lnTo>
                  <a:pt x="1904519" y="865831"/>
                </a:lnTo>
                <a:lnTo>
                  <a:pt x="1858518" y="873251"/>
                </a:lnTo>
                <a:lnTo>
                  <a:pt x="145542" y="873251"/>
                </a:lnTo>
                <a:lnTo>
                  <a:pt x="99540" y="865831"/>
                </a:lnTo>
                <a:lnTo>
                  <a:pt x="59587" y="845170"/>
                </a:lnTo>
                <a:lnTo>
                  <a:pt x="28081" y="813664"/>
                </a:lnTo>
                <a:lnTo>
                  <a:pt x="7420" y="773711"/>
                </a:lnTo>
                <a:lnTo>
                  <a:pt x="0" y="727709"/>
                </a:lnTo>
                <a:lnTo>
                  <a:pt x="0" y="145541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95535" y="2053225"/>
            <a:ext cx="168402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r>
              <a:rPr sz="15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indent="1905" algn="ctr">
              <a:lnSpc>
                <a:spcPct val="101000"/>
              </a:lnSpc>
              <a:spcBef>
                <a:spcPts val="3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Исследование качества  дошкольного образования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5476" y="2011682"/>
            <a:ext cx="1830705" cy="871855"/>
          </a:xfrm>
          <a:custGeom>
            <a:avLst/>
            <a:gdLst/>
            <a:ahLst/>
            <a:cxnLst/>
            <a:rect l="l" t="t" r="r" b="b"/>
            <a:pathLst>
              <a:path w="1830704" h="871855">
                <a:moveTo>
                  <a:pt x="1685036" y="0"/>
                </a:moveTo>
                <a:lnTo>
                  <a:pt x="145288" y="0"/>
                </a:lnTo>
                <a:lnTo>
                  <a:pt x="99366" y="7407"/>
                </a:lnTo>
                <a:lnTo>
                  <a:pt x="59483" y="28032"/>
                </a:lnTo>
                <a:lnTo>
                  <a:pt x="28032" y="59483"/>
                </a:lnTo>
                <a:lnTo>
                  <a:pt x="7407" y="99366"/>
                </a:lnTo>
                <a:lnTo>
                  <a:pt x="0" y="145287"/>
                </a:lnTo>
                <a:lnTo>
                  <a:pt x="0" y="726440"/>
                </a:lnTo>
                <a:lnTo>
                  <a:pt x="7407" y="772361"/>
                </a:lnTo>
                <a:lnTo>
                  <a:pt x="28032" y="812244"/>
                </a:lnTo>
                <a:lnTo>
                  <a:pt x="59483" y="843695"/>
                </a:lnTo>
                <a:lnTo>
                  <a:pt x="99366" y="864320"/>
                </a:lnTo>
                <a:lnTo>
                  <a:pt x="145288" y="871728"/>
                </a:lnTo>
                <a:lnTo>
                  <a:pt x="1685036" y="871728"/>
                </a:lnTo>
                <a:lnTo>
                  <a:pt x="1730957" y="864320"/>
                </a:lnTo>
                <a:lnTo>
                  <a:pt x="1770840" y="843695"/>
                </a:lnTo>
                <a:lnTo>
                  <a:pt x="1802291" y="812244"/>
                </a:lnTo>
                <a:lnTo>
                  <a:pt x="1822916" y="772361"/>
                </a:lnTo>
                <a:lnTo>
                  <a:pt x="1830324" y="726440"/>
                </a:lnTo>
                <a:lnTo>
                  <a:pt x="1830324" y="145287"/>
                </a:lnTo>
                <a:lnTo>
                  <a:pt x="1822916" y="99366"/>
                </a:lnTo>
                <a:lnTo>
                  <a:pt x="1802291" y="59483"/>
                </a:lnTo>
                <a:lnTo>
                  <a:pt x="1770840" y="28032"/>
                </a:lnTo>
                <a:lnTo>
                  <a:pt x="1730957" y="7407"/>
                </a:lnTo>
                <a:lnTo>
                  <a:pt x="16850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65476" y="2011682"/>
            <a:ext cx="1830705" cy="871855"/>
          </a:xfrm>
          <a:custGeom>
            <a:avLst/>
            <a:gdLst/>
            <a:ahLst/>
            <a:cxnLst/>
            <a:rect l="l" t="t" r="r" b="b"/>
            <a:pathLst>
              <a:path w="1830704" h="871855">
                <a:moveTo>
                  <a:pt x="0" y="145287"/>
                </a:moveTo>
                <a:lnTo>
                  <a:pt x="7407" y="99366"/>
                </a:lnTo>
                <a:lnTo>
                  <a:pt x="28032" y="59483"/>
                </a:lnTo>
                <a:lnTo>
                  <a:pt x="59483" y="28032"/>
                </a:lnTo>
                <a:lnTo>
                  <a:pt x="99366" y="7407"/>
                </a:lnTo>
                <a:lnTo>
                  <a:pt x="145288" y="0"/>
                </a:lnTo>
                <a:lnTo>
                  <a:pt x="1685036" y="0"/>
                </a:lnTo>
                <a:lnTo>
                  <a:pt x="1730957" y="7407"/>
                </a:lnTo>
                <a:lnTo>
                  <a:pt x="1770840" y="28032"/>
                </a:lnTo>
                <a:lnTo>
                  <a:pt x="1802291" y="59483"/>
                </a:lnTo>
                <a:lnTo>
                  <a:pt x="1822916" y="99366"/>
                </a:lnTo>
                <a:lnTo>
                  <a:pt x="1830324" y="145287"/>
                </a:lnTo>
                <a:lnTo>
                  <a:pt x="1830324" y="726440"/>
                </a:lnTo>
                <a:lnTo>
                  <a:pt x="1822916" y="772361"/>
                </a:lnTo>
                <a:lnTo>
                  <a:pt x="1802291" y="812244"/>
                </a:lnTo>
                <a:lnTo>
                  <a:pt x="1770840" y="843695"/>
                </a:lnTo>
                <a:lnTo>
                  <a:pt x="1730957" y="864320"/>
                </a:lnTo>
                <a:lnTo>
                  <a:pt x="1685036" y="871728"/>
                </a:lnTo>
                <a:lnTo>
                  <a:pt x="145288" y="871728"/>
                </a:lnTo>
                <a:lnTo>
                  <a:pt x="99366" y="864320"/>
                </a:lnTo>
                <a:lnTo>
                  <a:pt x="59483" y="843695"/>
                </a:lnTo>
                <a:lnTo>
                  <a:pt x="28032" y="812244"/>
                </a:lnTo>
                <a:lnTo>
                  <a:pt x="7407" y="772361"/>
                </a:lnTo>
                <a:lnTo>
                  <a:pt x="0" y="726440"/>
                </a:lnTo>
                <a:lnTo>
                  <a:pt x="0" y="145287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880757" y="2039128"/>
            <a:ext cx="1398905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Лонгитюдное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исследование  качества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дошкольного 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51603" y="3178632"/>
            <a:ext cx="1697989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Исследование качества  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  с использованием  международного  инструментария</a:t>
            </a:r>
            <a:endParaRPr sz="105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шкал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ECERS-R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35810" y="3087787"/>
            <a:ext cx="197358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Компаративный анализ  зарубежного и российского</a:t>
            </a:r>
            <a:r>
              <a:rPr sz="1050" spc="-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опыта  исследования </a:t>
            </a:r>
            <a:r>
              <a:rPr sz="1050" spc="-5" dirty="0">
                <a:latin typeface="Calibri"/>
                <a:cs typeface="Calibri"/>
              </a:rPr>
              <a:t>качества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89187" y="3727770"/>
            <a:ext cx="186626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 marR="88265" indent="-1905" algn="ctr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Исследование качества  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с использованием шкал</a:t>
            </a:r>
            <a:r>
              <a:rPr sz="1050" spc="-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ECERS-R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865" y="2943605"/>
            <a:ext cx="8851265" cy="14604"/>
          </a:xfrm>
          <a:custGeom>
            <a:avLst/>
            <a:gdLst/>
            <a:ahLst/>
            <a:cxnLst/>
            <a:rect l="l" t="t" r="r" b="b"/>
            <a:pathLst>
              <a:path w="8851265" h="14605">
                <a:moveTo>
                  <a:pt x="0" y="0"/>
                </a:moveTo>
                <a:lnTo>
                  <a:pt x="8850706" y="14554"/>
                </a:lnTo>
              </a:path>
            </a:pathLst>
          </a:custGeom>
          <a:ln w="1981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681" y="4362450"/>
            <a:ext cx="8851265" cy="14604"/>
          </a:xfrm>
          <a:custGeom>
            <a:avLst/>
            <a:gdLst/>
            <a:ahLst/>
            <a:cxnLst/>
            <a:rect l="l" t="t" r="r" b="b"/>
            <a:pathLst>
              <a:path w="8851265" h="14604">
                <a:moveTo>
                  <a:pt x="0" y="0"/>
                </a:moveTo>
                <a:lnTo>
                  <a:pt x="8850706" y="14554"/>
                </a:lnTo>
              </a:path>
            </a:pathLst>
          </a:custGeom>
          <a:ln w="1981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728029" y="3178292"/>
            <a:ext cx="1821814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Комплексное исследование  </a:t>
            </a:r>
            <a:r>
              <a:rPr sz="1050" b="1" dirty="0">
                <a:latin typeface="Calibri"/>
                <a:cs typeface="Calibri"/>
              </a:rPr>
              <a:t>когнитивного развития  </a:t>
            </a:r>
            <a:r>
              <a:rPr sz="1050" spc="-5" dirty="0">
                <a:latin typeface="Calibri"/>
                <a:cs typeface="Calibri"/>
              </a:rPr>
              <a:t>дошкольников </a:t>
            </a:r>
            <a:r>
              <a:rPr sz="1050" b="1" spc="5" dirty="0">
                <a:latin typeface="Calibri"/>
                <a:cs typeface="Calibri"/>
              </a:rPr>
              <a:t>во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взаимосвязи  с различными </a:t>
            </a:r>
            <a:r>
              <a:rPr sz="1050" b="1" spc="-5" dirty="0">
                <a:latin typeface="Calibri"/>
                <a:cs typeface="Calibri"/>
              </a:rPr>
              <a:t>параметрами  </a:t>
            </a:r>
            <a:r>
              <a:rPr sz="1050" spc="-5" dirty="0">
                <a:latin typeface="Calibri"/>
                <a:cs typeface="Calibri"/>
              </a:rPr>
              <a:t>образовательной </a:t>
            </a:r>
            <a:r>
              <a:rPr sz="1050" dirty="0">
                <a:latin typeface="Calibri"/>
                <a:cs typeface="Calibri"/>
              </a:rPr>
              <a:t>среды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6551" y="2013207"/>
            <a:ext cx="1830705" cy="873760"/>
          </a:xfrm>
          <a:custGeom>
            <a:avLst/>
            <a:gdLst/>
            <a:ahLst/>
            <a:cxnLst/>
            <a:rect l="l" t="t" r="r" b="b"/>
            <a:pathLst>
              <a:path w="1830705" h="873760">
                <a:moveTo>
                  <a:pt x="1684782" y="0"/>
                </a:moveTo>
                <a:lnTo>
                  <a:pt x="145542" y="0"/>
                </a:lnTo>
                <a:lnTo>
                  <a:pt x="99540" y="7420"/>
                </a:lnTo>
                <a:lnTo>
                  <a:pt x="59587" y="28081"/>
                </a:lnTo>
                <a:lnTo>
                  <a:pt x="28081" y="59587"/>
                </a:lnTo>
                <a:lnTo>
                  <a:pt x="7420" y="99540"/>
                </a:lnTo>
                <a:lnTo>
                  <a:pt x="0" y="145541"/>
                </a:lnTo>
                <a:lnTo>
                  <a:pt x="0" y="727697"/>
                </a:lnTo>
                <a:lnTo>
                  <a:pt x="7420" y="773705"/>
                </a:lnTo>
                <a:lnTo>
                  <a:pt x="28081" y="813661"/>
                </a:lnTo>
                <a:lnTo>
                  <a:pt x="59587" y="845169"/>
                </a:lnTo>
                <a:lnTo>
                  <a:pt x="99540" y="865831"/>
                </a:lnTo>
                <a:lnTo>
                  <a:pt x="145542" y="873251"/>
                </a:lnTo>
                <a:lnTo>
                  <a:pt x="1684782" y="873251"/>
                </a:lnTo>
                <a:lnTo>
                  <a:pt x="1730783" y="865831"/>
                </a:lnTo>
                <a:lnTo>
                  <a:pt x="1770736" y="845169"/>
                </a:lnTo>
                <a:lnTo>
                  <a:pt x="1802242" y="813661"/>
                </a:lnTo>
                <a:lnTo>
                  <a:pt x="1822903" y="773705"/>
                </a:lnTo>
                <a:lnTo>
                  <a:pt x="1830324" y="727697"/>
                </a:lnTo>
                <a:lnTo>
                  <a:pt x="1830324" y="145541"/>
                </a:lnTo>
                <a:lnTo>
                  <a:pt x="1822903" y="99540"/>
                </a:lnTo>
                <a:lnTo>
                  <a:pt x="1802242" y="59587"/>
                </a:lnTo>
                <a:lnTo>
                  <a:pt x="1770736" y="28081"/>
                </a:lnTo>
                <a:lnTo>
                  <a:pt x="1730783" y="7420"/>
                </a:lnTo>
                <a:lnTo>
                  <a:pt x="1684782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6551" y="2013207"/>
            <a:ext cx="1830705" cy="873760"/>
          </a:xfrm>
          <a:custGeom>
            <a:avLst/>
            <a:gdLst/>
            <a:ahLst/>
            <a:cxnLst/>
            <a:rect l="l" t="t" r="r" b="b"/>
            <a:pathLst>
              <a:path w="1830705" h="873760">
                <a:moveTo>
                  <a:pt x="0" y="145541"/>
                </a:moveTo>
                <a:lnTo>
                  <a:pt x="7420" y="99540"/>
                </a:lnTo>
                <a:lnTo>
                  <a:pt x="28081" y="59587"/>
                </a:lnTo>
                <a:lnTo>
                  <a:pt x="59587" y="28081"/>
                </a:lnTo>
                <a:lnTo>
                  <a:pt x="99540" y="7420"/>
                </a:lnTo>
                <a:lnTo>
                  <a:pt x="145542" y="0"/>
                </a:lnTo>
                <a:lnTo>
                  <a:pt x="1684782" y="0"/>
                </a:lnTo>
                <a:lnTo>
                  <a:pt x="1730783" y="7420"/>
                </a:lnTo>
                <a:lnTo>
                  <a:pt x="1770736" y="28081"/>
                </a:lnTo>
                <a:lnTo>
                  <a:pt x="1802242" y="59587"/>
                </a:lnTo>
                <a:lnTo>
                  <a:pt x="1822903" y="99540"/>
                </a:lnTo>
                <a:lnTo>
                  <a:pt x="1830324" y="145541"/>
                </a:lnTo>
                <a:lnTo>
                  <a:pt x="1830324" y="727697"/>
                </a:lnTo>
                <a:lnTo>
                  <a:pt x="1822903" y="773705"/>
                </a:lnTo>
                <a:lnTo>
                  <a:pt x="1802242" y="813661"/>
                </a:lnTo>
                <a:lnTo>
                  <a:pt x="1770736" y="845169"/>
                </a:lnTo>
                <a:lnTo>
                  <a:pt x="1730783" y="865831"/>
                </a:lnTo>
                <a:lnTo>
                  <a:pt x="1684782" y="873251"/>
                </a:lnTo>
                <a:lnTo>
                  <a:pt x="145542" y="873251"/>
                </a:lnTo>
                <a:lnTo>
                  <a:pt x="99540" y="865831"/>
                </a:lnTo>
                <a:lnTo>
                  <a:pt x="59587" y="845169"/>
                </a:lnTo>
                <a:lnTo>
                  <a:pt x="28081" y="813661"/>
                </a:lnTo>
                <a:lnTo>
                  <a:pt x="7420" y="773705"/>
                </a:lnTo>
                <a:lnTo>
                  <a:pt x="0" y="727697"/>
                </a:lnTo>
                <a:lnTo>
                  <a:pt x="0" y="145541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8511" y="1997964"/>
            <a:ext cx="955547" cy="431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9036" y="2253995"/>
            <a:ext cx="1731263" cy="2606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4859" y="2391156"/>
            <a:ext cx="1501140" cy="260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0955" y="2528316"/>
            <a:ext cx="1467611" cy="2606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78052" y="2665476"/>
            <a:ext cx="693419" cy="2606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32674" y="2041552"/>
            <a:ext cx="1577975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2014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год</a:t>
            </a:r>
            <a:endParaRPr sz="15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5"/>
              </a:spcBef>
            </a:pPr>
            <a:r>
              <a:rPr sz="900" spc="-5" dirty="0">
                <a:latin typeface="Calibri"/>
                <a:cs typeface="Calibri"/>
              </a:rPr>
              <a:t>Федеральный государственный  образовательный стандарт  </a:t>
            </a:r>
            <a:r>
              <a:rPr sz="900" dirty="0">
                <a:latin typeface="Calibri"/>
                <a:cs typeface="Calibri"/>
              </a:rPr>
              <a:t>дошкольного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образования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( </a:t>
            </a:r>
            <a:r>
              <a:rPr sz="900" spc="-5" dirty="0">
                <a:latin typeface="Calibri"/>
                <a:cs typeface="Calibri"/>
              </a:rPr>
              <a:t>ФГОС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ДО)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5779" y="4404359"/>
            <a:ext cx="1999487" cy="5059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4359" y="4419600"/>
            <a:ext cx="1885187" cy="5029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5216" y="4443984"/>
            <a:ext cx="1880870" cy="388620"/>
          </a:xfrm>
          <a:custGeom>
            <a:avLst/>
            <a:gdLst/>
            <a:ahLst/>
            <a:cxnLst/>
            <a:rect l="l" t="t" r="r" b="b"/>
            <a:pathLst>
              <a:path w="1880870" h="388620">
                <a:moveTo>
                  <a:pt x="1815845" y="0"/>
                </a:moveTo>
                <a:lnTo>
                  <a:pt x="64769" y="0"/>
                </a:lnTo>
                <a:lnTo>
                  <a:pt x="39556" y="5089"/>
                </a:lnTo>
                <a:lnTo>
                  <a:pt x="18969" y="18969"/>
                </a:lnTo>
                <a:lnTo>
                  <a:pt x="5089" y="39556"/>
                </a:lnTo>
                <a:lnTo>
                  <a:pt x="0" y="64769"/>
                </a:lnTo>
                <a:lnTo>
                  <a:pt x="0" y="323849"/>
                </a:lnTo>
                <a:lnTo>
                  <a:pt x="5089" y="349063"/>
                </a:lnTo>
                <a:lnTo>
                  <a:pt x="18969" y="369650"/>
                </a:lnTo>
                <a:lnTo>
                  <a:pt x="39556" y="383530"/>
                </a:lnTo>
                <a:lnTo>
                  <a:pt x="64769" y="388619"/>
                </a:lnTo>
                <a:lnTo>
                  <a:pt x="1815845" y="388619"/>
                </a:lnTo>
                <a:lnTo>
                  <a:pt x="1841059" y="383530"/>
                </a:lnTo>
                <a:lnTo>
                  <a:pt x="1861646" y="369650"/>
                </a:lnTo>
                <a:lnTo>
                  <a:pt x="1875526" y="349063"/>
                </a:lnTo>
                <a:lnTo>
                  <a:pt x="1880616" y="323849"/>
                </a:lnTo>
                <a:lnTo>
                  <a:pt x="1880616" y="64769"/>
                </a:lnTo>
                <a:lnTo>
                  <a:pt x="1875526" y="39556"/>
                </a:lnTo>
                <a:lnTo>
                  <a:pt x="1861646" y="18969"/>
                </a:lnTo>
                <a:lnTo>
                  <a:pt x="1841059" y="5089"/>
                </a:lnTo>
                <a:lnTo>
                  <a:pt x="181584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92117" y="4466831"/>
            <a:ext cx="1667510" cy="33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3000"/>
              </a:lnSpc>
              <a:spcBef>
                <a:spcPts val="95"/>
              </a:spcBef>
            </a:pP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Утвержден Приказом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Министерства 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образования и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науки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Российской</a:t>
            </a:r>
            <a:r>
              <a:rPr sz="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Федерации</a:t>
            </a:r>
            <a:endParaRPr sz="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650" spc="20" dirty="0">
                <a:solidFill>
                  <a:srgbClr val="FFFFFF"/>
                </a:solidFill>
                <a:latin typeface="Calibri"/>
                <a:cs typeface="Calibri"/>
              </a:rPr>
              <a:t>№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1155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от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17 </a:t>
            </a:r>
            <a:r>
              <a:rPr sz="650" spc="10" dirty="0">
                <a:solidFill>
                  <a:srgbClr val="FFFFFF"/>
                </a:solidFill>
                <a:latin typeface="Calibri"/>
                <a:cs typeface="Calibri"/>
              </a:rPr>
              <a:t>октября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2013</a:t>
            </a:r>
            <a:r>
              <a:rPr sz="65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Calibri"/>
                <a:cs typeface="Calibri"/>
              </a:rPr>
              <a:t>года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0964" y="3407828"/>
            <a:ext cx="16719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Формирование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нормативно-  </a:t>
            </a:r>
            <a:r>
              <a:rPr sz="1050" spc="-5" dirty="0">
                <a:latin typeface="Calibri"/>
                <a:cs typeface="Calibri"/>
              </a:rPr>
              <a:t>правовой </a:t>
            </a:r>
            <a:r>
              <a:rPr sz="1050" dirty="0">
                <a:latin typeface="Calibri"/>
                <a:cs typeface="Calibri"/>
              </a:rPr>
              <a:t>базы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дошкольного  образования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РФ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0300" y="52197"/>
            <a:ext cx="615378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pc="-10" dirty="0"/>
              <a:t>Введение </a:t>
            </a:r>
            <a:r>
              <a:rPr spc="-5" dirty="0"/>
              <a:t>развернутой системы </a:t>
            </a:r>
            <a:r>
              <a:rPr spc="-10" dirty="0"/>
              <a:t>индикаторов  </a:t>
            </a:r>
            <a:r>
              <a:rPr dirty="0"/>
              <a:t>для </a:t>
            </a:r>
            <a:r>
              <a:rPr spc="-5" dirty="0"/>
              <a:t>оценки показателей </a:t>
            </a:r>
            <a:r>
              <a:rPr spc="-15" dirty="0"/>
              <a:t>МКДО </a:t>
            </a:r>
            <a:r>
              <a:rPr dirty="0"/>
              <a:t>в </a:t>
            </a:r>
            <a:r>
              <a:rPr spc="-5" dirty="0"/>
              <a:t>Шкалах</a:t>
            </a:r>
            <a:r>
              <a:rPr spc="-80" dirty="0"/>
              <a:t> </a:t>
            </a:r>
            <a:r>
              <a:rPr spc="-15" dirty="0"/>
              <a:t>МКДО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1408176"/>
            <a:ext cx="8985503" cy="3273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535" rIns="0" bIns="0" rtlCol="0">
            <a:spAutoFit/>
          </a:bodyPr>
          <a:lstStyle/>
          <a:p>
            <a:pPr marL="53975" marR="5080">
              <a:lnSpc>
                <a:spcPct val="110000"/>
              </a:lnSpc>
              <a:spcBef>
                <a:spcPts val="100"/>
              </a:spcBef>
            </a:pPr>
            <a:r>
              <a:rPr spc="-10" dirty="0"/>
              <a:t>Накопительная </a:t>
            </a:r>
            <a:r>
              <a:rPr spc="-5" dirty="0"/>
              <a:t>система оценивания </a:t>
            </a:r>
            <a:r>
              <a:rPr spc="-10" dirty="0"/>
              <a:t>показателей МКДО:  каждый </a:t>
            </a:r>
            <a:r>
              <a:rPr dirty="0"/>
              <a:t>уровень </a:t>
            </a:r>
            <a:r>
              <a:rPr spc="-10" dirty="0"/>
              <a:t>дополняет </a:t>
            </a:r>
            <a:r>
              <a:rPr dirty="0"/>
              <a:t>и расширяет </a:t>
            </a:r>
            <a:r>
              <a:rPr spc="-5" dirty="0"/>
              <a:t>возможности  </a:t>
            </a:r>
            <a:r>
              <a:rPr spc="-10" dirty="0"/>
              <a:t>предыдущего</a:t>
            </a:r>
          </a:p>
        </p:txBody>
      </p:sp>
      <p:sp>
        <p:nvSpPr>
          <p:cNvPr id="3" name="object 3"/>
          <p:cNvSpPr/>
          <p:nvPr/>
        </p:nvSpPr>
        <p:spPr>
          <a:xfrm>
            <a:off x="307847" y="1632204"/>
            <a:ext cx="3477767" cy="4072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891" y="1603247"/>
            <a:ext cx="3535679" cy="4130040"/>
          </a:xfrm>
          <a:custGeom>
            <a:avLst/>
            <a:gdLst/>
            <a:ahLst/>
            <a:cxnLst/>
            <a:rect l="l" t="t" r="r" b="b"/>
            <a:pathLst>
              <a:path w="3535679" h="4130040">
                <a:moveTo>
                  <a:pt x="0" y="0"/>
                </a:moveTo>
                <a:lnTo>
                  <a:pt x="3535679" y="0"/>
                </a:lnTo>
                <a:lnTo>
                  <a:pt x="3535679" y="4130040"/>
                </a:lnTo>
                <a:lnTo>
                  <a:pt x="0" y="4130040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68140" y="1316736"/>
            <a:ext cx="4861559" cy="3739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86984" y="4640579"/>
            <a:ext cx="2132075" cy="1519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249110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</a:t>
            </a:r>
            <a:r>
              <a:rPr spc="-65" dirty="0"/>
              <a:t> </a:t>
            </a:r>
            <a:r>
              <a:rPr spc="-10" dirty="0"/>
              <a:t>МКДО-2019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800100"/>
            <a:ext cx="8985504" cy="5764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1408176"/>
            <a:ext cx="8985504" cy="282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31135" y="2654807"/>
            <a:ext cx="6677025" cy="1548765"/>
          </a:xfrm>
          <a:custGeom>
            <a:avLst/>
            <a:gdLst/>
            <a:ahLst/>
            <a:cxnLst/>
            <a:rect l="l" t="t" r="r" b="b"/>
            <a:pathLst>
              <a:path w="6677025" h="1548764">
                <a:moveTo>
                  <a:pt x="0" y="0"/>
                </a:moveTo>
                <a:lnTo>
                  <a:pt x="6676644" y="0"/>
                </a:lnTo>
                <a:lnTo>
                  <a:pt x="6676644" y="1548384"/>
                </a:lnTo>
                <a:lnTo>
                  <a:pt x="0" y="15483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769" y="3096005"/>
            <a:ext cx="1334135" cy="0"/>
          </a:xfrm>
          <a:custGeom>
            <a:avLst/>
            <a:gdLst/>
            <a:ahLst/>
            <a:cxnLst/>
            <a:rect l="l" t="t" r="r" b="b"/>
            <a:pathLst>
              <a:path w="1334135">
                <a:moveTo>
                  <a:pt x="0" y="0"/>
                </a:moveTo>
                <a:lnTo>
                  <a:pt x="133355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830" y="3207252"/>
            <a:ext cx="1405890" cy="3175"/>
          </a:xfrm>
          <a:custGeom>
            <a:avLst/>
            <a:gdLst/>
            <a:ahLst/>
            <a:cxnLst/>
            <a:rect l="l" t="t" r="r" b="b"/>
            <a:pathLst>
              <a:path w="1405889" h="3175">
                <a:moveTo>
                  <a:pt x="0" y="3073"/>
                </a:moveTo>
                <a:lnTo>
                  <a:pt x="1405356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6100" y="4444182"/>
            <a:ext cx="8374380" cy="2056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ИСТОЧНИК: </a:t>
            </a:r>
            <a:r>
              <a:rPr sz="1400" spc="-15" dirty="0">
                <a:latin typeface="Calibri"/>
                <a:cs typeface="Calibri"/>
              </a:rPr>
              <a:t>ФГОС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ДО</a:t>
            </a:r>
            <a:endParaRPr sz="14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latin typeface="Calibri"/>
                <a:cs typeface="Calibri"/>
              </a:rPr>
              <a:t>1.4. Основные принципы </a:t>
            </a:r>
            <a:r>
              <a:rPr sz="1200" spc="-10" dirty="0">
                <a:latin typeface="Calibri"/>
                <a:cs typeface="Calibri"/>
              </a:rPr>
              <a:t>дошкольного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образования:</a:t>
            </a:r>
            <a:endParaRPr sz="1200">
              <a:latin typeface="Calibri"/>
              <a:cs typeface="Calibri"/>
            </a:endParaRPr>
          </a:p>
          <a:p>
            <a:pPr marL="24765" marR="15049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8) </a:t>
            </a:r>
            <a:r>
              <a:rPr sz="1200" spc="-5" dirty="0">
                <a:latin typeface="Calibri"/>
                <a:cs typeface="Calibri"/>
              </a:rPr>
              <a:t>возрастная адекватность </a:t>
            </a:r>
            <a:r>
              <a:rPr sz="1200" spc="-10" dirty="0">
                <a:latin typeface="Calibri"/>
                <a:cs typeface="Calibri"/>
              </a:rPr>
              <a:t>дошкольного </a:t>
            </a:r>
            <a:r>
              <a:rPr sz="1200" spc="-5" dirty="0">
                <a:latin typeface="Calibri"/>
                <a:cs typeface="Calibri"/>
              </a:rPr>
              <a:t>образования (соответствие условий, требований, </a:t>
            </a:r>
            <a:r>
              <a:rPr sz="1200" spc="-10" dirty="0">
                <a:latin typeface="Calibri"/>
                <a:cs typeface="Calibri"/>
              </a:rPr>
              <a:t>методов </a:t>
            </a:r>
            <a:r>
              <a:rPr sz="1200" spc="-5" dirty="0">
                <a:latin typeface="Calibri"/>
                <a:cs typeface="Calibri"/>
              </a:rPr>
              <a:t>возрасту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особенностям  развития); </a:t>
            </a:r>
            <a:r>
              <a:rPr sz="1200" spc="-10" dirty="0">
                <a:latin typeface="Calibri"/>
                <a:cs typeface="Calibri"/>
              </a:rPr>
              <a:t>дошкольного </a:t>
            </a:r>
            <a:r>
              <a:rPr sz="1200" spc="-5" dirty="0">
                <a:latin typeface="Calibri"/>
                <a:cs typeface="Calibri"/>
              </a:rPr>
              <a:t>образования (соответствие условий, требований, </a:t>
            </a:r>
            <a:r>
              <a:rPr sz="1200" spc="-10" dirty="0">
                <a:latin typeface="Calibri"/>
                <a:cs typeface="Calibri"/>
              </a:rPr>
              <a:t>методов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u="sng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возрасту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особенностям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развития)…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200" spc="-5" dirty="0">
                <a:latin typeface="Calibri"/>
                <a:cs typeface="Calibri"/>
              </a:rPr>
              <a:t>2.1. </a:t>
            </a:r>
            <a:r>
              <a:rPr sz="1200" dirty="0">
                <a:latin typeface="Calibri"/>
                <a:cs typeface="Calibri"/>
              </a:rPr>
              <a:t>Программа </a:t>
            </a:r>
            <a:r>
              <a:rPr sz="1200" spc="-10" dirty="0">
                <a:latin typeface="Calibri"/>
                <a:cs typeface="Calibri"/>
              </a:rPr>
              <a:t>определяет содержание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организацию образовательной </a:t>
            </a:r>
            <a:r>
              <a:rPr sz="1200" spc="-10" dirty="0">
                <a:latin typeface="Calibri"/>
                <a:cs typeface="Calibri"/>
              </a:rPr>
              <a:t>деятельности </a:t>
            </a:r>
            <a:r>
              <a:rPr sz="1200" spc="-5" dirty="0">
                <a:latin typeface="Calibri"/>
                <a:cs typeface="Calibri"/>
              </a:rPr>
              <a:t>на уровне </a:t>
            </a:r>
            <a:r>
              <a:rPr sz="1200" spc="-10" dirty="0">
                <a:latin typeface="Calibri"/>
                <a:cs typeface="Calibri"/>
              </a:rPr>
              <a:t>дошкольного </a:t>
            </a:r>
            <a:r>
              <a:rPr sz="1200" spc="-5" dirty="0">
                <a:latin typeface="Calibri"/>
                <a:cs typeface="Calibri"/>
              </a:rPr>
              <a:t>образования.  </a:t>
            </a:r>
            <a:r>
              <a:rPr sz="1200" dirty="0">
                <a:latin typeface="Calibri"/>
                <a:cs typeface="Calibri"/>
              </a:rPr>
              <a:t>Программа </a:t>
            </a:r>
            <a:r>
              <a:rPr sz="1200" spc="-5" dirty="0">
                <a:latin typeface="Calibri"/>
                <a:cs typeface="Calibri"/>
              </a:rPr>
              <a:t>обеспечивает развитие личности детей </a:t>
            </a:r>
            <a:r>
              <a:rPr sz="1200" spc="-10" dirty="0">
                <a:latin typeface="Calibri"/>
                <a:cs typeface="Calibri"/>
              </a:rPr>
              <a:t>дошкольного </a:t>
            </a:r>
            <a:r>
              <a:rPr sz="1200" spc="-5" dirty="0">
                <a:latin typeface="Calibri"/>
                <a:cs typeface="Calibri"/>
              </a:rPr>
              <a:t>возраста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различных видах общения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0" dirty="0">
                <a:latin typeface="Calibri"/>
                <a:cs typeface="Calibri"/>
              </a:rPr>
              <a:t>деятельности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-5" dirty="0">
                <a:latin typeface="Calibri"/>
                <a:cs typeface="Calibri"/>
              </a:rPr>
              <a:t>учетом  их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u="sng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возрастных</a:t>
            </a:r>
            <a:r>
              <a:rPr sz="1200" spc="-5" dirty="0">
                <a:latin typeface="Calibri"/>
                <a:cs typeface="Calibri"/>
              </a:rPr>
              <a:t>, индивидуальных </a:t>
            </a:r>
            <a:r>
              <a:rPr sz="1200" spc="-10" dirty="0">
                <a:latin typeface="Calibri"/>
                <a:cs typeface="Calibri"/>
              </a:rPr>
              <a:t>психологических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физиологических особенностей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0" dirty="0">
                <a:latin typeface="Calibri"/>
                <a:cs typeface="Calibri"/>
              </a:rPr>
              <a:t>должна </a:t>
            </a:r>
            <a:r>
              <a:rPr sz="1200" spc="-5" dirty="0">
                <a:latin typeface="Calibri"/>
                <a:cs typeface="Calibri"/>
              </a:rPr>
              <a:t>быть направлена на решение  задач, </a:t>
            </a:r>
            <a:r>
              <a:rPr sz="1200" spc="-10" dirty="0">
                <a:latin typeface="Calibri"/>
                <a:cs typeface="Calibri"/>
              </a:rPr>
              <a:t>указанных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пункте </a:t>
            </a:r>
            <a:r>
              <a:rPr sz="12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1.6</a:t>
            </a:r>
            <a:r>
              <a:rPr sz="1200" spc="65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Стандарта.</a:t>
            </a:r>
            <a:endParaRPr sz="1200">
              <a:latin typeface="Calibri"/>
              <a:cs typeface="Calibri"/>
            </a:endParaRPr>
          </a:p>
          <a:p>
            <a:pPr marL="12700" marR="288925">
              <a:lnSpc>
                <a:spcPct val="100000"/>
              </a:lnSpc>
              <a:spcBef>
                <a:spcPts val="600"/>
              </a:spcBef>
            </a:pPr>
            <a:r>
              <a:rPr sz="1200" spc="-5" dirty="0">
                <a:latin typeface="Calibri"/>
                <a:cs typeface="Calibri"/>
              </a:rPr>
              <a:t>2.7. Конкретное </a:t>
            </a:r>
            <a:r>
              <a:rPr sz="1200" spc="-10" dirty="0">
                <a:latin typeface="Calibri"/>
                <a:cs typeface="Calibri"/>
              </a:rPr>
              <a:t>содержание указанных </a:t>
            </a:r>
            <a:r>
              <a:rPr sz="1200" spc="-5" dirty="0">
                <a:latin typeface="Calibri"/>
                <a:cs typeface="Calibri"/>
              </a:rPr>
              <a:t>образовательных </a:t>
            </a:r>
            <a:r>
              <a:rPr sz="1200" spc="-10" dirty="0">
                <a:latin typeface="Calibri"/>
                <a:cs typeface="Calibri"/>
              </a:rPr>
              <a:t>областей </a:t>
            </a:r>
            <a:r>
              <a:rPr sz="1200" spc="-5" dirty="0">
                <a:latin typeface="Calibri"/>
                <a:cs typeface="Calibri"/>
              </a:rPr>
              <a:t>зависит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u="sng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от возрастных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индивидуальных особенностей  детей…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1408176"/>
            <a:ext cx="8985504" cy="282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7723" y="2654807"/>
            <a:ext cx="5020310" cy="1548765"/>
          </a:xfrm>
          <a:custGeom>
            <a:avLst/>
            <a:gdLst/>
            <a:ahLst/>
            <a:cxnLst/>
            <a:rect l="l" t="t" r="r" b="b"/>
            <a:pathLst>
              <a:path w="5020309" h="1548764">
                <a:moveTo>
                  <a:pt x="0" y="0"/>
                </a:moveTo>
                <a:lnTo>
                  <a:pt x="5020056" y="0"/>
                </a:lnTo>
                <a:lnTo>
                  <a:pt x="5020056" y="1548384"/>
                </a:lnTo>
                <a:lnTo>
                  <a:pt x="0" y="15483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769" y="3096005"/>
            <a:ext cx="1334135" cy="0"/>
          </a:xfrm>
          <a:custGeom>
            <a:avLst/>
            <a:gdLst/>
            <a:ahLst/>
            <a:cxnLst/>
            <a:rect l="l" t="t" r="r" b="b"/>
            <a:pathLst>
              <a:path w="1334135">
                <a:moveTo>
                  <a:pt x="0" y="0"/>
                </a:moveTo>
                <a:lnTo>
                  <a:pt x="133355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830" y="3207252"/>
            <a:ext cx="1405890" cy="3175"/>
          </a:xfrm>
          <a:custGeom>
            <a:avLst/>
            <a:gdLst/>
            <a:ahLst/>
            <a:cxnLst/>
            <a:rect l="l" t="t" r="r" b="b"/>
            <a:pathLst>
              <a:path w="1405889" h="3175">
                <a:moveTo>
                  <a:pt x="0" y="3073"/>
                </a:moveTo>
                <a:lnTo>
                  <a:pt x="1405356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4689" y="2771394"/>
            <a:ext cx="556895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2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1408176"/>
            <a:ext cx="8985504" cy="282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8696" y="2654807"/>
            <a:ext cx="3339465" cy="1548765"/>
          </a:xfrm>
          <a:custGeom>
            <a:avLst/>
            <a:gdLst/>
            <a:ahLst/>
            <a:cxnLst/>
            <a:rect l="l" t="t" r="r" b="b"/>
            <a:pathLst>
              <a:path w="3339465" h="1548764">
                <a:moveTo>
                  <a:pt x="0" y="0"/>
                </a:moveTo>
                <a:lnTo>
                  <a:pt x="3339084" y="0"/>
                </a:lnTo>
                <a:lnTo>
                  <a:pt x="3339084" y="1548384"/>
                </a:lnTo>
                <a:lnTo>
                  <a:pt x="0" y="15483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769" y="3096005"/>
            <a:ext cx="1334135" cy="0"/>
          </a:xfrm>
          <a:custGeom>
            <a:avLst/>
            <a:gdLst/>
            <a:ahLst/>
            <a:cxnLst/>
            <a:rect l="l" t="t" r="r" b="b"/>
            <a:pathLst>
              <a:path w="1334135">
                <a:moveTo>
                  <a:pt x="0" y="0"/>
                </a:moveTo>
                <a:lnTo>
                  <a:pt x="133355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830" y="3207252"/>
            <a:ext cx="1405890" cy="3175"/>
          </a:xfrm>
          <a:custGeom>
            <a:avLst/>
            <a:gdLst/>
            <a:ahLst/>
            <a:cxnLst/>
            <a:rect l="l" t="t" r="r" b="b"/>
            <a:pathLst>
              <a:path w="1405889" h="3175">
                <a:moveTo>
                  <a:pt x="0" y="3073"/>
                </a:moveTo>
                <a:lnTo>
                  <a:pt x="1405356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4689" y="2771394"/>
            <a:ext cx="556895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2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5661" y="27729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93058" y="2891789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961" y="36111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158495" y="1408176"/>
            <a:ext cx="8985504" cy="282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3092" y="2654807"/>
            <a:ext cx="1694814" cy="1548765"/>
          </a:xfrm>
          <a:custGeom>
            <a:avLst/>
            <a:gdLst/>
            <a:ahLst/>
            <a:cxnLst/>
            <a:rect l="l" t="t" r="r" b="b"/>
            <a:pathLst>
              <a:path w="1694815" h="1548764">
                <a:moveTo>
                  <a:pt x="0" y="0"/>
                </a:moveTo>
                <a:lnTo>
                  <a:pt x="1694688" y="0"/>
                </a:lnTo>
                <a:lnTo>
                  <a:pt x="1694688" y="1548384"/>
                </a:lnTo>
                <a:lnTo>
                  <a:pt x="0" y="15483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769" y="3096005"/>
            <a:ext cx="1334135" cy="0"/>
          </a:xfrm>
          <a:custGeom>
            <a:avLst/>
            <a:gdLst/>
            <a:ahLst/>
            <a:cxnLst/>
            <a:rect l="l" t="t" r="r" b="b"/>
            <a:pathLst>
              <a:path w="1334135">
                <a:moveTo>
                  <a:pt x="0" y="0"/>
                </a:moveTo>
                <a:lnTo>
                  <a:pt x="133355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830" y="3207252"/>
            <a:ext cx="1405890" cy="3175"/>
          </a:xfrm>
          <a:custGeom>
            <a:avLst/>
            <a:gdLst/>
            <a:ahLst/>
            <a:cxnLst/>
            <a:rect l="l" t="t" r="r" b="b"/>
            <a:pathLst>
              <a:path w="1405889" h="3175">
                <a:moveTo>
                  <a:pt x="0" y="3073"/>
                </a:moveTo>
                <a:lnTo>
                  <a:pt x="1405356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4689" y="2771394"/>
            <a:ext cx="556895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2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5661" y="27729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93058" y="2891789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961" y="36111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0057" y="2772917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43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9458" y="4203953"/>
            <a:ext cx="991235" cy="0"/>
          </a:xfrm>
          <a:custGeom>
            <a:avLst/>
            <a:gdLst/>
            <a:ahLst/>
            <a:cxnLst/>
            <a:rect l="l" t="t" r="r" b="b"/>
            <a:pathLst>
              <a:path w="991234">
                <a:moveTo>
                  <a:pt x="0" y="0"/>
                </a:moveTo>
                <a:lnTo>
                  <a:pt x="99106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34034" y="6560998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495" y="1408176"/>
            <a:ext cx="8985504" cy="282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769" y="3096005"/>
            <a:ext cx="1334135" cy="0"/>
          </a:xfrm>
          <a:custGeom>
            <a:avLst/>
            <a:gdLst/>
            <a:ahLst/>
            <a:cxnLst/>
            <a:rect l="l" t="t" r="r" b="b"/>
            <a:pathLst>
              <a:path w="1334135">
                <a:moveTo>
                  <a:pt x="0" y="0"/>
                </a:moveTo>
                <a:lnTo>
                  <a:pt x="133355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830" y="3207252"/>
            <a:ext cx="1405890" cy="3175"/>
          </a:xfrm>
          <a:custGeom>
            <a:avLst/>
            <a:gdLst/>
            <a:ahLst/>
            <a:cxnLst/>
            <a:rect l="l" t="t" r="r" b="b"/>
            <a:pathLst>
              <a:path w="1405889" h="3175">
                <a:moveTo>
                  <a:pt x="0" y="3073"/>
                </a:moveTo>
                <a:lnTo>
                  <a:pt x="1405356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4689" y="2771394"/>
            <a:ext cx="556895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2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5661" y="27729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93058" y="2891789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961" y="3611117"/>
            <a:ext cx="654050" cy="0"/>
          </a:xfrm>
          <a:custGeom>
            <a:avLst/>
            <a:gdLst/>
            <a:ahLst/>
            <a:cxnLst/>
            <a:rect l="l" t="t" r="r" b="b"/>
            <a:pathLst>
              <a:path w="654050">
                <a:moveTo>
                  <a:pt x="0" y="0"/>
                </a:moveTo>
                <a:lnTo>
                  <a:pt x="653580" y="0"/>
                </a:lnTo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0057" y="2772917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43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9458" y="4203953"/>
            <a:ext cx="991235" cy="0"/>
          </a:xfrm>
          <a:custGeom>
            <a:avLst/>
            <a:gdLst/>
            <a:ahLst/>
            <a:cxnLst/>
            <a:rect l="l" t="t" r="r" b="b"/>
            <a:pathLst>
              <a:path w="991234">
                <a:moveTo>
                  <a:pt x="0" y="0"/>
                </a:moveTo>
                <a:lnTo>
                  <a:pt x="991069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86166" y="2765298"/>
            <a:ext cx="697865" cy="0"/>
          </a:xfrm>
          <a:custGeom>
            <a:avLst/>
            <a:gdLst/>
            <a:ahLst/>
            <a:cxnLst/>
            <a:rect l="l" t="t" r="r" b="b"/>
            <a:pathLst>
              <a:path w="697865">
                <a:moveTo>
                  <a:pt x="0" y="0"/>
                </a:moveTo>
                <a:lnTo>
                  <a:pt x="697598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45857" y="3096005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0" y="0"/>
                </a:moveTo>
                <a:lnTo>
                  <a:pt x="140970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45857" y="3213354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0" y="0"/>
                </a:moveTo>
                <a:lnTo>
                  <a:pt x="140970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5857" y="2999994"/>
            <a:ext cx="1637664" cy="0"/>
          </a:xfrm>
          <a:custGeom>
            <a:avLst/>
            <a:gdLst/>
            <a:ahLst/>
            <a:cxnLst/>
            <a:rect l="l" t="t" r="r" b="b"/>
            <a:pathLst>
              <a:path w="1637665">
                <a:moveTo>
                  <a:pt x="0" y="0"/>
                </a:moveTo>
                <a:lnTo>
                  <a:pt x="1637398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6800" y="4363211"/>
            <a:ext cx="0" cy="820419"/>
          </a:xfrm>
          <a:custGeom>
            <a:avLst/>
            <a:gdLst/>
            <a:ahLst/>
            <a:cxnLst/>
            <a:rect l="l" t="t" r="r" b="b"/>
            <a:pathLst>
              <a:path h="820420">
                <a:moveTo>
                  <a:pt x="0" y="820419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9940" y="4218428"/>
            <a:ext cx="173990" cy="173990"/>
          </a:xfrm>
          <a:custGeom>
            <a:avLst/>
            <a:gdLst/>
            <a:ahLst/>
            <a:cxnLst/>
            <a:rect l="l" t="t" r="r" b="b"/>
            <a:pathLst>
              <a:path w="173990" h="173989">
                <a:moveTo>
                  <a:pt x="86855" y="0"/>
                </a:moveTo>
                <a:lnTo>
                  <a:pt x="0" y="173748"/>
                </a:lnTo>
                <a:lnTo>
                  <a:pt x="173736" y="173736"/>
                </a:lnTo>
                <a:lnTo>
                  <a:pt x="8685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24611" y="5184647"/>
            <a:ext cx="1624965" cy="739140"/>
          </a:xfrm>
          <a:prstGeom prst="rect">
            <a:avLst/>
          </a:prstGeom>
          <a:solidFill>
            <a:srgbClr val="EBEBFF"/>
          </a:solidFill>
          <a:ln w="9144">
            <a:solidFill>
              <a:srgbClr val="9999FF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88595" marR="182245" indent="1270" algn="ctr">
              <a:lnSpc>
                <a:spcPct val="100000"/>
              </a:lnSpc>
              <a:spcBef>
                <a:spcPts val="270"/>
              </a:spcBef>
            </a:pPr>
            <a:r>
              <a:rPr sz="1400" spc="-10" dirty="0">
                <a:latin typeface="Calibri"/>
                <a:cs typeface="Calibri"/>
              </a:rPr>
              <a:t>Учитываются  </a:t>
            </a:r>
            <a:r>
              <a:rPr sz="1400" spc="-5" dirty="0">
                <a:latin typeface="Calibri"/>
                <a:cs typeface="Calibri"/>
              </a:rPr>
              <a:t>возрастные  </a:t>
            </a:r>
            <a:r>
              <a:rPr sz="1400" dirty="0">
                <a:latin typeface="Calibri"/>
                <a:cs typeface="Calibri"/>
              </a:rPr>
              <a:t>нормы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развития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60448" y="5183123"/>
            <a:ext cx="1744980" cy="1062355"/>
          </a:xfrm>
          <a:prstGeom prst="rect">
            <a:avLst/>
          </a:prstGeom>
          <a:solidFill>
            <a:srgbClr val="EBEBFF"/>
          </a:solidFill>
          <a:ln w="9144">
            <a:solidFill>
              <a:srgbClr val="9999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16535" marR="208915" indent="-635" algn="ctr">
              <a:lnSpc>
                <a:spcPts val="1510"/>
              </a:lnSpc>
              <a:spcBef>
                <a:spcPts val="295"/>
              </a:spcBef>
            </a:pPr>
            <a:r>
              <a:rPr sz="1400" spc="-10" dirty="0">
                <a:latin typeface="Calibri"/>
                <a:cs typeface="Calibri"/>
              </a:rPr>
              <a:t>Выявляются  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spc="-5" dirty="0">
                <a:latin typeface="Calibri"/>
                <a:cs typeface="Calibri"/>
              </a:rPr>
              <a:t>ди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-20" dirty="0">
                <a:latin typeface="Calibri"/>
                <a:cs typeface="Calibri"/>
              </a:rPr>
              <a:t>д</a:t>
            </a:r>
            <a:r>
              <a:rPr sz="1400" dirty="0">
                <a:latin typeface="Calibri"/>
                <a:cs typeface="Calibri"/>
              </a:rPr>
              <a:t>уаль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dirty="0">
                <a:latin typeface="Calibri"/>
                <a:cs typeface="Calibri"/>
              </a:rPr>
              <a:t>ые  </a:t>
            </a:r>
            <a:r>
              <a:rPr sz="1400" spc="-5" dirty="0">
                <a:latin typeface="Calibri"/>
                <a:cs typeface="Calibri"/>
              </a:rPr>
              <a:t>различия</a:t>
            </a:r>
            <a:endParaRPr sz="1400">
              <a:latin typeface="Calibri"/>
              <a:cs typeface="Calibri"/>
            </a:endParaRPr>
          </a:p>
          <a:p>
            <a:pPr marL="335280" marR="329565" algn="ctr">
              <a:lnSpc>
                <a:spcPts val="1510"/>
              </a:lnSpc>
              <a:spcBef>
                <a:spcPts val="5"/>
              </a:spcBef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</a:t>
            </a:r>
            <a:r>
              <a:rPr sz="1400" u="sng" spc="-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отдельным 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областям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32176" y="4347975"/>
            <a:ext cx="5715" cy="835025"/>
          </a:xfrm>
          <a:custGeom>
            <a:avLst/>
            <a:gdLst/>
            <a:ahLst/>
            <a:cxnLst/>
            <a:rect l="l" t="t" r="r" b="b"/>
            <a:pathLst>
              <a:path w="5714" h="835025">
                <a:moveTo>
                  <a:pt x="0" y="834656"/>
                </a:moveTo>
                <a:lnTo>
                  <a:pt x="541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50537" y="4203188"/>
            <a:ext cx="173990" cy="174625"/>
          </a:xfrm>
          <a:custGeom>
            <a:avLst/>
            <a:gdLst/>
            <a:ahLst/>
            <a:cxnLst/>
            <a:rect l="l" t="t" r="r" b="b"/>
            <a:pathLst>
              <a:path w="173989" h="174625">
                <a:moveTo>
                  <a:pt x="87985" y="0"/>
                </a:moveTo>
                <a:lnTo>
                  <a:pt x="0" y="173177"/>
                </a:lnTo>
                <a:lnTo>
                  <a:pt x="173736" y="174294"/>
                </a:lnTo>
                <a:lnTo>
                  <a:pt x="8798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06011" y="5177028"/>
            <a:ext cx="1777364" cy="1062355"/>
          </a:xfrm>
          <a:prstGeom prst="rect">
            <a:avLst/>
          </a:prstGeom>
          <a:solidFill>
            <a:srgbClr val="EBEBFF"/>
          </a:solidFill>
          <a:ln w="9144">
            <a:solidFill>
              <a:srgbClr val="9999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31775" marR="225425" indent="-1270" algn="ctr">
              <a:lnSpc>
                <a:spcPts val="1510"/>
              </a:lnSpc>
              <a:spcBef>
                <a:spcPts val="295"/>
              </a:spcBef>
            </a:pPr>
            <a:r>
              <a:rPr sz="1400" spc="-15" dirty="0">
                <a:latin typeface="Calibri"/>
                <a:cs typeface="Calibri"/>
              </a:rPr>
              <a:t>Регулярно  </a:t>
            </a:r>
            <a:r>
              <a:rPr sz="1400" spc="-10" dirty="0">
                <a:latin typeface="Calibri"/>
                <a:cs typeface="Calibri"/>
              </a:rPr>
              <a:t>выявляются  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spc="-5" dirty="0">
                <a:latin typeface="Calibri"/>
                <a:cs typeface="Calibri"/>
              </a:rPr>
              <a:t>ди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-20" dirty="0">
                <a:latin typeface="Calibri"/>
                <a:cs typeface="Calibri"/>
              </a:rPr>
              <a:t>д</a:t>
            </a:r>
            <a:r>
              <a:rPr sz="1400" dirty="0">
                <a:latin typeface="Calibri"/>
                <a:cs typeface="Calibri"/>
              </a:rPr>
              <a:t>уаль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dirty="0">
                <a:latin typeface="Calibri"/>
                <a:cs typeface="Calibri"/>
              </a:rPr>
              <a:t>ые  </a:t>
            </a:r>
            <a:r>
              <a:rPr sz="1400" spc="-5" dirty="0">
                <a:latin typeface="Calibri"/>
                <a:cs typeface="Calibri"/>
              </a:rPr>
              <a:t>различия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495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всем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областям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71644" y="4347973"/>
            <a:ext cx="0" cy="820419"/>
          </a:xfrm>
          <a:custGeom>
            <a:avLst/>
            <a:gdLst/>
            <a:ahLst/>
            <a:cxnLst/>
            <a:rect l="l" t="t" r="r" b="b"/>
            <a:pathLst>
              <a:path h="820420">
                <a:moveTo>
                  <a:pt x="0" y="820420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84784" y="4203188"/>
            <a:ext cx="173990" cy="173990"/>
          </a:xfrm>
          <a:custGeom>
            <a:avLst/>
            <a:gdLst/>
            <a:ahLst/>
            <a:cxnLst/>
            <a:rect l="l" t="t" r="r" b="b"/>
            <a:pathLst>
              <a:path w="173989" h="173989">
                <a:moveTo>
                  <a:pt x="86855" y="0"/>
                </a:moveTo>
                <a:lnTo>
                  <a:pt x="0" y="173748"/>
                </a:lnTo>
                <a:lnTo>
                  <a:pt x="173736" y="173736"/>
                </a:lnTo>
                <a:lnTo>
                  <a:pt x="8685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779008" y="5169408"/>
            <a:ext cx="1544320" cy="1061085"/>
          </a:xfrm>
          <a:prstGeom prst="rect">
            <a:avLst/>
          </a:prstGeom>
          <a:solidFill>
            <a:srgbClr val="EBEBFF"/>
          </a:solidFill>
          <a:ln w="9144">
            <a:solidFill>
              <a:srgbClr val="9999F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271145" marR="266700" indent="1905" algn="ctr">
              <a:lnSpc>
                <a:spcPts val="1510"/>
              </a:lnSpc>
              <a:spcBef>
                <a:spcPts val="285"/>
              </a:spcBef>
            </a:pPr>
            <a:r>
              <a:rPr sz="1400" spc="-5" dirty="0">
                <a:latin typeface="Calibri"/>
                <a:cs typeface="Calibri"/>
              </a:rPr>
              <a:t>Описана 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система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-20" dirty="0">
                <a:latin typeface="Calibri"/>
                <a:cs typeface="Calibri"/>
              </a:rPr>
              <a:t>т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10" dirty="0">
                <a:latin typeface="Calibri"/>
                <a:cs typeface="Calibri"/>
              </a:rPr>
              <a:t>р</a:t>
            </a:r>
            <a:r>
              <a:rPr sz="1400" spc="-5" dirty="0">
                <a:latin typeface="Calibri"/>
                <a:cs typeface="Calibri"/>
              </a:rPr>
              <a:t>и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spc="-10" dirty="0">
                <a:latin typeface="Calibri"/>
                <a:cs typeface="Calibri"/>
              </a:rPr>
              <a:t>га  </a:t>
            </a:r>
            <a:r>
              <a:rPr sz="1400" spc="-5" dirty="0">
                <a:latin typeface="Calibri"/>
                <a:cs typeface="Calibri"/>
              </a:rPr>
              <a:t>динамики  развития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73011" y="4347973"/>
            <a:ext cx="0" cy="820419"/>
          </a:xfrm>
          <a:custGeom>
            <a:avLst/>
            <a:gdLst/>
            <a:ahLst/>
            <a:cxnLst/>
            <a:rect l="l" t="t" r="r" b="b"/>
            <a:pathLst>
              <a:path h="820420">
                <a:moveTo>
                  <a:pt x="0" y="820420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86152" y="4203188"/>
            <a:ext cx="173990" cy="173990"/>
          </a:xfrm>
          <a:custGeom>
            <a:avLst/>
            <a:gdLst/>
            <a:ahLst/>
            <a:cxnLst/>
            <a:rect l="l" t="t" r="r" b="b"/>
            <a:pathLst>
              <a:path w="173990" h="173989">
                <a:moveTo>
                  <a:pt x="86855" y="0"/>
                </a:moveTo>
                <a:lnTo>
                  <a:pt x="0" y="173748"/>
                </a:lnTo>
                <a:lnTo>
                  <a:pt x="173736" y="173736"/>
                </a:lnTo>
                <a:lnTo>
                  <a:pt x="8685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99019" y="5169408"/>
            <a:ext cx="1600200" cy="1643380"/>
          </a:xfrm>
          <a:custGeom>
            <a:avLst/>
            <a:gdLst/>
            <a:ahLst/>
            <a:cxnLst/>
            <a:rect l="l" t="t" r="r" b="b"/>
            <a:pathLst>
              <a:path w="1600200" h="1643379">
                <a:moveTo>
                  <a:pt x="0" y="0"/>
                </a:moveTo>
                <a:lnTo>
                  <a:pt x="1600200" y="0"/>
                </a:lnTo>
                <a:lnTo>
                  <a:pt x="1600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solidFill>
            <a:srgbClr val="EBE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399019" y="5169408"/>
            <a:ext cx="1600200" cy="1643380"/>
          </a:xfrm>
          <a:prstGeom prst="rect">
            <a:avLst/>
          </a:prstGeom>
          <a:ln w="9144">
            <a:solidFill>
              <a:srgbClr val="9999F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291465" marR="283210" algn="ctr">
              <a:lnSpc>
                <a:spcPts val="1510"/>
              </a:lnSpc>
              <a:spcBef>
                <a:spcPts val="285"/>
              </a:spcBef>
            </a:pP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пл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ное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изучение  </a:t>
            </a:r>
            <a:r>
              <a:rPr sz="1400" spc="-10" dirty="0">
                <a:latin typeface="Calibri"/>
                <a:cs typeface="Calibri"/>
              </a:rPr>
              <a:t>развития,</a:t>
            </a:r>
            <a:endParaRPr sz="1400">
              <a:latin typeface="Calibri"/>
              <a:cs typeface="Calibri"/>
            </a:endParaRPr>
          </a:p>
          <a:p>
            <a:pPr marL="213995" marR="205740" algn="ctr">
              <a:lnSpc>
                <a:spcPts val="151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в </a:t>
            </a:r>
            <a:r>
              <a:rPr sz="1400" spc="-35" dirty="0">
                <a:latin typeface="Calibri"/>
                <a:cs typeface="Calibri"/>
              </a:rPr>
              <a:t>т. </a:t>
            </a:r>
            <a:r>
              <a:rPr sz="1400" dirty="0">
                <a:latin typeface="Calibri"/>
                <a:cs typeface="Calibri"/>
              </a:rPr>
              <a:t>ч.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изучается 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окружение,</a:t>
            </a:r>
            <a:endParaRPr sz="1400">
              <a:latin typeface="Calibri"/>
              <a:cs typeface="Calibri"/>
            </a:endParaRPr>
          </a:p>
          <a:p>
            <a:pPr marL="340360" marR="332740" indent="-635" algn="ctr">
              <a:lnSpc>
                <a:spcPts val="1510"/>
              </a:lnSpc>
            </a:pPr>
            <a:r>
              <a:rPr sz="1400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котором  р</a:t>
            </a:r>
            <a:r>
              <a:rPr sz="1400" spc="-5" dirty="0">
                <a:latin typeface="Calibri"/>
                <a:cs typeface="Calibri"/>
              </a:rPr>
              <a:t>а</a:t>
            </a:r>
            <a:r>
              <a:rPr sz="1400" spc="-10" dirty="0">
                <a:latin typeface="Calibri"/>
                <a:cs typeface="Calibri"/>
              </a:rPr>
              <a:t>з</a:t>
            </a:r>
            <a:r>
              <a:rPr sz="1400" spc="-5" dirty="0">
                <a:latin typeface="Calibri"/>
                <a:cs typeface="Calibri"/>
              </a:rPr>
              <a:t>вивае</a:t>
            </a:r>
            <a:r>
              <a:rPr sz="1400" spc="-20" dirty="0">
                <a:latin typeface="Calibri"/>
                <a:cs typeface="Calibri"/>
              </a:rPr>
              <a:t>т</a:t>
            </a:r>
            <a:r>
              <a:rPr sz="1400" spc="-10" dirty="0">
                <a:latin typeface="Calibri"/>
                <a:cs typeface="Calibri"/>
              </a:rPr>
              <a:t>ся  </a:t>
            </a:r>
            <a:r>
              <a:rPr sz="1400" spc="-5" dirty="0">
                <a:latin typeface="Calibri"/>
                <a:cs typeface="Calibri"/>
              </a:rPr>
              <a:t>ребенок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88452" y="4357117"/>
            <a:ext cx="0" cy="820419"/>
          </a:xfrm>
          <a:custGeom>
            <a:avLst/>
            <a:gdLst/>
            <a:ahLst/>
            <a:cxnLst/>
            <a:rect l="l" t="t" r="r" b="b"/>
            <a:pathLst>
              <a:path h="820420">
                <a:moveTo>
                  <a:pt x="0" y="820419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01593" y="4212332"/>
            <a:ext cx="173990" cy="173990"/>
          </a:xfrm>
          <a:custGeom>
            <a:avLst/>
            <a:gdLst/>
            <a:ahLst/>
            <a:cxnLst/>
            <a:rect l="l" t="t" r="r" b="b"/>
            <a:pathLst>
              <a:path w="173990" h="173989">
                <a:moveTo>
                  <a:pt x="86855" y="0"/>
                </a:moveTo>
                <a:lnTo>
                  <a:pt x="0" y="173748"/>
                </a:lnTo>
                <a:lnTo>
                  <a:pt x="173735" y="173735"/>
                </a:lnTo>
                <a:lnTo>
                  <a:pt x="8685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27" y="1155574"/>
            <a:ext cx="8157209" cy="5052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27305" indent="-342900">
              <a:lnSpc>
                <a:spcPct val="100000"/>
              </a:lnSpc>
              <a:spcBef>
                <a:spcPts val="95"/>
              </a:spcBef>
            </a:pPr>
            <a:r>
              <a:rPr sz="1600" b="1" u="heavy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Система</a:t>
            </a:r>
            <a:r>
              <a:rPr sz="1600" b="1" spc="-15" dirty="0">
                <a:solidFill>
                  <a:srgbClr val="C00000"/>
                </a:solidFill>
                <a:latin typeface="Arial"/>
                <a:cs typeface="Arial"/>
              </a:rPr>
              <a:t>: </a:t>
            </a:r>
            <a:r>
              <a:rPr sz="1600" b="1" spc="-15" dirty="0">
                <a:latin typeface="Arial"/>
                <a:cs typeface="Arial"/>
              </a:rPr>
              <a:t>целостное </a:t>
            </a:r>
            <a:r>
              <a:rPr sz="1600" b="1" spc="-20" dirty="0">
                <a:latin typeface="Arial"/>
                <a:cs typeface="Arial"/>
              </a:rPr>
              <a:t>множество </a:t>
            </a:r>
            <a:r>
              <a:rPr sz="1600" b="1" spc="-15" dirty="0">
                <a:latin typeface="Arial"/>
                <a:cs typeface="Arial"/>
              </a:rPr>
              <a:t>взаимосвязанных </a:t>
            </a:r>
            <a:r>
              <a:rPr sz="1600" b="1" spc="-20" dirty="0">
                <a:latin typeface="Arial"/>
                <a:cs typeface="Arial"/>
              </a:rPr>
              <a:t>элементов, обладающее  </a:t>
            </a:r>
            <a:r>
              <a:rPr sz="1600" b="1" spc="-10" dirty="0">
                <a:latin typeface="Arial"/>
                <a:cs typeface="Arial"/>
              </a:rPr>
              <a:t>свойствами, </a:t>
            </a:r>
            <a:r>
              <a:rPr sz="1600" b="1" spc="-15" dirty="0">
                <a:latin typeface="Arial"/>
                <a:cs typeface="Arial"/>
              </a:rPr>
              <a:t>отличными </a:t>
            </a:r>
            <a:r>
              <a:rPr sz="1600" b="1" spc="-25" dirty="0">
                <a:latin typeface="Arial"/>
                <a:cs typeface="Arial"/>
              </a:rPr>
              <a:t>от </a:t>
            </a:r>
            <a:r>
              <a:rPr sz="1600" b="1" spc="-10" dirty="0">
                <a:latin typeface="Arial"/>
                <a:cs typeface="Arial"/>
              </a:rPr>
              <a:t>свойств </a:t>
            </a:r>
            <a:r>
              <a:rPr sz="1600" b="1" spc="-20" dirty="0">
                <a:latin typeface="Arial"/>
                <a:cs typeface="Arial"/>
              </a:rPr>
              <a:t>элементов, </a:t>
            </a:r>
            <a:r>
              <a:rPr sz="1600" b="1" spc="-15" dirty="0">
                <a:latin typeface="Arial"/>
                <a:cs typeface="Arial"/>
              </a:rPr>
              <a:t>образующих </a:t>
            </a:r>
            <a:r>
              <a:rPr sz="1600" b="1" spc="-30" dirty="0">
                <a:latin typeface="Arial"/>
                <a:cs typeface="Arial"/>
              </a:rPr>
              <a:t>это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множество</a:t>
            </a:r>
            <a:r>
              <a:rPr sz="1600" spc="-2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Свойства</a:t>
            </a:r>
            <a:r>
              <a:rPr sz="1600" b="1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системы:</a:t>
            </a:r>
            <a:endParaRPr sz="1600">
              <a:latin typeface="Arial"/>
              <a:cs typeface="Arial"/>
            </a:endParaRPr>
          </a:p>
          <a:p>
            <a:pPr marL="250825" marR="179070" indent="-250825">
              <a:lnSpc>
                <a:spcPct val="100000"/>
              </a:lnSpc>
              <a:spcBef>
                <a:spcPts val="285"/>
              </a:spcBef>
              <a:buAutoNum type="arabicParenR"/>
              <a:tabLst>
                <a:tab pos="250825" algn="l"/>
              </a:tabLst>
            </a:pPr>
            <a:r>
              <a:rPr sz="1600" spc="-10" dirty="0">
                <a:latin typeface="Arial"/>
                <a:cs typeface="Arial"/>
              </a:rPr>
              <a:t>наличие 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элементов</a:t>
            </a:r>
            <a:r>
              <a:rPr sz="1600" spc="-15" dirty="0">
                <a:latin typeface="Arial"/>
                <a:cs typeface="Arial"/>
              </a:rPr>
              <a:t>, которые </a:t>
            </a:r>
            <a:r>
              <a:rPr sz="1600" spc="-10" dirty="0">
                <a:latin typeface="Arial"/>
                <a:cs typeface="Arial"/>
              </a:rPr>
              <a:t>могут </a:t>
            </a:r>
            <a:r>
              <a:rPr sz="1600" spc="-5" dirty="0">
                <a:latin typeface="Arial"/>
                <a:cs typeface="Arial"/>
              </a:rPr>
              <a:t>быть </a:t>
            </a:r>
            <a:r>
              <a:rPr sz="1600" spc="-10" dirty="0">
                <a:latin typeface="Arial"/>
                <a:cs typeface="Arial"/>
              </a:rPr>
              <a:t>описаны </a:t>
            </a:r>
            <a:r>
              <a:rPr sz="1600" spc="-20" dirty="0">
                <a:latin typeface="Arial"/>
                <a:cs typeface="Arial"/>
              </a:rPr>
              <a:t>атрибутами </a:t>
            </a:r>
            <a:r>
              <a:rPr sz="1600" spc="-10" dirty="0">
                <a:latin typeface="Arial"/>
                <a:cs typeface="Arial"/>
              </a:rPr>
              <a:t>(свойствами самих  </a:t>
            </a:r>
            <a:r>
              <a:rPr sz="1600" spc="-15" dirty="0">
                <a:latin typeface="Arial"/>
                <a:cs typeface="Arial"/>
              </a:rPr>
              <a:t>элементов);</a:t>
            </a:r>
            <a:endParaRPr sz="1600">
              <a:latin typeface="Arial"/>
              <a:cs typeface="Arial"/>
            </a:endParaRPr>
          </a:p>
          <a:p>
            <a:pPr marL="250825" marR="85725" indent="-250825">
              <a:lnSpc>
                <a:spcPct val="100000"/>
              </a:lnSpc>
              <a:spcBef>
                <a:spcPts val="290"/>
              </a:spcBef>
              <a:buAutoNum type="arabicParenR"/>
              <a:tabLst>
                <a:tab pos="250825" algn="l"/>
              </a:tabLst>
            </a:pPr>
            <a:r>
              <a:rPr sz="1600" spc="-10" dirty="0">
                <a:latin typeface="Arial"/>
                <a:cs typeface="Arial"/>
              </a:rPr>
              <a:t>наличие </a:t>
            </a:r>
            <a:r>
              <a:rPr sz="1600" spc="-15" dirty="0">
                <a:latin typeface="Arial"/>
                <a:cs typeface="Arial"/>
              </a:rPr>
              <a:t>разного </a:t>
            </a:r>
            <a:r>
              <a:rPr sz="1600" spc="-5" dirty="0">
                <a:latin typeface="Arial"/>
                <a:cs typeface="Arial"/>
              </a:rPr>
              <a:t>вида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связей</a:t>
            </a:r>
            <a:r>
              <a:rPr sz="1600" spc="-10" dirty="0">
                <a:latin typeface="Arial"/>
                <a:cs typeface="Arial"/>
              </a:rPr>
              <a:t> между </a:t>
            </a:r>
            <a:r>
              <a:rPr sz="1600" spc="-15" dirty="0">
                <a:latin typeface="Arial"/>
                <a:cs typeface="Arial"/>
              </a:rPr>
              <a:t>элементами, которые </a:t>
            </a:r>
            <a:r>
              <a:rPr sz="1600" spc="-20" dirty="0">
                <a:latin typeface="Arial"/>
                <a:cs typeface="Arial"/>
              </a:rPr>
              <a:t>определяют </a:t>
            </a:r>
            <a:r>
              <a:rPr sz="1600" spc="-10" dirty="0">
                <a:latin typeface="Arial"/>
                <a:cs typeface="Arial"/>
              </a:rPr>
              <a:t>степень </a:t>
            </a:r>
            <a:r>
              <a:rPr sz="1600" spc="-5" dirty="0">
                <a:latin typeface="Arial"/>
                <a:cs typeface="Arial"/>
              </a:rPr>
              <a:t>их  </a:t>
            </a:r>
            <a:r>
              <a:rPr sz="1600" spc="-10" dirty="0">
                <a:latin typeface="Arial"/>
                <a:cs typeface="Arial"/>
              </a:rPr>
              <a:t>организации </a:t>
            </a:r>
            <a:r>
              <a:rPr sz="1600" spc="-5" dirty="0">
                <a:latin typeface="Arial"/>
                <a:cs typeface="Arial"/>
              </a:rPr>
              <a:t>в </a:t>
            </a:r>
            <a:r>
              <a:rPr sz="1600" spc="-15" dirty="0">
                <a:latin typeface="Arial"/>
                <a:cs typeface="Arial"/>
              </a:rPr>
              <a:t>целом </a:t>
            </a:r>
            <a:r>
              <a:rPr sz="1600" spc="-10" dirty="0">
                <a:latin typeface="Arial"/>
                <a:cs typeface="Arial"/>
              </a:rPr>
              <a:t>(функциональные</a:t>
            </a:r>
            <a:r>
              <a:rPr sz="1600" spc="1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свойства);</a:t>
            </a:r>
            <a:endParaRPr sz="1600">
              <a:latin typeface="Arial"/>
              <a:cs typeface="Arial"/>
            </a:endParaRPr>
          </a:p>
          <a:p>
            <a:pPr marL="250825" marR="381635" indent="-250825">
              <a:lnSpc>
                <a:spcPct val="100000"/>
              </a:lnSpc>
              <a:spcBef>
                <a:spcPts val="285"/>
              </a:spcBef>
              <a:buAutoNum type="arabicParenR"/>
              <a:tabLst>
                <a:tab pos="250825" algn="l"/>
              </a:tabLst>
            </a:pPr>
            <a:r>
              <a:rPr sz="1600" spc="-10" dirty="0">
                <a:latin typeface="Arial"/>
                <a:cs typeface="Arial"/>
              </a:rPr>
              <a:t>наличие 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отношений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между </a:t>
            </a:r>
            <a:r>
              <a:rPr sz="1600" spc="-15" dirty="0">
                <a:latin typeface="Arial"/>
                <a:cs typeface="Arial"/>
              </a:rPr>
              <a:t>элементами, которые </a:t>
            </a:r>
            <a:r>
              <a:rPr sz="1600" spc="-20" dirty="0">
                <a:latin typeface="Arial"/>
                <a:cs typeface="Arial"/>
              </a:rPr>
              <a:t>определяют 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уровни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иерархии 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в </a:t>
            </a:r>
            <a:r>
              <a:rPr sz="1600" spc="-10" dirty="0">
                <a:latin typeface="Arial"/>
                <a:cs typeface="Arial"/>
              </a:rPr>
              <a:t>строении </a:t>
            </a:r>
            <a:r>
              <a:rPr sz="1600" spc="-20" dirty="0">
                <a:latin typeface="Arial"/>
                <a:cs typeface="Arial"/>
              </a:rPr>
              <a:t>целого </a:t>
            </a:r>
            <a:r>
              <a:rPr sz="1600" spc="-10" dirty="0">
                <a:latin typeface="Arial"/>
                <a:cs typeface="Arial"/>
              </a:rPr>
              <a:t>образования </a:t>
            </a:r>
            <a:r>
              <a:rPr sz="1600" spc="-5" dirty="0">
                <a:latin typeface="Arial"/>
                <a:cs typeface="Arial"/>
              </a:rPr>
              <a:t>(свойство</a:t>
            </a:r>
            <a:r>
              <a:rPr sz="1600" spc="9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соотношения);</a:t>
            </a:r>
            <a:endParaRPr sz="1600">
              <a:latin typeface="Arial"/>
              <a:cs typeface="Arial"/>
            </a:endParaRPr>
          </a:p>
          <a:p>
            <a:pPr marL="250825" marR="140335" indent="-250825">
              <a:lnSpc>
                <a:spcPct val="100000"/>
              </a:lnSpc>
              <a:spcBef>
                <a:spcPts val="290"/>
              </a:spcBef>
              <a:buAutoNum type="arabicParenR"/>
              <a:tabLst>
                <a:tab pos="250825" algn="l"/>
              </a:tabLst>
            </a:pPr>
            <a:r>
              <a:rPr sz="1600" spc="-10" dirty="0">
                <a:latin typeface="Arial"/>
                <a:cs typeface="Arial"/>
              </a:rPr>
              <a:t>наличие </a:t>
            </a:r>
            <a:r>
              <a:rPr sz="16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цели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существования</a:t>
            </a:r>
            <a:r>
              <a:rPr sz="1600" spc="-10" dirty="0">
                <a:latin typeface="Arial"/>
                <a:cs typeface="Arial"/>
              </a:rPr>
              <a:t> системы, </a:t>
            </a:r>
            <a:r>
              <a:rPr sz="1600" spc="-15" dirty="0">
                <a:latin typeface="Arial"/>
                <a:cs typeface="Arial"/>
              </a:rPr>
              <a:t>которая </a:t>
            </a:r>
            <a:r>
              <a:rPr sz="1600" spc="-20" dirty="0">
                <a:latin typeface="Arial"/>
                <a:cs typeface="Arial"/>
              </a:rPr>
              <a:t>определяет </a:t>
            </a:r>
            <a:r>
              <a:rPr sz="1600" spc="-10" dirty="0">
                <a:latin typeface="Arial"/>
                <a:cs typeface="Arial"/>
              </a:rPr>
              <a:t>целесообразность ее  существования </a:t>
            </a:r>
            <a:r>
              <a:rPr sz="1600" spc="-5" dirty="0">
                <a:latin typeface="Arial"/>
                <a:cs typeface="Arial"/>
              </a:rPr>
              <a:t>в </a:t>
            </a:r>
            <a:r>
              <a:rPr sz="1600" spc="-10" dirty="0">
                <a:latin typeface="Arial"/>
                <a:cs typeface="Arial"/>
              </a:rPr>
              <a:t>окружающей </a:t>
            </a:r>
            <a:r>
              <a:rPr sz="1600" spc="-15" dirty="0">
                <a:latin typeface="Arial"/>
                <a:cs typeface="Arial"/>
              </a:rPr>
              <a:t>среде </a:t>
            </a:r>
            <a:r>
              <a:rPr sz="1600" spc="-5" dirty="0">
                <a:latin typeface="Arial"/>
                <a:cs typeface="Arial"/>
              </a:rPr>
              <a:t>(свойство </a:t>
            </a:r>
            <a:r>
              <a:rPr sz="1600" spc="-15" dirty="0">
                <a:latin typeface="Arial"/>
                <a:cs typeface="Arial"/>
              </a:rPr>
              <a:t>самоуправления </a:t>
            </a:r>
            <a:r>
              <a:rPr sz="1600" spc="-5" dirty="0">
                <a:latin typeface="Arial"/>
                <a:cs typeface="Arial"/>
              </a:rPr>
              <a:t>или  </a:t>
            </a:r>
            <a:r>
              <a:rPr sz="1600" spc="-15" dirty="0">
                <a:latin typeface="Arial"/>
                <a:cs typeface="Arial"/>
              </a:rPr>
              <a:t>управления);</a:t>
            </a:r>
            <a:endParaRPr sz="1600">
              <a:latin typeface="Arial"/>
              <a:cs typeface="Arial"/>
            </a:endParaRPr>
          </a:p>
          <a:p>
            <a:pPr marL="250825" marR="701675" indent="-250825">
              <a:lnSpc>
                <a:spcPct val="100000"/>
              </a:lnSpc>
              <a:spcBef>
                <a:spcPts val="290"/>
              </a:spcBef>
              <a:buAutoNum type="arabicParenR"/>
              <a:tabLst>
                <a:tab pos="250825" algn="l"/>
              </a:tabLst>
            </a:pPr>
            <a:r>
              <a:rPr sz="1600" spc="-10" dirty="0">
                <a:latin typeface="Arial"/>
                <a:cs typeface="Arial"/>
              </a:rPr>
              <a:t>наличие </a:t>
            </a:r>
            <a:r>
              <a:rPr sz="16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языка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описания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состояния и 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функционального поведения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системы  </a:t>
            </a:r>
            <a:r>
              <a:rPr sz="1600" spc="-5" dirty="0">
                <a:latin typeface="Arial"/>
                <a:cs typeface="Arial"/>
              </a:rPr>
              <a:t>(свойство </a:t>
            </a:r>
            <a:r>
              <a:rPr sz="1600" spc="-10" dirty="0">
                <a:latin typeface="Arial"/>
                <a:cs typeface="Arial"/>
              </a:rPr>
              <a:t>изоморфизма, </a:t>
            </a:r>
            <a:r>
              <a:rPr sz="1600" spc="-15" dirty="0">
                <a:latin typeface="Arial"/>
                <a:cs typeface="Arial"/>
              </a:rPr>
              <a:t>многообразия </a:t>
            </a:r>
            <a:r>
              <a:rPr sz="1600" spc="-10" dirty="0">
                <a:latin typeface="Arial"/>
                <a:cs typeface="Arial"/>
              </a:rPr>
              <a:t>средств</a:t>
            </a:r>
            <a:r>
              <a:rPr sz="1600" spc="1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описания).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Times New Roman"/>
              <a:cs typeface="Times New Roman"/>
            </a:endParaRPr>
          </a:p>
          <a:p>
            <a:pPr marL="641985" marR="5080" indent="2755265">
              <a:lnSpc>
                <a:spcPct val="100000"/>
              </a:lnSpc>
            </a:pPr>
            <a:r>
              <a:rPr sz="1600" b="1" i="1" spc="-20" dirty="0">
                <a:latin typeface="Arial"/>
                <a:cs typeface="Arial"/>
              </a:rPr>
              <a:t>Уровень </a:t>
            </a:r>
            <a:r>
              <a:rPr sz="1600" b="1" i="1" spc="-10" dirty="0">
                <a:latin typeface="Arial"/>
                <a:cs typeface="Arial"/>
              </a:rPr>
              <a:t>организации </a:t>
            </a:r>
            <a:r>
              <a:rPr sz="1600" b="1" i="1" spc="-15" dirty="0">
                <a:latin typeface="Arial"/>
                <a:cs typeface="Arial"/>
              </a:rPr>
              <a:t>тем </a:t>
            </a:r>
            <a:r>
              <a:rPr sz="1600" b="1" i="1" spc="-5" dirty="0">
                <a:latin typeface="Arial"/>
                <a:cs typeface="Arial"/>
              </a:rPr>
              <a:t>выше, чем </a:t>
            </a:r>
            <a:r>
              <a:rPr sz="1600" b="1" i="1" spc="-10" dirty="0">
                <a:latin typeface="Arial"/>
                <a:cs typeface="Arial"/>
              </a:rPr>
              <a:t>сильнее  </a:t>
            </a:r>
            <a:r>
              <a:rPr sz="1600" b="1" i="1" spc="-15" dirty="0">
                <a:latin typeface="Arial"/>
                <a:cs typeface="Arial"/>
              </a:rPr>
              <a:t>свойства </a:t>
            </a:r>
            <a:r>
              <a:rPr sz="1600" b="1" i="1" spc="-25" dirty="0">
                <a:latin typeface="Arial"/>
                <a:cs typeface="Arial"/>
              </a:rPr>
              <a:t>целого </a:t>
            </a:r>
            <a:r>
              <a:rPr sz="1600" b="1" i="1" spc="-15" dirty="0">
                <a:latin typeface="Arial"/>
                <a:cs typeface="Arial"/>
              </a:rPr>
              <a:t>отличаются </a:t>
            </a:r>
            <a:r>
              <a:rPr sz="1600" b="1" i="1" spc="-10" dirty="0">
                <a:latin typeface="Arial"/>
                <a:cs typeface="Arial"/>
              </a:rPr>
              <a:t>от простой суммы </a:t>
            </a:r>
            <a:r>
              <a:rPr sz="1600" b="1" i="1" spc="-15" dirty="0">
                <a:latin typeface="Arial"/>
                <a:cs typeface="Arial"/>
              </a:rPr>
              <a:t>свойств </a:t>
            </a:r>
            <a:r>
              <a:rPr sz="1600" b="1" i="1" spc="-20" dirty="0">
                <a:latin typeface="Arial"/>
                <a:cs typeface="Arial"/>
              </a:rPr>
              <a:t>его</a:t>
            </a:r>
            <a:r>
              <a:rPr sz="1600" b="1" i="1" spc="28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частей.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Среда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: </a:t>
            </a:r>
            <a:r>
              <a:rPr sz="1600" spc="-10" dirty="0">
                <a:latin typeface="Arial"/>
                <a:cs typeface="Arial"/>
              </a:rPr>
              <a:t>то, что </a:t>
            </a:r>
            <a:r>
              <a:rPr sz="1600" spc="-20" dirty="0">
                <a:latin typeface="Arial"/>
                <a:cs typeface="Arial"/>
              </a:rPr>
              <a:t>воздействует </a:t>
            </a:r>
            <a:r>
              <a:rPr sz="1600" spc="-10" dirty="0">
                <a:latin typeface="Arial"/>
                <a:cs typeface="Arial"/>
              </a:rPr>
              <a:t>на </a:t>
            </a:r>
            <a:r>
              <a:rPr sz="1600" spc="-30" dirty="0">
                <a:latin typeface="Arial"/>
                <a:cs typeface="Arial"/>
              </a:rPr>
              <a:t>систему, </a:t>
            </a:r>
            <a:r>
              <a:rPr sz="1600" spc="-10" dirty="0">
                <a:latin typeface="Arial"/>
                <a:cs typeface="Arial"/>
              </a:rPr>
              <a:t>но </a:t>
            </a:r>
            <a:r>
              <a:rPr sz="1600" spc="-15" dirty="0">
                <a:latin typeface="Arial"/>
                <a:cs typeface="Arial"/>
              </a:rPr>
              <a:t>неподконтрольно</a:t>
            </a:r>
            <a:r>
              <a:rPr sz="1600" spc="2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ей.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2195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Система </a:t>
            </a:r>
            <a:r>
              <a:rPr sz="2400" dirty="0">
                <a:solidFill>
                  <a:srgbClr val="385622"/>
                </a:solidFill>
              </a:rPr>
              <a:t>и</a:t>
            </a:r>
            <a:r>
              <a:rPr sz="2400" spc="-105" dirty="0">
                <a:solidFill>
                  <a:srgbClr val="385622"/>
                </a:solidFill>
              </a:rPr>
              <a:t> </a:t>
            </a:r>
            <a:r>
              <a:rPr sz="2400" spc="-10" dirty="0">
                <a:solidFill>
                  <a:srgbClr val="385622"/>
                </a:solidFill>
              </a:rPr>
              <a:t>среда</a:t>
            </a:r>
            <a:endParaRPr sz="2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73" y="271956"/>
            <a:ext cx="6851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Системный </a:t>
            </a:r>
            <a:r>
              <a:rPr sz="2400" spc="-25" dirty="0">
                <a:solidFill>
                  <a:srgbClr val="385622"/>
                </a:solidFill>
              </a:rPr>
              <a:t>подход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-5" dirty="0">
                <a:solidFill>
                  <a:srgbClr val="385622"/>
                </a:solidFill>
              </a:rPr>
              <a:t>структуре </a:t>
            </a:r>
            <a:r>
              <a:rPr sz="2400" spc="-10" dirty="0">
                <a:solidFill>
                  <a:srgbClr val="385622"/>
                </a:solidFill>
              </a:rPr>
              <a:t>индикаторов</a:t>
            </a:r>
            <a:r>
              <a:rPr sz="2400" spc="-5" dirty="0">
                <a:solidFill>
                  <a:srgbClr val="385622"/>
                </a:solidFill>
              </a:rPr>
              <a:t> </a:t>
            </a:r>
            <a:r>
              <a:rPr sz="2400" spc="-15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73139" rIns="0" bIns="0" rtlCol="0">
            <a:spAutoFit/>
          </a:bodyPr>
          <a:lstStyle/>
          <a:p>
            <a:pPr marL="3512185" marR="5080" indent="-343535">
              <a:lnSpc>
                <a:spcPct val="100000"/>
              </a:lnSpc>
              <a:spcBef>
                <a:spcPts val="95"/>
              </a:spcBef>
            </a:pP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Системный </a:t>
            </a:r>
            <a:r>
              <a:rPr sz="16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подход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основан на восприятии </a:t>
            </a:r>
            <a:r>
              <a:rPr sz="1600" spc="-15" dirty="0">
                <a:latin typeface="Arial"/>
                <a:cs typeface="Arial"/>
              </a:rPr>
              <a:t>объекта  </a:t>
            </a:r>
            <a:r>
              <a:rPr sz="1600" spc="5" dirty="0">
                <a:latin typeface="Arial"/>
                <a:cs typeface="Arial"/>
              </a:rPr>
              <a:t>как </a:t>
            </a:r>
            <a:r>
              <a:rPr sz="1600" spc="-20" dirty="0">
                <a:latin typeface="Arial"/>
                <a:cs typeface="Arial"/>
              </a:rPr>
              <a:t>целого, </a:t>
            </a:r>
            <a:r>
              <a:rPr sz="1600" spc="-10" dirty="0">
                <a:latin typeface="Arial"/>
                <a:cs typeface="Arial"/>
              </a:rPr>
              <a:t>состоящего </a:t>
            </a:r>
            <a:r>
              <a:rPr sz="1600" spc="-5" dirty="0">
                <a:latin typeface="Arial"/>
                <a:cs typeface="Arial"/>
              </a:rPr>
              <a:t>из </a:t>
            </a:r>
            <a:r>
              <a:rPr sz="1600" spc="-10" dirty="0">
                <a:latin typeface="Arial"/>
                <a:cs typeface="Arial"/>
              </a:rPr>
              <a:t>взаимосвязанных  </a:t>
            </a:r>
            <a:r>
              <a:rPr sz="1600" spc="-5" dirty="0">
                <a:latin typeface="Arial"/>
                <a:cs typeface="Arial"/>
              </a:rPr>
              <a:t>частей и </a:t>
            </a:r>
            <a:r>
              <a:rPr sz="1600" spc="-15" dirty="0">
                <a:latin typeface="Arial"/>
                <a:cs typeface="Arial"/>
              </a:rPr>
              <a:t>являющегося одновременно </a:t>
            </a:r>
            <a:r>
              <a:rPr sz="1600" spc="-5" dirty="0">
                <a:latin typeface="Arial"/>
                <a:cs typeface="Arial"/>
              </a:rPr>
              <a:t>частью  </a:t>
            </a:r>
            <a:r>
              <a:rPr sz="1600" spc="-10" dirty="0">
                <a:latin typeface="Arial"/>
                <a:cs typeface="Arial"/>
              </a:rPr>
              <a:t>системы </a:t>
            </a:r>
            <a:r>
              <a:rPr sz="1600" spc="-15" dirty="0">
                <a:latin typeface="Arial"/>
                <a:cs typeface="Arial"/>
              </a:rPr>
              <a:t>более </a:t>
            </a:r>
            <a:r>
              <a:rPr sz="1600" spc="-10" dirty="0">
                <a:latin typeface="Arial"/>
                <a:cs typeface="Arial"/>
              </a:rPr>
              <a:t>высокого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порядка.</a:t>
            </a:r>
            <a:endParaRPr sz="1600">
              <a:latin typeface="Arial"/>
              <a:cs typeface="Arial"/>
            </a:endParaRPr>
          </a:p>
          <a:p>
            <a:pPr marL="3512185" marR="1152525" indent="-342900">
              <a:lnSpc>
                <a:spcPct val="100000"/>
              </a:lnSpc>
              <a:spcBef>
                <a:spcPts val="1200"/>
              </a:spcBef>
            </a:pPr>
            <a:r>
              <a:rPr sz="1600" spc="-10" dirty="0">
                <a:latin typeface="Arial"/>
                <a:cs typeface="Arial"/>
              </a:rPr>
              <a:t>Комплексный </a:t>
            </a:r>
            <a:r>
              <a:rPr sz="1600" spc="-20" dirty="0">
                <a:latin typeface="Arial"/>
                <a:cs typeface="Arial"/>
              </a:rPr>
              <a:t>подход </a:t>
            </a:r>
            <a:r>
              <a:rPr sz="1600" spc="-15" dirty="0">
                <a:latin typeface="Arial"/>
                <a:cs typeface="Arial"/>
              </a:rPr>
              <a:t>используется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для 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разностороннего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рассмотрения 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исследуемого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объекта.</a:t>
            </a:r>
            <a:endParaRPr sz="1600">
              <a:latin typeface="Arial"/>
              <a:cs typeface="Arial"/>
            </a:endParaRPr>
          </a:p>
          <a:p>
            <a:pPr marL="3511550" marR="593725" indent="-342900">
              <a:lnSpc>
                <a:spcPct val="105000"/>
              </a:lnSpc>
              <a:spcBef>
                <a:spcPts val="1105"/>
              </a:spcBef>
            </a:pP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Системность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заключается </a:t>
            </a:r>
            <a:r>
              <a:rPr sz="1600" spc="-5" dirty="0">
                <a:latin typeface="Arial"/>
                <a:cs typeface="Arial"/>
              </a:rPr>
              <a:t>в </a:t>
            </a:r>
            <a:r>
              <a:rPr sz="1600" spc="-10" dirty="0">
                <a:latin typeface="Arial"/>
                <a:cs typeface="Arial"/>
              </a:rPr>
              <a:t>стремлении  </a:t>
            </a:r>
            <a:r>
              <a:rPr sz="1600" spc="-15" dirty="0">
                <a:latin typeface="Arial"/>
                <a:cs typeface="Arial"/>
              </a:rPr>
              <a:t>исследовать объект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разных сторон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 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взаимосвязи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с </a:t>
            </a:r>
            <a:r>
              <a:rPr sz="1600" spc="-10" dirty="0">
                <a:latin typeface="Arial"/>
                <a:cs typeface="Arial"/>
              </a:rPr>
              <a:t>внешней</a:t>
            </a:r>
            <a:r>
              <a:rPr sz="1600" spc="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средой.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959" y="1895855"/>
            <a:ext cx="2900171" cy="3153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424" y="4214901"/>
            <a:ext cx="7973695" cy="1325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Качество </a:t>
            </a:r>
            <a:r>
              <a:rPr sz="1350" spc="-5" dirty="0">
                <a:latin typeface="Calibri"/>
                <a:cs typeface="Calibri"/>
              </a:rPr>
              <a:t>образовательной среды </a:t>
            </a: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ДОО исследовалось </a:t>
            </a:r>
            <a:r>
              <a:rPr sz="1350" dirty="0">
                <a:latin typeface="Calibri"/>
                <a:cs typeface="Calibri"/>
              </a:rPr>
              <a:t>с помощью </a:t>
            </a:r>
            <a:r>
              <a:rPr sz="1350" spc="-5" dirty="0">
                <a:latin typeface="Calibri"/>
                <a:cs typeface="Calibri"/>
              </a:rPr>
              <a:t>авторитетного </a:t>
            </a:r>
            <a:r>
              <a:rPr sz="1350" spc="-10" dirty="0">
                <a:latin typeface="Calibri"/>
                <a:cs typeface="Calibri"/>
              </a:rPr>
              <a:t>международного  </a:t>
            </a:r>
            <a:r>
              <a:rPr sz="1350" spc="-5" dirty="0">
                <a:latin typeface="Calibri"/>
                <a:cs typeface="Calibri"/>
              </a:rPr>
              <a:t>инструментария «</a:t>
            </a:r>
            <a:r>
              <a:rPr sz="1350" b="1" spc="-5" dirty="0">
                <a:latin typeface="Calibri"/>
                <a:cs typeface="Calibri"/>
              </a:rPr>
              <a:t>Шкалы для комплексной </a:t>
            </a:r>
            <a:r>
              <a:rPr sz="1350" b="1" dirty="0">
                <a:latin typeface="Calibri"/>
                <a:cs typeface="Calibri"/>
              </a:rPr>
              <a:t>оценки </a:t>
            </a:r>
            <a:r>
              <a:rPr sz="1350" b="1" spc="-5" dirty="0">
                <a:latin typeface="Calibri"/>
                <a:cs typeface="Calibri"/>
              </a:rPr>
              <a:t>качества образования </a:t>
            </a:r>
            <a:r>
              <a:rPr sz="1350" b="1" dirty="0">
                <a:latin typeface="Calibri"/>
                <a:cs typeface="Calibri"/>
              </a:rPr>
              <a:t>в </a:t>
            </a:r>
            <a:r>
              <a:rPr sz="1350" b="1" spc="-5" dirty="0">
                <a:latin typeface="Calibri"/>
                <a:cs typeface="Calibri"/>
              </a:rPr>
              <a:t>дошкольных образовательных  организациях ECERS-R</a:t>
            </a:r>
            <a:r>
              <a:rPr sz="1350" spc="-5" dirty="0">
                <a:latin typeface="Calibri"/>
                <a:cs typeface="Calibri"/>
              </a:rPr>
              <a:t>». Инструментарий </a:t>
            </a:r>
            <a:r>
              <a:rPr sz="1350" dirty="0">
                <a:latin typeface="Calibri"/>
                <a:cs typeface="Calibri"/>
              </a:rPr>
              <a:t>основан на </a:t>
            </a:r>
            <a:r>
              <a:rPr sz="1350" spc="-10" dirty="0">
                <a:latin typeface="Calibri"/>
                <a:cs typeface="Calibri"/>
              </a:rPr>
              <a:t>методике </a:t>
            </a:r>
            <a:r>
              <a:rPr sz="1350" spc="-5" dirty="0">
                <a:latin typeface="Calibri"/>
                <a:cs typeface="Calibri"/>
              </a:rPr>
              <a:t>краткосрочного экспертного </a:t>
            </a:r>
            <a:r>
              <a:rPr sz="1350" spc="-10" dirty="0">
                <a:latin typeface="Calibri"/>
                <a:cs typeface="Calibri"/>
              </a:rPr>
              <a:t>наблюдения </a:t>
            </a:r>
            <a:r>
              <a:rPr sz="1350" dirty="0">
                <a:latin typeface="Calibri"/>
                <a:cs typeface="Calibri"/>
              </a:rPr>
              <a:t>за  </a:t>
            </a:r>
            <a:r>
              <a:rPr sz="1350" spc="-5" dirty="0">
                <a:latin typeface="Calibri"/>
                <a:cs typeface="Calibri"/>
              </a:rPr>
              <a:t>образовательной деятельностью</a:t>
            </a:r>
            <a:r>
              <a:rPr sz="1350" spc="-5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ДОО.</a:t>
            </a:r>
            <a:endParaRPr sz="1350">
              <a:latin typeface="Calibri"/>
              <a:cs typeface="Calibri"/>
            </a:endParaRPr>
          </a:p>
          <a:p>
            <a:pPr marL="12700" marR="174625">
              <a:lnSpc>
                <a:spcPct val="100000"/>
              </a:lnSpc>
              <a:spcBef>
                <a:spcPts val="505"/>
              </a:spcBef>
            </a:pPr>
            <a:r>
              <a:rPr sz="1350" dirty="0">
                <a:latin typeface="Calibri"/>
                <a:cs typeface="Calibri"/>
              </a:rPr>
              <a:t>Для сбора и </a:t>
            </a:r>
            <a:r>
              <a:rPr sz="1350" spc="-5" dirty="0">
                <a:latin typeface="Calibri"/>
                <a:cs typeface="Calibri"/>
              </a:rPr>
              <a:t>обработки данных использовалась информационно-аналитическая система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5" dirty="0">
                <a:latin typeface="Calibri"/>
                <a:cs typeface="Calibri"/>
              </a:rPr>
              <a:t>моментальным  подсчетом </a:t>
            </a:r>
            <a:r>
              <a:rPr sz="1350" spc="-10" dirty="0">
                <a:latin typeface="Calibri"/>
                <a:cs typeface="Calibri"/>
              </a:rPr>
              <a:t>результатов </a:t>
            </a:r>
            <a:r>
              <a:rPr sz="1350" spc="-5" dirty="0">
                <a:latin typeface="Calibri"/>
                <a:cs typeface="Calibri"/>
              </a:rPr>
              <a:t>экспертной оценки </a:t>
            </a:r>
            <a:r>
              <a:rPr sz="1350" dirty="0">
                <a:latin typeface="Calibri"/>
                <a:cs typeface="Calibri"/>
              </a:rPr>
              <a:t>по </a:t>
            </a:r>
            <a:r>
              <a:rPr sz="1350" spc="-5" dirty="0">
                <a:latin typeface="Calibri"/>
                <a:cs typeface="Calibri"/>
              </a:rPr>
              <a:t>шкалам</a:t>
            </a:r>
            <a:r>
              <a:rPr sz="1350" spc="-12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ECERS-R.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5489575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Инструментарий </a:t>
            </a:r>
            <a:r>
              <a:rPr sz="2400" spc="10" dirty="0">
                <a:solidFill>
                  <a:srgbClr val="385622"/>
                </a:solidFill>
              </a:rPr>
              <a:t>исследования </a:t>
            </a:r>
            <a:r>
              <a:rPr sz="2400" spc="15" dirty="0">
                <a:solidFill>
                  <a:srgbClr val="385622"/>
                </a:solidFill>
              </a:rPr>
              <a:t>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15" dirty="0">
                <a:solidFill>
                  <a:srgbClr val="385622"/>
                </a:solidFill>
              </a:rPr>
              <a:t>2018</a:t>
            </a:r>
            <a:r>
              <a:rPr sz="2400" spc="25" dirty="0">
                <a:solidFill>
                  <a:srgbClr val="385622"/>
                </a:solidFill>
              </a:rPr>
              <a:t> </a:t>
            </a:r>
            <a:r>
              <a:rPr sz="2400" spc="-15" dirty="0">
                <a:solidFill>
                  <a:srgbClr val="385622"/>
                </a:solidFill>
              </a:rPr>
              <a:t>году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47700" y="1484376"/>
            <a:ext cx="2287523" cy="2639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5532" y="1469136"/>
            <a:ext cx="4443983" cy="4936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619" y="0"/>
            <a:ext cx="5612130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/>
              <a:t>От </a:t>
            </a:r>
            <a:r>
              <a:rPr spc="-5" dirty="0"/>
              <a:t>группового </a:t>
            </a:r>
            <a:r>
              <a:rPr spc="-20" dirty="0"/>
              <a:t>подхода </a:t>
            </a:r>
            <a:r>
              <a:rPr dirty="0"/>
              <a:t>к</a:t>
            </a:r>
            <a:r>
              <a:rPr spc="-80" dirty="0"/>
              <a:t> </a:t>
            </a:r>
            <a:r>
              <a:rPr spc="-5" dirty="0"/>
              <a:t>индивидуальному  системному </a:t>
            </a:r>
            <a:r>
              <a:rPr dirty="0"/>
              <a:t>и</a:t>
            </a:r>
            <a:r>
              <a:rPr spc="-50" dirty="0"/>
              <a:t> </a:t>
            </a:r>
            <a:r>
              <a:rPr spc="-10" dirty="0"/>
              <a:t>комплексному</a:t>
            </a:r>
          </a:p>
        </p:txBody>
      </p:sp>
      <p:sp>
        <p:nvSpPr>
          <p:cNvPr id="3" name="object 3"/>
          <p:cNvSpPr/>
          <p:nvPr/>
        </p:nvSpPr>
        <p:spPr>
          <a:xfrm>
            <a:off x="210311" y="4433315"/>
            <a:ext cx="1877567" cy="1932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98548" y="3089148"/>
            <a:ext cx="2007107" cy="2157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6323" y="1505711"/>
            <a:ext cx="2569463" cy="2473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4388" y="714755"/>
            <a:ext cx="2226563" cy="2414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38800" y="2007814"/>
            <a:ext cx="1220470" cy="798830"/>
          </a:xfrm>
          <a:custGeom>
            <a:avLst/>
            <a:gdLst/>
            <a:ahLst/>
            <a:cxnLst/>
            <a:rect l="l" t="t" r="r" b="b"/>
            <a:pathLst>
              <a:path w="1220470" h="798830">
                <a:moveTo>
                  <a:pt x="0" y="798791"/>
                </a:moveTo>
                <a:lnTo>
                  <a:pt x="1220165" y="0"/>
                </a:lnTo>
              </a:path>
            </a:pathLst>
          </a:custGeom>
          <a:ln w="762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4484" y="1903481"/>
            <a:ext cx="254000" cy="220979"/>
          </a:xfrm>
          <a:custGeom>
            <a:avLst/>
            <a:gdLst/>
            <a:ahLst/>
            <a:cxnLst/>
            <a:rect l="l" t="t" r="r" b="b"/>
            <a:pathLst>
              <a:path w="254000" h="220980">
                <a:moveTo>
                  <a:pt x="253873" y="0"/>
                </a:moveTo>
                <a:lnTo>
                  <a:pt x="0" y="29591"/>
                </a:lnTo>
                <a:lnTo>
                  <a:pt x="125222" y="220840"/>
                </a:lnTo>
                <a:lnTo>
                  <a:pt x="25387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6023" y="3796029"/>
            <a:ext cx="1810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фокусе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—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возрастная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2328" y="2180056"/>
            <a:ext cx="1766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Д</a:t>
            </a:r>
            <a:r>
              <a:rPr sz="1800" spc="-5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ф</a:t>
            </a:r>
            <a:r>
              <a:rPr sz="1800" dirty="0">
                <a:latin typeface="Calibri"/>
                <a:cs typeface="Calibri"/>
              </a:rPr>
              <a:t>фере</a:t>
            </a:r>
            <a:r>
              <a:rPr sz="1800" spc="-5" dirty="0">
                <a:latin typeface="Calibri"/>
                <a:cs typeface="Calibri"/>
              </a:rPr>
              <a:t>нци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-5" dirty="0">
                <a:latin typeface="Calibri"/>
                <a:cs typeface="Calibri"/>
              </a:rPr>
              <a:t>ция  индивидуальных  особенностей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7452" y="3980510"/>
            <a:ext cx="19475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Построение  </a:t>
            </a:r>
            <a:r>
              <a:rPr sz="1800" spc="-10" dirty="0">
                <a:latin typeface="Calibri"/>
                <a:cs typeface="Calibri"/>
              </a:rPr>
              <a:t>системы </a:t>
            </a:r>
            <a:r>
              <a:rPr sz="1800" spc="-5" dirty="0">
                <a:latin typeface="Calibri"/>
                <a:cs typeface="Calibri"/>
              </a:rPr>
              <a:t>изучения  динамики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развития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5229" y="3213100"/>
            <a:ext cx="177863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Комплексное  </a:t>
            </a:r>
            <a:r>
              <a:rPr sz="1800" spc="-5" dirty="0">
                <a:latin typeface="Calibri"/>
                <a:cs typeface="Calibri"/>
              </a:rPr>
              <a:t>изучение  динамики  развития ребенка 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контексте  с</a:t>
            </a:r>
            <a:r>
              <a:rPr sz="1800" spc="-5" dirty="0">
                <a:latin typeface="Calibri"/>
                <a:cs typeface="Calibri"/>
              </a:rPr>
              <a:t>оци</a:t>
            </a:r>
            <a:r>
              <a:rPr sz="1800" dirty="0">
                <a:latin typeface="Calibri"/>
                <a:cs typeface="Calibri"/>
              </a:rPr>
              <a:t>ок</a:t>
            </a:r>
            <a:r>
              <a:rPr sz="1800" spc="-6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spc="-80" dirty="0">
                <a:latin typeface="Calibri"/>
                <a:cs typeface="Calibri"/>
              </a:rPr>
              <a:t>ь</a:t>
            </a:r>
            <a:r>
              <a:rPr sz="1800" spc="-5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ур</a:t>
            </a:r>
            <a:r>
              <a:rPr sz="1800" spc="-5" dirty="0">
                <a:latin typeface="Calibri"/>
                <a:cs typeface="Calibri"/>
              </a:rPr>
              <a:t>но</a:t>
            </a:r>
            <a:r>
              <a:rPr sz="1800" spc="-25" dirty="0">
                <a:latin typeface="Calibri"/>
                <a:cs typeface="Calibri"/>
              </a:rPr>
              <a:t>г</a:t>
            </a:r>
            <a:r>
              <a:rPr sz="1800" dirty="0">
                <a:latin typeface="Calibri"/>
                <a:cs typeface="Calibri"/>
              </a:rPr>
              <a:t>о  </a:t>
            </a:r>
            <a:r>
              <a:rPr sz="1800" spc="-10" dirty="0">
                <a:latin typeface="Calibri"/>
                <a:cs typeface="Calibri"/>
              </a:rPr>
              <a:t>окружения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619" y="246215"/>
            <a:ext cx="55575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Оценивание </a:t>
            </a:r>
            <a:r>
              <a:rPr sz="2100" spc="-15" dirty="0">
                <a:solidFill>
                  <a:srgbClr val="C54724"/>
                </a:solidFill>
              </a:rPr>
              <a:t>показателя </a:t>
            </a:r>
            <a:r>
              <a:rPr sz="2100" spc="-10" dirty="0">
                <a:solidFill>
                  <a:srgbClr val="C54724"/>
                </a:solidFill>
              </a:rPr>
              <a:t>«Понимание</a:t>
            </a:r>
            <a:r>
              <a:rPr sz="2100" spc="160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ребенка»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1539239" y="1835058"/>
            <a:ext cx="5188585" cy="2784475"/>
          </a:xfrm>
          <a:custGeom>
            <a:avLst/>
            <a:gdLst/>
            <a:ahLst/>
            <a:cxnLst/>
            <a:rect l="l" t="t" r="r" b="b"/>
            <a:pathLst>
              <a:path w="5188584" h="2784475">
                <a:moveTo>
                  <a:pt x="0" y="2784246"/>
                </a:moveTo>
                <a:lnTo>
                  <a:pt x="5188254" y="0"/>
                </a:lnTo>
              </a:path>
            </a:pathLst>
          </a:custGeom>
          <a:ln w="76200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39882" y="1744982"/>
            <a:ext cx="255904" cy="208915"/>
          </a:xfrm>
          <a:custGeom>
            <a:avLst/>
            <a:gdLst/>
            <a:ahLst/>
            <a:cxnLst/>
            <a:rect l="l" t="t" r="r" b="b"/>
            <a:pathLst>
              <a:path w="255904" h="208914">
                <a:moveTo>
                  <a:pt x="255473" y="0"/>
                </a:moveTo>
                <a:lnTo>
                  <a:pt x="0" y="7391"/>
                </a:lnTo>
                <a:lnTo>
                  <a:pt x="108102" y="208813"/>
                </a:lnTo>
                <a:lnTo>
                  <a:pt x="255473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9107" y="3713426"/>
            <a:ext cx="11550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Общие 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з</a:t>
            </a:r>
            <a:r>
              <a:rPr sz="1800" dirty="0">
                <a:latin typeface="Calibri"/>
                <a:cs typeface="Calibri"/>
              </a:rPr>
              <a:t>ра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5" dirty="0">
                <a:latin typeface="Calibri"/>
                <a:cs typeface="Calibri"/>
              </a:rPr>
              <a:t>тн</a:t>
            </a:r>
            <a:r>
              <a:rPr sz="1800" dirty="0">
                <a:latin typeface="Calibri"/>
                <a:cs typeface="Calibri"/>
              </a:rPr>
              <a:t>ые  </a:t>
            </a:r>
            <a:r>
              <a:rPr sz="1800" spc="-5" dirty="0">
                <a:latin typeface="Calibri"/>
                <a:cs typeface="Calibri"/>
              </a:rPr>
              <a:t>нормы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4598" y="2211982"/>
            <a:ext cx="1731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Ин</a:t>
            </a:r>
            <a:r>
              <a:rPr sz="1800" dirty="0">
                <a:latin typeface="Calibri"/>
                <a:cs typeface="Calibri"/>
              </a:rPr>
              <a:t>д</a:t>
            </a:r>
            <a:r>
              <a:rPr sz="1800" spc="-5" dirty="0">
                <a:latin typeface="Calibri"/>
                <a:cs typeface="Calibri"/>
              </a:rPr>
              <a:t>и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и</a:t>
            </a:r>
            <a:r>
              <a:rPr sz="1800" spc="-10" dirty="0">
                <a:latin typeface="Calibri"/>
                <a:cs typeface="Calibri"/>
              </a:rPr>
              <a:t>д</a:t>
            </a:r>
            <a:r>
              <a:rPr sz="1800" dirty="0">
                <a:latin typeface="Calibri"/>
                <a:cs typeface="Calibri"/>
              </a:rPr>
              <a:t>уа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spc="-10" dirty="0">
                <a:latin typeface="Calibri"/>
                <a:cs typeface="Calibri"/>
              </a:rPr>
              <a:t>ь</a:t>
            </a:r>
            <a:r>
              <a:rPr sz="1800" spc="-5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ые  </a:t>
            </a:r>
            <a:r>
              <a:rPr sz="1800" spc="-5" dirty="0">
                <a:latin typeface="Calibri"/>
                <a:cs typeface="Calibri"/>
              </a:rPr>
              <a:t>особенности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08703" y="5759196"/>
            <a:ext cx="1054100" cy="0"/>
          </a:xfrm>
          <a:custGeom>
            <a:avLst/>
            <a:gdLst/>
            <a:ahLst/>
            <a:cxnLst/>
            <a:rect l="l" t="t" r="r" b="b"/>
            <a:pathLst>
              <a:path w="1054100">
                <a:moveTo>
                  <a:pt x="0" y="0"/>
                </a:moveTo>
                <a:lnTo>
                  <a:pt x="105410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55691" y="5013957"/>
            <a:ext cx="0" cy="763905"/>
          </a:xfrm>
          <a:custGeom>
            <a:avLst/>
            <a:gdLst/>
            <a:ahLst/>
            <a:cxnLst/>
            <a:rect l="l" t="t" r="r" b="b"/>
            <a:pathLst>
              <a:path h="763904">
                <a:moveTo>
                  <a:pt x="0" y="763371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51120" y="5039867"/>
            <a:ext cx="1054100" cy="0"/>
          </a:xfrm>
          <a:custGeom>
            <a:avLst/>
            <a:gdLst/>
            <a:ahLst/>
            <a:cxnLst/>
            <a:rect l="l" t="t" r="r" b="b"/>
            <a:pathLst>
              <a:path w="1054100">
                <a:moveTo>
                  <a:pt x="0" y="0"/>
                </a:moveTo>
                <a:lnTo>
                  <a:pt x="105410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4391" y="4290057"/>
            <a:ext cx="0" cy="763905"/>
          </a:xfrm>
          <a:custGeom>
            <a:avLst/>
            <a:gdLst/>
            <a:ahLst/>
            <a:cxnLst/>
            <a:rect l="l" t="t" r="r" b="b"/>
            <a:pathLst>
              <a:path h="763904">
                <a:moveTo>
                  <a:pt x="0" y="763371"/>
                </a:moveTo>
                <a:lnTo>
                  <a:pt x="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66103" y="4302252"/>
            <a:ext cx="1054100" cy="0"/>
          </a:xfrm>
          <a:custGeom>
            <a:avLst/>
            <a:gdLst/>
            <a:ahLst/>
            <a:cxnLst/>
            <a:rect l="l" t="t" r="r" b="b"/>
            <a:pathLst>
              <a:path w="1054100">
                <a:moveTo>
                  <a:pt x="0" y="0"/>
                </a:moveTo>
                <a:lnTo>
                  <a:pt x="1054100" y="0"/>
                </a:lnTo>
              </a:path>
            </a:pathLst>
          </a:custGeom>
          <a:ln w="57912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727447"/>
            <a:ext cx="2363723" cy="1043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73240" y="659891"/>
            <a:ext cx="2132075" cy="1519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19983" y="2743200"/>
            <a:ext cx="1299971" cy="1240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726046" y="2103556"/>
            <a:ext cx="22726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Комплексный </a:t>
            </a:r>
            <a:r>
              <a:rPr sz="1800" spc="-5" dirty="0">
                <a:latin typeface="Calibri"/>
                <a:cs typeface="Calibri"/>
              </a:rPr>
              <a:t>профиль  развития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ребенка</a:t>
            </a:r>
            <a:endParaRPr sz="1800">
              <a:latin typeface="Calibri"/>
              <a:cs typeface="Calibri"/>
            </a:endParaRPr>
          </a:p>
          <a:p>
            <a:pPr marL="12700" marR="3937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учетом  </a:t>
            </a:r>
            <a:r>
              <a:rPr sz="1800" spc="-15" dirty="0">
                <a:latin typeface="Calibri"/>
                <a:cs typeface="Calibri"/>
              </a:rPr>
              <a:t>социокультурных  </a:t>
            </a:r>
            <a:r>
              <a:rPr sz="1800" spc="-5" dirty="0">
                <a:latin typeface="Calibri"/>
                <a:cs typeface="Calibri"/>
              </a:rPr>
              <a:t>факторов </a:t>
            </a:r>
            <a:r>
              <a:rPr sz="1800" spc="-10" dirty="0">
                <a:latin typeface="Calibri"/>
                <a:cs typeface="Calibri"/>
              </a:rPr>
              <a:t>его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развития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859" y="99856"/>
            <a:ext cx="6919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Шкалы </a:t>
            </a:r>
            <a:r>
              <a:rPr spc="-10" dirty="0"/>
              <a:t>МКДО-2019: </a:t>
            </a:r>
            <a:r>
              <a:rPr spc="-5" dirty="0"/>
              <a:t>система оценивания</a:t>
            </a:r>
            <a:r>
              <a:rPr dirty="0"/>
              <a:t> </a:t>
            </a:r>
            <a:r>
              <a:rPr spc="-10" dirty="0"/>
              <a:t>показателей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71627" y="862583"/>
            <a:ext cx="8986278" cy="5764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0540" y="3306048"/>
            <a:ext cx="4681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изучения нормативных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документов</a:t>
            </a:r>
            <a:r>
              <a:rPr sz="1800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ДОО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52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821159" y="6189645"/>
            <a:ext cx="4797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изучения данных самообследования</a:t>
            </a:r>
            <a:r>
              <a:rPr sz="18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ДОО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2865" y="5058642"/>
            <a:ext cx="5982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</a:t>
            </a:r>
            <a:r>
              <a:rPr sz="1800" spc="-15" dirty="0">
                <a:solidFill>
                  <a:srgbClr val="006FC0"/>
                </a:solidFill>
                <a:latin typeface="Calibri"/>
                <a:cs typeface="Calibri"/>
              </a:rPr>
              <a:t>наблюдений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за образовательным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процессом </a:t>
            </a:r>
            <a:r>
              <a:rPr sz="180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spc="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группе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75317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Составление графа </a:t>
            </a:r>
            <a:r>
              <a:rPr sz="2400" spc="-10" dirty="0">
                <a:solidFill>
                  <a:srgbClr val="385622"/>
                </a:solidFill>
              </a:rPr>
              <a:t>показателей качества </a:t>
            </a:r>
            <a:r>
              <a:rPr sz="2400" dirty="0">
                <a:solidFill>
                  <a:srgbClr val="385622"/>
                </a:solidFill>
              </a:rPr>
              <a:t>и</a:t>
            </a:r>
            <a:r>
              <a:rPr sz="2400" spc="20" dirty="0">
                <a:solidFill>
                  <a:srgbClr val="385622"/>
                </a:solidFill>
              </a:rPr>
              <a:t> </a:t>
            </a:r>
            <a:r>
              <a:rPr sz="2400" spc="-10" dirty="0">
                <a:solidFill>
                  <a:srgbClr val="385622"/>
                </a:solidFill>
              </a:rPr>
              <a:t>индикаторов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94359" y="2941320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27432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Уточнение перечня  </a:t>
            </a:r>
            <a:r>
              <a:rPr sz="1200" spc="-10" dirty="0">
                <a:latin typeface="Calibri"/>
                <a:cs typeface="Calibri"/>
              </a:rPr>
              <a:t>показателей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359" y="5801867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936625">
              <a:lnSpc>
                <a:spcPct val="100000"/>
              </a:lnSpc>
              <a:spcBef>
                <a:spcPts val="290"/>
              </a:spcBef>
            </a:pPr>
            <a:r>
              <a:rPr sz="1200" spc="-20" dirty="0">
                <a:latin typeface="Calibri"/>
                <a:cs typeface="Calibri"/>
              </a:rPr>
              <a:t>Граф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показателей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59" y="1975104"/>
            <a:ext cx="2179320" cy="510540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27432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Составление перечня  </a:t>
            </a:r>
            <a:r>
              <a:rPr sz="1200" spc="-10" dirty="0">
                <a:latin typeface="Calibri"/>
                <a:cs typeface="Calibri"/>
              </a:rPr>
              <a:t>показателей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359" y="3890771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 marR="296545">
              <a:lnSpc>
                <a:spcPct val="100000"/>
              </a:lnSpc>
              <a:spcBef>
                <a:spcPts val="285"/>
              </a:spcBef>
            </a:pPr>
            <a:r>
              <a:rPr sz="1200" spc="-10" dirty="0">
                <a:latin typeface="Calibri"/>
                <a:cs typeface="Calibri"/>
              </a:rPr>
              <a:t>Связи </a:t>
            </a:r>
            <a:r>
              <a:rPr sz="1200" spc="-5" dirty="0">
                <a:latin typeface="Calibri"/>
                <a:cs typeface="Calibri"/>
              </a:rPr>
              <a:t>между </a:t>
            </a:r>
            <a:r>
              <a:rPr sz="1200" spc="-10" dirty="0">
                <a:latin typeface="Calibri"/>
                <a:cs typeface="Calibri"/>
              </a:rPr>
              <a:t>показателями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индикаторами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359" y="4786884"/>
            <a:ext cx="2179320" cy="43624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91440" marR="220345">
              <a:lnSpc>
                <a:spcPct val="100000"/>
              </a:lnSpc>
              <a:spcBef>
                <a:spcPts val="284"/>
              </a:spcBef>
            </a:pPr>
            <a:r>
              <a:rPr sz="1200" dirty="0">
                <a:latin typeface="Calibri"/>
                <a:cs typeface="Calibri"/>
              </a:rPr>
              <a:t>Агрегирование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показателей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204" y="2485644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84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4100" y="28514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2204" y="3378708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89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4109" y="38039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0679" y="4328159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2583" y="470916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44395" y="5242559"/>
            <a:ext cx="0" cy="476250"/>
          </a:xfrm>
          <a:custGeom>
            <a:avLst/>
            <a:gdLst/>
            <a:ahLst/>
            <a:cxnLst/>
            <a:rect l="l" t="t" r="r" b="b"/>
            <a:pathLst>
              <a:path h="476250">
                <a:moveTo>
                  <a:pt x="0" y="0"/>
                </a:moveTo>
                <a:lnTo>
                  <a:pt x="0" y="47599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6299" y="570585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5790" y="1098152"/>
            <a:ext cx="2729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Разработка системы  показателей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индикаторов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38728" y="1726692"/>
            <a:ext cx="2425065" cy="368935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2. Понимание</a:t>
            </a:r>
            <a:r>
              <a:rPr sz="1800" spc="-1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ребенка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67811" y="3604259"/>
            <a:ext cx="3048000" cy="913130"/>
          </a:xfrm>
          <a:prstGeom prst="rect">
            <a:avLst/>
          </a:prstGeom>
          <a:ln w="9144">
            <a:solidFill>
              <a:srgbClr val="4471C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085"/>
              </a:lnSpc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41.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Развитие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мелкой</a:t>
            </a:r>
            <a:r>
              <a:rPr sz="1050" b="1" spc="-1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моторики</a:t>
            </a:r>
            <a:endParaRPr sz="1050">
              <a:latin typeface="Calibri"/>
              <a:cs typeface="Calibri"/>
            </a:endParaRPr>
          </a:p>
          <a:p>
            <a:pPr marL="90805" marR="139700">
              <a:lnSpc>
                <a:spcPct val="101600"/>
              </a:lnSpc>
            </a:pP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5.1.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Создана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целостная система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(напр.,  разработана программа) развития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мелкой  моторики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в разных видах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деятельности </a:t>
            </a:r>
            <a:r>
              <a:rPr sz="105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с </a:t>
            </a:r>
            <a:r>
              <a:rPr sz="105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учетом  </a:t>
            </a:r>
            <a:r>
              <a:rPr sz="105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индивидуальных особенностей</a:t>
            </a:r>
            <a:r>
              <a:rPr sz="1050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66815" y="4649723"/>
            <a:ext cx="2914015" cy="1077595"/>
          </a:xfrm>
          <a:prstGeom prst="rect">
            <a:avLst/>
          </a:prstGeom>
          <a:ln w="9144">
            <a:solidFill>
              <a:srgbClr val="4471C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1090"/>
              </a:lnSpc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48.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Возрастная</a:t>
            </a:r>
            <a:r>
              <a:rPr sz="1050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адекватность</a:t>
            </a:r>
            <a:endParaRPr sz="1050">
              <a:latin typeface="Calibri"/>
              <a:cs typeface="Calibri"/>
            </a:endParaRPr>
          </a:p>
          <a:p>
            <a:pPr marL="91440" marR="195580">
              <a:lnSpc>
                <a:spcPct val="101400"/>
              </a:lnSpc>
              <a:spcBef>
                <a:spcPts val="5"/>
              </a:spcBef>
            </a:pP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3.1. </a:t>
            </a:r>
            <a:r>
              <a:rPr sz="1050" b="1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Педагогические групповые</a:t>
            </a:r>
            <a:r>
              <a:rPr sz="1050" b="1" u="sng" spc="-9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наблюдения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помогают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определить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диапазон возрастных  особенностей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 группы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учесть</a:t>
            </a:r>
            <a:r>
              <a:rPr sz="1050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его</a:t>
            </a:r>
            <a:endParaRPr sz="1050">
              <a:latin typeface="Calibri"/>
              <a:cs typeface="Calibri"/>
            </a:endParaRPr>
          </a:p>
          <a:p>
            <a:pPr marL="91440" marR="202565">
              <a:lnSpc>
                <a:spcPct val="101899"/>
              </a:lnSpc>
            </a:pP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в дальнейшем при планировании  реализуемой образовательной</a:t>
            </a:r>
            <a:r>
              <a:rPr sz="1050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деятельности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91200" y="2292095"/>
            <a:ext cx="3230880" cy="748665"/>
          </a:xfrm>
          <a:prstGeom prst="rect">
            <a:avLst/>
          </a:prstGeom>
          <a:ln w="9144">
            <a:solidFill>
              <a:srgbClr val="9DC3E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080"/>
              </a:lnSpc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2. </a:t>
            </a:r>
            <a:r>
              <a:rPr sz="1050" b="1" spc="10" dirty="0">
                <a:solidFill>
                  <a:srgbClr val="006FC0"/>
                </a:solidFill>
                <a:latin typeface="Calibri"/>
                <a:cs typeface="Calibri"/>
              </a:rPr>
              <a:t>Понимание</a:t>
            </a:r>
            <a:r>
              <a:rPr sz="1050" b="1" spc="-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ребенка</a:t>
            </a:r>
            <a:endParaRPr sz="1050">
              <a:latin typeface="Calibri"/>
              <a:cs typeface="Calibri"/>
            </a:endParaRPr>
          </a:p>
          <a:p>
            <a:pPr marL="91440" marR="267970">
              <a:lnSpc>
                <a:spcPct val="101400"/>
              </a:lnSpc>
              <a:spcBef>
                <a:spcPts val="5"/>
              </a:spcBef>
            </a:pP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3.2. Предусмотрено проведение регулярных 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педагогических наблюдений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за развитием</a:t>
            </a:r>
            <a:r>
              <a:rPr sz="1050" spc="-1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  (процедура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формализована)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64173" y="1911857"/>
            <a:ext cx="1382395" cy="363855"/>
          </a:xfrm>
          <a:custGeom>
            <a:avLst/>
            <a:gdLst/>
            <a:ahLst/>
            <a:cxnLst/>
            <a:rect l="l" t="t" r="r" b="b"/>
            <a:pathLst>
              <a:path w="1382395" h="363855">
                <a:moveTo>
                  <a:pt x="0" y="0"/>
                </a:moveTo>
                <a:lnTo>
                  <a:pt x="1382268" y="363842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24456" y="2235615"/>
            <a:ext cx="83820" cy="74295"/>
          </a:xfrm>
          <a:custGeom>
            <a:avLst/>
            <a:gdLst/>
            <a:ahLst/>
            <a:cxnLst/>
            <a:rect l="l" t="t" r="r" b="b"/>
            <a:pathLst>
              <a:path w="83820" h="74294">
                <a:moveTo>
                  <a:pt x="19405" y="0"/>
                </a:moveTo>
                <a:lnTo>
                  <a:pt x="0" y="73685"/>
                </a:lnTo>
                <a:lnTo>
                  <a:pt x="83400" y="56248"/>
                </a:lnTo>
                <a:lnTo>
                  <a:pt x="1940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31691" y="3041142"/>
            <a:ext cx="175895" cy="1547495"/>
          </a:xfrm>
          <a:custGeom>
            <a:avLst/>
            <a:gdLst/>
            <a:ahLst/>
            <a:cxnLst/>
            <a:rect l="l" t="t" r="r" b="b"/>
            <a:pathLst>
              <a:path w="175895" h="1547495">
                <a:moveTo>
                  <a:pt x="175780" y="0"/>
                </a:moveTo>
                <a:lnTo>
                  <a:pt x="0" y="1546999"/>
                </a:lnTo>
              </a:path>
            </a:pathLst>
          </a:custGeom>
          <a:ln w="19811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95264" y="4571217"/>
            <a:ext cx="76200" cy="80010"/>
          </a:xfrm>
          <a:custGeom>
            <a:avLst/>
            <a:gdLst/>
            <a:ahLst/>
            <a:cxnLst/>
            <a:rect l="l" t="t" r="r" b="b"/>
            <a:pathLst>
              <a:path w="76200" h="80010">
                <a:moveTo>
                  <a:pt x="0" y="0"/>
                </a:moveTo>
                <a:lnTo>
                  <a:pt x="29260" y="80010"/>
                </a:lnTo>
                <a:lnTo>
                  <a:pt x="75717" y="8597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831" y="3041142"/>
            <a:ext cx="2753360" cy="551815"/>
          </a:xfrm>
          <a:custGeom>
            <a:avLst/>
            <a:gdLst/>
            <a:ahLst/>
            <a:cxnLst/>
            <a:rect l="l" t="t" r="r" b="b"/>
            <a:pathLst>
              <a:path w="2753359" h="551814">
                <a:moveTo>
                  <a:pt x="2753144" y="0"/>
                </a:moveTo>
                <a:lnTo>
                  <a:pt x="0" y="551472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92570" y="3552755"/>
            <a:ext cx="82550" cy="74930"/>
          </a:xfrm>
          <a:custGeom>
            <a:avLst/>
            <a:gdLst/>
            <a:ahLst/>
            <a:cxnLst/>
            <a:rect l="l" t="t" r="r" b="b"/>
            <a:pathLst>
              <a:path w="82550" h="74929">
                <a:moveTo>
                  <a:pt x="67233" y="0"/>
                </a:moveTo>
                <a:lnTo>
                  <a:pt x="0" y="52324"/>
                </a:lnTo>
                <a:lnTo>
                  <a:pt x="82207" y="74714"/>
                </a:lnTo>
                <a:lnTo>
                  <a:pt x="6723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317747" y="6128003"/>
            <a:ext cx="4168140" cy="368935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35"/>
              </a:spcBef>
            </a:pPr>
            <a:r>
              <a:rPr sz="1800" spc="-10" dirty="0">
                <a:solidFill>
                  <a:srgbClr val="538235"/>
                </a:solidFill>
                <a:latin typeface="Calibri"/>
                <a:cs typeface="Calibri"/>
              </a:rPr>
              <a:t>Показатель </a:t>
            </a: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48. Возрастная</a:t>
            </a:r>
            <a:r>
              <a:rPr sz="1800" spc="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адекватность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65362" y="5727953"/>
            <a:ext cx="1759585" cy="386715"/>
          </a:xfrm>
          <a:custGeom>
            <a:avLst/>
            <a:gdLst/>
            <a:ahLst/>
            <a:cxnLst/>
            <a:rect l="l" t="t" r="r" b="b"/>
            <a:pathLst>
              <a:path w="1759584" h="386714">
                <a:moveTo>
                  <a:pt x="1759292" y="0"/>
                </a:moveTo>
                <a:lnTo>
                  <a:pt x="0" y="386181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03343" y="6074191"/>
            <a:ext cx="83185" cy="74930"/>
          </a:xfrm>
          <a:custGeom>
            <a:avLst/>
            <a:gdLst/>
            <a:ahLst/>
            <a:cxnLst/>
            <a:rect l="l" t="t" r="r" b="b"/>
            <a:pathLst>
              <a:path w="83185" h="74929">
                <a:moveTo>
                  <a:pt x="66255" y="0"/>
                </a:moveTo>
                <a:lnTo>
                  <a:pt x="0" y="53555"/>
                </a:lnTo>
                <a:lnTo>
                  <a:pt x="82600" y="74421"/>
                </a:lnTo>
                <a:lnTo>
                  <a:pt x="6625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75317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Составление графа </a:t>
            </a:r>
            <a:r>
              <a:rPr sz="2400" spc="-10" dirty="0">
                <a:solidFill>
                  <a:srgbClr val="385622"/>
                </a:solidFill>
              </a:rPr>
              <a:t>показателей качества </a:t>
            </a:r>
            <a:r>
              <a:rPr sz="2400" dirty="0">
                <a:solidFill>
                  <a:srgbClr val="385622"/>
                </a:solidFill>
              </a:rPr>
              <a:t>и</a:t>
            </a:r>
            <a:r>
              <a:rPr sz="2400" spc="20" dirty="0">
                <a:solidFill>
                  <a:srgbClr val="385622"/>
                </a:solidFill>
              </a:rPr>
              <a:t> </a:t>
            </a:r>
            <a:r>
              <a:rPr sz="2400" spc="-10" dirty="0">
                <a:solidFill>
                  <a:srgbClr val="385622"/>
                </a:solidFill>
              </a:rPr>
              <a:t>индикаторов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94359" y="2941320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27432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Уточнение перечня  </a:t>
            </a:r>
            <a:r>
              <a:rPr sz="1200" spc="-10" dirty="0">
                <a:latin typeface="Calibri"/>
                <a:cs typeface="Calibri"/>
              </a:rPr>
              <a:t>показателей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359" y="5801867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936625">
              <a:lnSpc>
                <a:spcPct val="100000"/>
              </a:lnSpc>
              <a:spcBef>
                <a:spcPts val="290"/>
              </a:spcBef>
            </a:pPr>
            <a:r>
              <a:rPr sz="1200" spc="-20" dirty="0">
                <a:latin typeface="Calibri"/>
                <a:cs typeface="Calibri"/>
              </a:rPr>
              <a:t>Граф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показателей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59" y="1975104"/>
            <a:ext cx="2179320" cy="510540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 marR="27432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Составление перечня  </a:t>
            </a:r>
            <a:r>
              <a:rPr sz="1200" spc="-10" dirty="0">
                <a:latin typeface="Calibri"/>
                <a:cs typeface="Calibri"/>
              </a:rPr>
              <a:t>показателей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359" y="3890771"/>
            <a:ext cx="2179320" cy="43751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 marR="296545">
              <a:lnSpc>
                <a:spcPct val="100000"/>
              </a:lnSpc>
              <a:spcBef>
                <a:spcPts val="285"/>
              </a:spcBef>
            </a:pPr>
            <a:r>
              <a:rPr sz="1200" spc="-10" dirty="0">
                <a:latin typeface="Calibri"/>
                <a:cs typeface="Calibri"/>
              </a:rPr>
              <a:t>Связи </a:t>
            </a:r>
            <a:r>
              <a:rPr sz="1200" spc="-5" dirty="0">
                <a:latin typeface="Calibri"/>
                <a:cs typeface="Calibri"/>
              </a:rPr>
              <a:t>между </a:t>
            </a:r>
            <a:r>
              <a:rPr sz="1200" spc="-10" dirty="0">
                <a:latin typeface="Calibri"/>
                <a:cs typeface="Calibri"/>
              </a:rPr>
              <a:t>показателями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индикаторами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359" y="4786884"/>
            <a:ext cx="2179320" cy="436245"/>
          </a:xfrm>
          <a:prstGeom prst="rect">
            <a:avLst/>
          </a:prstGeom>
          <a:solidFill>
            <a:srgbClr val="9FFDB1"/>
          </a:solidFill>
          <a:ln w="9144">
            <a:solidFill>
              <a:srgbClr val="000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91440" marR="220345">
              <a:lnSpc>
                <a:spcPct val="100000"/>
              </a:lnSpc>
              <a:spcBef>
                <a:spcPts val="284"/>
              </a:spcBef>
            </a:pPr>
            <a:r>
              <a:rPr sz="1200" dirty="0">
                <a:latin typeface="Calibri"/>
                <a:cs typeface="Calibri"/>
              </a:rPr>
              <a:t>Агрегирование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индикаторов 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показателей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204" y="2485644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84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4100" y="28514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2204" y="3378708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89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4109" y="38039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0679" y="4328159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2583" y="470916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44395" y="5242559"/>
            <a:ext cx="0" cy="476250"/>
          </a:xfrm>
          <a:custGeom>
            <a:avLst/>
            <a:gdLst/>
            <a:ahLst/>
            <a:cxnLst/>
            <a:rect l="l" t="t" r="r" b="b"/>
            <a:pathLst>
              <a:path h="476250">
                <a:moveTo>
                  <a:pt x="0" y="0"/>
                </a:moveTo>
                <a:lnTo>
                  <a:pt x="0" y="47599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6299" y="570585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38728" y="1726692"/>
            <a:ext cx="2425065" cy="368935"/>
          </a:xfrm>
          <a:custGeom>
            <a:avLst/>
            <a:gdLst/>
            <a:ahLst/>
            <a:cxnLst/>
            <a:rect l="l" t="t" r="r" b="b"/>
            <a:pathLst>
              <a:path w="2425065" h="368935">
                <a:moveTo>
                  <a:pt x="0" y="0"/>
                </a:moveTo>
                <a:lnTo>
                  <a:pt x="2424683" y="0"/>
                </a:lnTo>
                <a:lnTo>
                  <a:pt x="2424683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7811" y="3604259"/>
            <a:ext cx="3048000" cy="913130"/>
          </a:xfrm>
          <a:custGeom>
            <a:avLst/>
            <a:gdLst/>
            <a:ahLst/>
            <a:cxnLst/>
            <a:rect l="l" t="t" r="r" b="b"/>
            <a:pathLst>
              <a:path w="3048000" h="913129">
                <a:moveTo>
                  <a:pt x="0" y="0"/>
                </a:moveTo>
                <a:lnTo>
                  <a:pt x="3048000" y="0"/>
                </a:lnTo>
                <a:lnTo>
                  <a:pt x="3048000" y="912876"/>
                </a:lnTo>
                <a:lnTo>
                  <a:pt x="0" y="9128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46227" y="3567150"/>
            <a:ext cx="2834640" cy="83946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41.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Развитие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мелкой</a:t>
            </a:r>
            <a:r>
              <a:rPr sz="1050" b="1" spc="-1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моторики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1600"/>
              </a:lnSpc>
              <a:spcBef>
                <a:spcPts val="5"/>
              </a:spcBef>
            </a:pP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5.1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.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Создана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целостная система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(напр.,  разработана программа) развития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мелкой  моторики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в разных видах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деятельности </a:t>
            </a:r>
            <a:r>
              <a:rPr sz="105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с </a:t>
            </a:r>
            <a:r>
              <a:rPr sz="105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учетом  </a:t>
            </a:r>
            <a:r>
              <a:rPr sz="105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индивидуальных особенностей</a:t>
            </a:r>
            <a:r>
              <a:rPr sz="1050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66815" y="4649723"/>
            <a:ext cx="2914015" cy="1077595"/>
          </a:xfrm>
          <a:custGeom>
            <a:avLst/>
            <a:gdLst/>
            <a:ahLst/>
            <a:cxnLst/>
            <a:rect l="l" t="t" r="r" b="b"/>
            <a:pathLst>
              <a:path w="2914015" h="1077595">
                <a:moveTo>
                  <a:pt x="0" y="0"/>
                </a:moveTo>
                <a:lnTo>
                  <a:pt x="2913888" y="0"/>
                </a:lnTo>
                <a:lnTo>
                  <a:pt x="2913888" y="1077468"/>
                </a:lnTo>
                <a:lnTo>
                  <a:pt x="0" y="1077468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45868" y="4613300"/>
            <a:ext cx="2646045" cy="10020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48.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Возрастная</a:t>
            </a:r>
            <a:r>
              <a:rPr sz="1050" b="1" spc="-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адекватность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10"/>
              </a:spcBef>
            </a:pP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3.1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. </a:t>
            </a:r>
            <a:r>
              <a:rPr sz="1050" b="1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Педагогические групповые</a:t>
            </a:r>
            <a:r>
              <a:rPr sz="1050" b="1" u="sng" spc="-9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наблюдения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помогают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определить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диапазон возрастных  особенностей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 группы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учесть</a:t>
            </a:r>
            <a:r>
              <a:rPr sz="1050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его</a:t>
            </a:r>
            <a:endParaRPr sz="1050">
              <a:latin typeface="Calibri"/>
              <a:cs typeface="Calibri"/>
            </a:endParaRPr>
          </a:p>
          <a:p>
            <a:pPr marL="12700" marR="13970">
              <a:lnSpc>
                <a:spcPct val="101899"/>
              </a:lnSpc>
            </a:pP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в дальнейшем при планировании  реализуемой образовательной</a:t>
            </a:r>
            <a:r>
              <a:rPr sz="1050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деятельности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91200" y="2292095"/>
            <a:ext cx="3230880" cy="748665"/>
          </a:xfrm>
          <a:custGeom>
            <a:avLst/>
            <a:gdLst/>
            <a:ahLst/>
            <a:cxnLst/>
            <a:rect l="l" t="t" r="r" b="b"/>
            <a:pathLst>
              <a:path w="3230879" h="748664">
                <a:moveTo>
                  <a:pt x="0" y="0"/>
                </a:moveTo>
                <a:lnTo>
                  <a:pt x="3230879" y="0"/>
                </a:lnTo>
                <a:lnTo>
                  <a:pt x="3230879" y="748284"/>
                </a:lnTo>
                <a:lnTo>
                  <a:pt x="0" y="7482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869940" y="2254288"/>
            <a:ext cx="2889250" cy="676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Показатель </a:t>
            </a: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2. </a:t>
            </a:r>
            <a:r>
              <a:rPr sz="1050" b="1" spc="10" dirty="0">
                <a:solidFill>
                  <a:srgbClr val="006FC0"/>
                </a:solidFill>
                <a:latin typeface="Calibri"/>
                <a:cs typeface="Calibri"/>
              </a:rPr>
              <a:t>Понимание</a:t>
            </a:r>
            <a:r>
              <a:rPr sz="1050" b="1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ребенка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10"/>
              </a:spcBef>
            </a:pPr>
            <a:r>
              <a:rPr sz="1050" b="1" dirty="0">
                <a:solidFill>
                  <a:srgbClr val="006FC0"/>
                </a:solidFill>
                <a:latin typeface="Calibri"/>
                <a:cs typeface="Calibri"/>
              </a:rPr>
              <a:t>3.2.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Предусмотрено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проведение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регулярных  </a:t>
            </a:r>
            <a:r>
              <a:rPr sz="1050" b="1" spc="5" dirty="0">
                <a:solidFill>
                  <a:srgbClr val="006FC0"/>
                </a:solidFill>
                <a:latin typeface="Calibri"/>
                <a:cs typeface="Calibri"/>
              </a:rPr>
              <a:t>педагогических наблюдений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за развитием</a:t>
            </a:r>
            <a:r>
              <a:rPr sz="1050" spc="-1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06FC0"/>
                </a:solidFill>
                <a:latin typeface="Calibri"/>
                <a:cs typeface="Calibri"/>
              </a:rPr>
              <a:t>детей  (процедура </a:t>
            </a:r>
            <a:r>
              <a:rPr sz="1050" spc="5" dirty="0">
                <a:solidFill>
                  <a:srgbClr val="006FC0"/>
                </a:solidFill>
                <a:latin typeface="Calibri"/>
                <a:cs typeface="Calibri"/>
              </a:rPr>
              <a:t>формализована)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64173" y="1911857"/>
            <a:ext cx="1382395" cy="363855"/>
          </a:xfrm>
          <a:custGeom>
            <a:avLst/>
            <a:gdLst/>
            <a:ahLst/>
            <a:cxnLst/>
            <a:rect l="l" t="t" r="r" b="b"/>
            <a:pathLst>
              <a:path w="1382395" h="363855">
                <a:moveTo>
                  <a:pt x="0" y="0"/>
                </a:moveTo>
                <a:lnTo>
                  <a:pt x="1382268" y="363842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24456" y="2235615"/>
            <a:ext cx="83820" cy="74295"/>
          </a:xfrm>
          <a:custGeom>
            <a:avLst/>
            <a:gdLst/>
            <a:ahLst/>
            <a:cxnLst/>
            <a:rect l="l" t="t" r="r" b="b"/>
            <a:pathLst>
              <a:path w="83820" h="74294">
                <a:moveTo>
                  <a:pt x="19405" y="0"/>
                </a:moveTo>
                <a:lnTo>
                  <a:pt x="0" y="73685"/>
                </a:lnTo>
                <a:lnTo>
                  <a:pt x="83400" y="56248"/>
                </a:lnTo>
                <a:lnTo>
                  <a:pt x="1940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31691" y="3041142"/>
            <a:ext cx="175895" cy="1547495"/>
          </a:xfrm>
          <a:custGeom>
            <a:avLst/>
            <a:gdLst/>
            <a:ahLst/>
            <a:cxnLst/>
            <a:rect l="l" t="t" r="r" b="b"/>
            <a:pathLst>
              <a:path w="175895" h="1547495">
                <a:moveTo>
                  <a:pt x="175780" y="0"/>
                </a:moveTo>
                <a:lnTo>
                  <a:pt x="0" y="1546999"/>
                </a:lnTo>
              </a:path>
            </a:pathLst>
          </a:custGeom>
          <a:ln w="19811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95264" y="4571217"/>
            <a:ext cx="76200" cy="80010"/>
          </a:xfrm>
          <a:custGeom>
            <a:avLst/>
            <a:gdLst/>
            <a:ahLst/>
            <a:cxnLst/>
            <a:rect l="l" t="t" r="r" b="b"/>
            <a:pathLst>
              <a:path w="76200" h="80010">
                <a:moveTo>
                  <a:pt x="0" y="0"/>
                </a:moveTo>
                <a:lnTo>
                  <a:pt x="29260" y="80010"/>
                </a:lnTo>
                <a:lnTo>
                  <a:pt x="75717" y="8597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4831" y="3041142"/>
            <a:ext cx="2753360" cy="551815"/>
          </a:xfrm>
          <a:custGeom>
            <a:avLst/>
            <a:gdLst/>
            <a:ahLst/>
            <a:cxnLst/>
            <a:rect l="l" t="t" r="r" b="b"/>
            <a:pathLst>
              <a:path w="2753359" h="551814">
                <a:moveTo>
                  <a:pt x="2753144" y="0"/>
                </a:moveTo>
                <a:lnTo>
                  <a:pt x="0" y="551472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92570" y="3552755"/>
            <a:ext cx="82550" cy="74930"/>
          </a:xfrm>
          <a:custGeom>
            <a:avLst/>
            <a:gdLst/>
            <a:ahLst/>
            <a:cxnLst/>
            <a:rect l="l" t="t" r="r" b="b"/>
            <a:pathLst>
              <a:path w="82550" h="74929">
                <a:moveTo>
                  <a:pt x="67233" y="0"/>
                </a:moveTo>
                <a:lnTo>
                  <a:pt x="0" y="52324"/>
                </a:lnTo>
                <a:lnTo>
                  <a:pt x="82207" y="74714"/>
                </a:lnTo>
                <a:lnTo>
                  <a:pt x="6723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17747" y="6128003"/>
            <a:ext cx="4168140" cy="368935"/>
          </a:xfrm>
          <a:custGeom>
            <a:avLst/>
            <a:gdLst/>
            <a:ahLst/>
            <a:cxnLst/>
            <a:rect l="l" t="t" r="r" b="b"/>
            <a:pathLst>
              <a:path w="4168140" h="368935">
                <a:moveTo>
                  <a:pt x="0" y="0"/>
                </a:moveTo>
                <a:lnTo>
                  <a:pt x="4168140" y="0"/>
                </a:lnTo>
                <a:lnTo>
                  <a:pt x="416814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5362" y="5727953"/>
            <a:ext cx="1759585" cy="386715"/>
          </a:xfrm>
          <a:custGeom>
            <a:avLst/>
            <a:gdLst/>
            <a:ahLst/>
            <a:cxnLst/>
            <a:rect l="l" t="t" r="r" b="b"/>
            <a:pathLst>
              <a:path w="1759584" h="386714">
                <a:moveTo>
                  <a:pt x="1759292" y="0"/>
                </a:moveTo>
                <a:lnTo>
                  <a:pt x="0" y="386181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03343" y="6074191"/>
            <a:ext cx="83185" cy="74930"/>
          </a:xfrm>
          <a:custGeom>
            <a:avLst/>
            <a:gdLst/>
            <a:ahLst/>
            <a:cxnLst/>
            <a:rect l="l" t="t" r="r" b="b"/>
            <a:pathLst>
              <a:path w="83185" h="74929">
                <a:moveTo>
                  <a:pt x="66255" y="0"/>
                </a:moveTo>
                <a:lnTo>
                  <a:pt x="0" y="53555"/>
                </a:lnTo>
                <a:lnTo>
                  <a:pt x="82600" y="74421"/>
                </a:lnTo>
                <a:lnTo>
                  <a:pt x="6625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70803" y="1482852"/>
            <a:ext cx="445007" cy="362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70803" y="1482852"/>
            <a:ext cx="445134" cy="363220"/>
          </a:xfrm>
          <a:custGeom>
            <a:avLst/>
            <a:gdLst/>
            <a:ahLst/>
            <a:cxnLst/>
            <a:rect l="l" t="t" r="r" b="b"/>
            <a:pathLst>
              <a:path w="445135" h="363219">
                <a:moveTo>
                  <a:pt x="0" y="181355"/>
                </a:moveTo>
                <a:lnTo>
                  <a:pt x="5876" y="139771"/>
                </a:lnTo>
                <a:lnTo>
                  <a:pt x="22615" y="101598"/>
                </a:lnTo>
                <a:lnTo>
                  <a:pt x="48881" y="67925"/>
                </a:lnTo>
                <a:lnTo>
                  <a:pt x="83339" y="39840"/>
                </a:lnTo>
                <a:lnTo>
                  <a:pt x="124652" y="18432"/>
                </a:lnTo>
                <a:lnTo>
                  <a:pt x="171485" y="4789"/>
                </a:lnTo>
                <a:lnTo>
                  <a:pt x="222504" y="0"/>
                </a:lnTo>
                <a:lnTo>
                  <a:pt x="273522" y="4789"/>
                </a:lnTo>
                <a:lnTo>
                  <a:pt x="320355" y="18432"/>
                </a:lnTo>
                <a:lnTo>
                  <a:pt x="361668" y="39840"/>
                </a:lnTo>
                <a:lnTo>
                  <a:pt x="396126" y="67925"/>
                </a:lnTo>
                <a:lnTo>
                  <a:pt x="422392" y="101598"/>
                </a:lnTo>
                <a:lnTo>
                  <a:pt x="439131" y="139771"/>
                </a:lnTo>
                <a:lnTo>
                  <a:pt x="445008" y="181355"/>
                </a:lnTo>
                <a:lnTo>
                  <a:pt x="439131" y="222940"/>
                </a:lnTo>
                <a:lnTo>
                  <a:pt x="422392" y="261113"/>
                </a:lnTo>
                <a:lnTo>
                  <a:pt x="396126" y="294786"/>
                </a:lnTo>
                <a:lnTo>
                  <a:pt x="361668" y="322871"/>
                </a:lnTo>
                <a:lnTo>
                  <a:pt x="320355" y="344279"/>
                </a:lnTo>
                <a:lnTo>
                  <a:pt x="273522" y="357922"/>
                </a:lnTo>
                <a:lnTo>
                  <a:pt x="222504" y="362711"/>
                </a:lnTo>
                <a:lnTo>
                  <a:pt x="171485" y="357922"/>
                </a:lnTo>
                <a:lnTo>
                  <a:pt x="124652" y="344279"/>
                </a:lnTo>
                <a:lnTo>
                  <a:pt x="83339" y="322871"/>
                </a:lnTo>
                <a:lnTo>
                  <a:pt x="48881" y="294786"/>
                </a:lnTo>
                <a:lnTo>
                  <a:pt x="22615" y="261113"/>
                </a:lnTo>
                <a:lnTo>
                  <a:pt x="5876" y="222940"/>
                </a:lnTo>
                <a:lnTo>
                  <a:pt x="0" y="181355"/>
                </a:lnTo>
                <a:close/>
              </a:path>
            </a:pathLst>
          </a:custGeom>
          <a:ln w="609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617932" y="1498744"/>
            <a:ext cx="2345055" cy="545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5515">
              <a:lnSpc>
                <a:spcPts val="2045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45"/>
              </a:lnSpc>
            </a:pP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2. Понимание</a:t>
            </a:r>
            <a:r>
              <a:rPr sz="1800" spc="-1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ребенка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01640" y="2461260"/>
            <a:ext cx="336803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01640" y="2461260"/>
            <a:ext cx="337185" cy="274320"/>
          </a:xfrm>
          <a:custGeom>
            <a:avLst/>
            <a:gdLst/>
            <a:ahLst/>
            <a:cxnLst/>
            <a:rect l="l" t="t" r="r" b="b"/>
            <a:pathLst>
              <a:path w="337185" h="274319">
                <a:moveTo>
                  <a:pt x="0" y="137160"/>
                </a:moveTo>
                <a:lnTo>
                  <a:pt x="8585" y="93805"/>
                </a:lnTo>
                <a:lnTo>
                  <a:pt x="32492" y="56153"/>
                </a:lnTo>
                <a:lnTo>
                  <a:pt x="68947" y="26462"/>
                </a:lnTo>
                <a:lnTo>
                  <a:pt x="115175" y="6992"/>
                </a:lnTo>
                <a:lnTo>
                  <a:pt x="168402" y="0"/>
                </a:lnTo>
                <a:lnTo>
                  <a:pt x="221628" y="6992"/>
                </a:lnTo>
                <a:lnTo>
                  <a:pt x="267856" y="26462"/>
                </a:lnTo>
                <a:lnTo>
                  <a:pt x="304311" y="56153"/>
                </a:lnTo>
                <a:lnTo>
                  <a:pt x="328218" y="93805"/>
                </a:lnTo>
                <a:lnTo>
                  <a:pt x="336804" y="137160"/>
                </a:lnTo>
                <a:lnTo>
                  <a:pt x="328218" y="180514"/>
                </a:lnTo>
                <a:lnTo>
                  <a:pt x="304311" y="218166"/>
                </a:lnTo>
                <a:lnTo>
                  <a:pt x="267856" y="247857"/>
                </a:lnTo>
                <a:lnTo>
                  <a:pt x="221628" y="267327"/>
                </a:lnTo>
                <a:lnTo>
                  <a:pt x="168402" y="274320"/>
                </a:lnTo>
                <a:lnTo>
                  <a:pt x="115175" y="267327"/>
                </a:lnTo>
                <a:lnTo>
                  <a:pt x="68947" y="247857"/>
                </a:lnTo>
                <a:lnTo>
                  <a:pt x="32492" y="218166"/>
                </a:lnTo>
                <a:lnTo>
                  <a:pt x="8585" y="180514"/>
                </a:lnTo>
                <a:lnTo>
                  <a:pt x="0" y="137160"/>
                </a:lnTo>
                <a:close/>
              </a:path>
            </a:pathLst>
          </a:custGeom>
          <a:ln w="609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600700" y="243382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15200" y="6019800"/>
            <a:ext cx="445007" cy="361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15200" y="6019800"/>
            <a:ext cx="445134" cy="361315"/>
          </a:xfrm>
          <a:custGeom>
            <a:avLst/>
            <a:gdLst/>
            <a:ahLst/>
            <a:cxnLst/>
            <a:rect l="l" t="t" r="r" b="b"/>
            <a:pathLst>
              <a:path w="445134" h="361314">
                <a:moveTo>
                  <a:pt x="0" y="180594"/>
                </a:moveTo>
                <a:lnTo>
                  <a:pt x="5876" y="139187"/>
                </a:lnTo>
                <a:lnTo>
                  <a:pt x="22615" y="101176"/>
                </a:lnTo>
                <a:lnTo>
                  <a:pt x="48881" y="67644"/>
                </a:lnTo>
                <a:lnTo>
                  <a:pt x="83339" y="39676"/>
                </a:lnTo>
                <a:lnTo>
                  <a:pt x="124652" y="18356"/>
                </a:lnTo>
                <a:lnTo>
                  <a:pt x="171485" y="4769"/>
                </a:lnTo>
                <a:lnTo>
                  <a:pt x="222504" y="0"/>
                </a:lnTo>
                <a:lnTo>
                  <a:pt x="273522" y="4769"/>
                </a:lnTo>
                <a:lnTo>
                  <a:pt x="320355" y="18356"/>
                </a:lnTo>
                <a:lnTo>
                  <a:pt x="361668" y="39676"/>
                </a:lnTo>
                <a:lnTo>
                  <a:pt x="396126" y="67644"/>
                </a:lnTo>
                <a:lnTo>
                  <a:pt x="422392" y="101176"/>
                </a:lnTo>
                <a:lnTo>
                  <a:pt x="439131" y="139187"/>
                </a:lnTo>
                <a:lnTo>
                  <a:pt x="445008" y="180594"/>
                </a:lnTo>
                <a:lnTo>
                  <a:pt x="439131" y="222000"/>
                </a:lnTo>
                <a:lnTo>
                  <a:pt x="422392" y="260011"/>
                </a:lnTo>
                <a:lnTo>
                  <a:pt x="396126" y="293543"/>
                </a:lnTo>
                <a:lnTo>
                  <a:pt x="361668" y="321511"/>
                </a:lnTo>
                <a:lnTo>
                  <a:pt x="320355" y="342831"/>
                </a:lnTo>
                <a:lnTo>
                  <a:pt x="273522" y="356418"/>
                </a:lnTo>
                <a:lnTo>
                  <a:pt x="222504" y="361188"/>
                </a:lnTo>
                <a:lnTo>
                  <a:pt x="171485" y="356418"/>
                </a:lnTo>
                <a:lnTo>
                  <a:pt x="124652" y="342831"/>
                </a:lnTo>
                <a:lnTo>
                  <a:pt x="83339" y="321511"/>
                </a:lnTo>
                <a:lnTo>
                  <a:pt x="48881" y="293543"/>
                </a:lnTo>
                <a:lnTo>
                  <a:pt x="22615" y="260011"/>
                </a:lnTo>
                <a:lnTo>
                  <a:pt x="5876" y="222000"/>
                </a:lnTo>
                <a:lnTo>
                  <a:pt x="0" y="180594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371750" y="6145172"/>
            <a:ext cx="426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538235"/>
                </a:solidFill>
                <a:latin typeface="Calibri"/>
                <a:cs typeface="Calibri"/>
              </a:rPr>
              <a:t>Показатель </a:t>
            </a:r>
            <a:r>
              <a:rPr sz="1800" spc="-5" dirty="0">
                <a:solidFill>
                  <a:srgbClr val="538235"/>
                </a:solidFill>
                <a:latin typeface="Calibri"/>
                <a:cs typeface="Calibri"/>
              </a:rPr>
              <a:t>48. Возрастная адекватность</a:t>
            </a:r>
            <a:r>
              <a:rPr sz="1800" spc="16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700" baseline="26234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700" baseline="26234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501640" y="4968240"/>
            <a:ext cx="336803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01640" y="4968240"/>
            <a:ext cx="337185" cy="274320"/>
          </a:xfrm>
          <a:custGeom>
            <a:avLst/>
            <a:gdLst/>
            <a:ahLst/>
            <a:cxnLst/>
            <a:rect l="l" t="t" r="r" b="b"/>
            <a:pathLst>
              <a:path w="337185" h="274320">
                <a:moveTo>
                  <a:pt x="0" y="137160"/>
                </a:moveTo>
                <a:lnTo>
                  <a:pt x="8585" y="93805"/>
                </a:lnTo>
                <a:lnTo>
                  <a:pt x="32492" y="56153"/>
                </a:lnTo>
                <a:lnTo>
                  <a:pt x="68947" y="26462"/>
                </a:lnTo>
                <a:lnTo>
                  <a:pt x="115175" y="6992"/>
                </a:lnTo>
                <a:lnTo>
                  <a:pt x="168402" y="0"/>
                </a:lnTo>
                <a:lnTo>
                  <a:pt x="221628" y="6992"/>
                </a:lnTo>
                <a:lnTo>
                  <a:pt x="267856" y="26462"/>
                </a:lnTo>
                <a:lnTo>
                  <a:pt x="304311" y="56153"/>
                </a:lnTo>
                <a:lnTo>
                  <a:pt x="328218" y="93805"/>
                </a:lnTo>
                <a:lnTo>
                  <a:pt x="336804" y="137160"/>
                </a:lnTo>
                <a:lnTo>
                  <a:pt x="328218" y="180514"/>
                </a:lnTo>
                <a:lnTo>
                  <a:pt x="304311" y="218166"/>
                </a:lnTo>
                <a:lnTo>
                  <a:pt x="267856" y="247857"/>
                </a:lnTo>
                <a:lnTo>
                  <a:pt x="221628" y="267327"/>
                </a:lnTo>
                <a:lnTo>
                  <a:pt x="168402" y="274320"/>
                </a:lnTo>
                <a:lnTo>
                  <a:pt x="115175" y="267327"/>
                </a:lnTo>
                <a:lnTo>
                  <a:pt x="68947" y="247857"/>
                </a:lnTo>
                <a:lnTo>
                  <a:pt x="32492" y="218166"/>
                </a:lnTo>
                <a:lnTo>
                  <a:pt x="8585" y="180514"/>
                </a:lnTo>
                <a:lnTo>
                  <a:pt x="0" y="13716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600700" y="494009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946647" y="3866388"/>
            <a:ext cx="336803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46647" y="3866388"/>
            <a:ext cx="337185" cy="274320"/>
          </a:xfrm>
          <a:custGeom>
            <a:avLst/>
            <a:gdLst/>
            <a:ahLst/>
            <a:cxnLst/>
            <a:rect l="l" t="t" r="r" b="b"/>
            <a:pathLst>
              <a:path w="337185" h="274320">
                <a:moveTo>
                  <a:pt x="0" y="137160"/>
                </a:moveTo>
                <a:lnTo>
                  <a:pt x="8585" y="93805"/>
                </a:lnTo>
                <a:lnTo>
                  <a:pt x="32492" y="56153"/>
                </a:lnTo>
                <a:lnTo>
                  <a:pt x="68947" y="26462"/>
                </a:lnTo>
                <a:lnTo>
                  <a:pt x="115175" y="6992"/>
                </a:lnTo>
                <a:lnTo>
                  <a:pt x="168402" y="0"/>
                </a:lnTo>
                <a:lnTo>
                  <a:pt x="221628" y="6992"/>
                </a:lnTo>
                <a:lnTo>
                  <a:pt x="267856" y="26462"/>
                </a:lnTo>
                <a:lnTo>
                  <a:pt x="304311" y="56153"/>
                </a:lnTo>
                <a:lnTo>
                  <a:pt x="328218" y="93805"/>
                </a:lnTo>
                <a:lnTo>
                  <a:pt x="336804" y="137160"/>
                </a:lnTo>
                <a:lnTo>
                  <a:pt x="328218" y="180514"/>
                </a:lnTo>
                <a:lnTo>
                  <a:pt x="304311" y="218166"/>
                </a:lnTo>
                <a:lnTo>
                  <a:pt x="267856" y="247857"/>
                </a:lnTo>
                <a:lnTo>
                  <a:pt x="221628" y="267327"/>
                </a:lnTo>
                <a:lnTo>
                  <a:pt x="168402" y="274320"/>
                </a:lnTo>
                <a:lnTo>
                  <a:pt x="115175" y="267327"/>
                </a:lnTo>
                <a:lnTo>
                  <a:pt x="68947" y="247857"/>
                </a:lnTo>
                <a:lnTo>
                  <a:pt x="32492" y="218166"/>
                </a:lnTo>
                <a:lnTo>
                  <a:pt x="8585" y="180514"/>
                </a:lnTo>
                <a:lnTo>
                  <a:pt x="0" y="137160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045200" y="383905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017027" y="3874462"/>
            <a:ext cx="354965" cy="304165"/>
          </a:xfrm>
          <a:custGeom>
            <a:avLst/>
            <a:gdLst/>
            <a:ahLst/>
            <a:cxnLst/>
            <a:rect l="l" t="t" r="r" b="b"/>
            <a:pathLst>
              <a:path w="354964" h="304164">
                <a:moveTo>
                  <a:pt x="0" y="0"/>
                </a:moveTo>
                <a:lnTo>
                  <a:pt x="354545" y="303885"/>
                </a:lnTo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17027" y="3874462"/>
            <a:ext cx="354965" cy="304165"/>
          </a:xfrm>
          <a:custGeom>
            <a:avLst/>
            <a:gdLst/>
            <a:ahLst/>
            <a:cxnLst/>
            <a:rect l="l" t="t" r="r" b="b"/>
            <a:pathLst>
              <a:path w="354964" h="304164">
                <a:moveTo>
                  <a:pt x="354545" y="0"/>
                </a:moveTo>
                <a:lnTo>
                  <a:pt x="0" y="303885"/>
                </a:lnTo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43600" y="3811523"/>
            <a:ext cx="501650" cy="429895"/>
          </a:xfrm>
          <a:custGeom>
            <a:avLst/>
            <a:gdLst/>
            <a:ahLst/>
            <a:cxnLst/>
            <a:rect l="l" t="t" r="r" b="b"/>
            <a:pathLst>
              <a:path w="501650" h="429895">
                <a:moveTo>
                  <a:pt x="0" y="214883"/>
                </a:moveTo>
                <a:lnTo>
                  <a:pt x="5093" y="171576"/>
                </a:lnTo>
                <a:lnTo>
                  <a:pt x="19701" y="131239"/>
                </a:lnTo>
                <a:lnTo>
                  <a:pt x="42815" y="94738"/>
                </a:lnTo>
                <a:lnTo>
                  <a:pt x="73428" y="62936"/>
                </a:lnTo>
                <a:lnTo>
                  <a:pt x="110530" y="36697"/>
                </a:lnTo>
                <a:lnTo>
                  <a:pt x="153115" y="16886"/>
                </a:lnTo>
                <a:lnTo>
                  <a:pt x="200173" y="4365"/>
                </a:lnTo>
                <a:lnTo>
                  <a:pt x="250697" y="0"/>
                </a:lnTo>
                <a:lnTo>
                  <a:pt x="301222" y="4365"/>
                </a:lnTo>
                <a:lnTo>
                  <a:pt x="348280" y="16886"/>
                </a:lnTo>
                <a:lnTo>
                  <a:pt x="390865" y="36697"/>
                </a:lnTo>
                <a:lnTo>
                  <a:pt x="427967" y="62936"/>
                </a:lnTo>
                <a:lnTo>
                  <a:pt x="458580" y="94738"/>
                </a:lnTo>
                <a:lnTo>
                  <a:pt x="481694" y="131239"/>
                </a:lnTo>
                <a:lnTo>
                  <a:pt x="496302" y="171576"/>
                </a:lnTo>
                <a:lnTo>
                  <a:pt x="501395" y="214883"/>
                </a:lnTo>
                <a:lnTo>
                  <a:pt x="496302" y="258191"/>
                </a:lnTo>
                <a:lnTo>
                  <a:pt x="481694" y="298528"/>
                </a:lnTo>
                <a:lnTo>
                  <a:pt x="458580" y="335029"/>
                </a:lnTo>
                <a:lnTo>
                  <a:pt x="427967" y="366831"/>
                </a:lnTo>
                <a:lnTo>
                  <a:pt x="390865" y="393070"/>
                </a:lnTo>
                <a:lnTo>
                  <a:pt x="348280" y="412881"/>
                </a:lnTo>
                <a:lnTo>
                  <a:pt x="301222" y="425402"/>
                </a:lnTo>
                <a:lnTo>
                  <a:pt x="250697" y="429767"/>
                </a:lnTo>
                <a:lnTo>
                  <a:pt x="200173" y="425402"/>
                </a:lnTo>
                <a:lnTo>
                  <a:pt x="153115" y="412881"/>
                </a:lnTo>
                <a:lnTo>
                  <a:pt x="110530" y="393070"/>
                </a:lnTo>
                <a:lnTo>
                  <a:pt x="73428" y="366831"/>
                </a:lnTo>
                <a:lnTo>
                  <a:pt x="42815" y="335029"/>
                </a:lnTo>
                <a:lnTo>
                  <a:pt x="19701" y="298528"/>
                </a:lnTo>
                <a:lnTo>
                  <a:pt x="5093" y="258191"/>
                </a:lnTo>
                <a:lnTo>
                  <a:pt x="0" y="214883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25131" y="4942786"/>
            <a:ext cx="354965" cy="304165"/>
          </a:xfrm>
          <a:custGeom>
            <a:avLst/>
            <a:gdLst/>
            <a:ahLst/>
            <a:cxnLst/>
            <a:rect l="l" t="t" r="r" b="b"/>
            <a:pathLst>
              <a:path w="354964" h="304164">
                <a:moveTo>
                  <a:pt x="0" y="0"/>
                </a:moveTo>
                <a:lnTo>
                  <a:pt x="354545" y="303885"/>
                </a:lnTo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25131" y="4942786"/>
            <a:ext cx="354965" cy="304165"/>
          </a:xfrm>
          <a:custGeom>
            <a:avLst/>
            <a:gdLst/>
            <a:ahLst/>
            <a:cxnLst/>
            <a:rect l="l" t="t" r="r" b="b"/>
            <a:pathLst>
              <a:path w="354964" h="304164">
                <a:moveTo>
                  <a:pt x="354545" y="0"/>
                </a:moveTo>
                <a:lnTo>
                  <a:pt x="0" y="303885"/>
                </a:lnTo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51703" y="4879847"/>
            <a:ext cx="501650" cy="429895"/>
          </a:xfrm>
          <a:custGeom>
            <a:avLst/>
            <a:gdLst/>
            <a:ahLst/>
            <a:cxnLst/>
            <a:rect l="l" t="t" r="r" b="b"/>
            <a:pathLst>
              <a:path w="501650" h="429895">
                <a:moveTo>
                  <a:pt x="0" y="214883"/>
                </a:moveTo>
                <a:lnTo>
                  <a:pt x="5093" y="171576"/>
                </a:lnTo>
                <a:lnTo>
                  <a:pt x="19701" y="131239"/>
                </a:lnTo>
                <a:lnTo>
                  <a:pt x="42815" y="94738"/>
                </a:lnTo>
                <a:lnTo>
                  <a:pt x="73428" y="62936"/>
                </a:lnTo>
                <a:lnTo>
                  <a:pt x="110530" y="36697"/>
                </a:lnTo>
                <a:lnTo>
                  <a:pt x="153115" y="16886"/>
                </a:lnTo>
                <a:lnTo>
                  <a:pt x="200173" y="4365"/>
                </a:lnTo>
                <a:lnTo>
                  <a:pt x="250697" y="0"/>
                </a:lnTo>
                <a:lnTo>
                  <a:pt x="301222" y="4365"/>
                </a:lnTo>
                <a:lnTo>
                  <a:pt x="348280" y="16886"/>
                </a:lnTo>
                <a:lnTo>
                  <a:pt x="390865" y="36697"/>
                </a:lnTo>
                <a:lnTo>
                  <a:pt x="427967" y="62936"/>
                </a:lnTo>
                <a:lnTo>
                  <a:pt x="458580" y="94738"/>
                </a:lnTo>
                <a:lnTo>
                  <a:pt x="481694" y="131239"/>
                </a:lnTo>
                <a:lnTo>
                  <a:pt x="496302" y="171576"/>
                </a:lnTo>
                <a:lnTo>
                  <a:pt x="501395" y="214883"/>
                </a:lnTo>
                <a:lnTo>
                  <a:pt x="496302" y="258191"/>
                </a:lnTo>
                <a:lnTo>
                  <a:pt x="481694" y="298528"/>
                </a:lnTo>
                <a:lnTo>
                  <a:pt x="458580" y="335029"/>
                </a:lnTo>
                <a:lnTo>
                  <a:pt x="427967" y="366831"/>
                </a:lnTo>
                <a:lnTo>
                  <a:pt x="390865" y="393070"/>
                </a:lnTo>
                <a:lnTo>
                  <a:pt x="348280" y="412881"/>
                </a:lnTo>
                <a:lnTo>
                  <a:pt x="301222" y="425402"/>
                </a:lnTo>
                <a:lnTo>
                  <a:pt x="250697" y="429767"/>
                </a:lnTo>
                <a:lnTo>
                  <a:pt x="200173" y="425402"/>
                </a:lnTo>
                <a:lnTo>
                  <a:pt x="153115" y="412881"/>
                </a:lnTo>
                <a:lnTo>
                  <a:pt x="110530" y="393070"/>
                </a:lnTo>
                <a:lnTo>
                  <a:pt x="73428" y="366831"/>
                </a:lnTo>
                <a:lnTo>
                  <a:pt x="42815" y="335029"/>
                </a:lnTo>
                <a:lnTo>
                  <a:pt x="19701" y="298528"/>
                </a:lnTo>
                <a:lnTo>
                  <a:pt x="5093" y="258191"/>
                </a:lnTo>
                <a:lnTo>
                  <a:pt x="0" y="214883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24263" y="6015459"/>
            <a:ext cx="354965" cy="302895"/>
          </a:xfrm>
          <a:custGeom>
            <a:avLst/>
            <a:gdLst/>
            <a:ahLst/>
            <a:cxnLst/>
            <a:rect l="l" t="t" r="r" b="b"/>
            <a:pathLst>
              <a:path w="354965" h="302895">
                <a:moveTo>
                  <a:pt x="0" y="0"/>
                </a:moveTo>
                <a:lnTo>
                  <a:pt x="354545" y="302818"/>
                </a:lnTo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24263" y="6015459"/>
            <a:ext cx="354965" cy="302895"/>
          </a:xfrm>
          <a:custGeom>
            <a:avLst/>
            <a:gdLst/>
            <a:ahLst/>
            <a:cxnLst/>
            <a:rect l="l" t="t" r="r" b="b"/>
            <a:pathLst>
              <a:path w="354965" h="302895">
                <a:moveTo>
                  <a:pt x="354545" y="0"/>
                </a:moveTo>
                <a:lnTo>
                  <a:pt x="0" y="302818"/>
                </a:lnTo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50835" y="5952744"/>
            <a:ext cx="501650" cy="428625"/>
          </a:xfrm>
          <a:custGeom>
            <a:avLst/>
            <a:gdLst/>
            <a:ahLst/>
            <a:cxnLst/>
            <a:rect l="l" t="t" r="r" b="b"/>
            <a:pathLst>
              <a:path w="501650" h="428625">
                <a:moveTo>
                  <a:pt x="0" y="214121"/>
                </a:moveTo>
                <a:lnTo>
                  <a:pt x="5093" y="170967"/>
                </a:lnTo>
                <a:lnTo>
                  <a:pt x="19701" y="130773"/>
                </a:lnTo>
                <a:lnTo>
                  <a:pt x="42815" y="94401"/>
                </a:lnTo>
                <a:lnTo>
                  <a:pt x="73428" y="62712"/>
                </a:lnTo>
                <a:lnTo>
                  <a:pt x="110530" y="36567"/>
                </a:lnTo>
                <a:lnTo>
                  <a:pt x="153115" y="16825"/>
                </a:lnTo>
                <a:lnTo>
                  <a:pt x="200173" y="4349"/>
                </a:lnTo>
                <a:lnTo>
                  <a:pt x="250697" y="0"/>
                </a:lnTo>
                <a:lnTo>
                  <a:pt x="301222" y="4349"/>
                </a:lnTo>
                <a:lnTo>
                  <a:pt x="348280" y="16825"/>
                </a:lnTo>
                <a:lnTo>
                  <a:pt x="390865" y="36567"/>
                </a:lnTo>
                <a:lnTo>
                  <a:pt x="427967" y="62712"/>
                </a:lnTo>
                <a:lnTo>
                  <a:pt x="458580" y="94401"/>
                </a:lnTo>
                <a:lnTo>
                  <a:pt x="481694" y="130773"/>
                </a:lnTo>
                <a:lnTo>
                  <a:pt x="496302" y="170967"/>
                </a:lnTo>
                <a:lnTo>
                  <a:pt x="501395" y="214121"/>
                </a:lnTo>
                <a:lnTo>
                  <a:pt x="496302" y="257276"/>
                </a:lnTo>
                <a:lnTo>
                  <a:pt x="481694" y="297470"/>
                </a:lnTo>
                <a:lnTo>
                  <a:pt x="458580" y="333842"/>
                </a:lnTo>
                <a:lnTo>
                  <a:pt x="427967" y="365531"/>
                </a:lnTo>
                <a:lnTo>
                  <a:pt x="390865" y="391676"/>
                </a:lnTo>
                <a:lnTo>
                  <a:pt x="348280" y="411418"/>
                </a:lnTo>
                <a:lnTo>
                  <a:pt x="301222" y="423894"/>
                </a:lnTo>
                <a:lnTo>
                  <a:pt x="250697" y="428243"/>
                </a:lnTo>
                <a:lnTo>
                  <a:pt x="200173" y="423894"/>
                </a:lnTo>
                <a:lnTo>
                  <a:pt x="153115" y="411418"/>
                </a:lnTo>
                <a:lnTo>
                  <a:pt x="110530" y="391676"/>
                </a:lnTo>
                <a:lnTo>
                  <a:pt x="73428" y="365531"/>
                </a:lnTo>
                <a:lnTo>
                  <a:pt x="42815" y="333842"/>
                </a:lnTo>
                <a:lnTo>
                  <a:pt x="19701" y="297470"/>
                </a:lnTo>
                <a:lnTo>
                  <a:pt x="5093" y="257276"/>
                </a:lnTo>
                <a:lnTo>
                  <a:pt x="0" y="214121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5724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385622"/>
                </a:solidFill>
              </a:rPr>
              <a:t>Показатель </a:t>
            </a:r>
            <a:r>
              <a:rPr sz="2400" spc="-5" dirty="0">
                <a:solidFill>
                  <a:srgbClr val="385622"/>
                </a:solidFill>
              </a:rPr>
              <a:t>41. Развитие </a:t>
            </a:r>
            <a:r>
              <a:rPr sz="2400" spc="-15" dirty="0">
                <a:solidFill>
                  <a:srgbClr val="385622"/>
                </a:solidFill>
              </a:rPr>
              <a:t>мелкой </a:t>
            </a:r>
            <a:r>
              <a:rPr sz="2400" spc="-5" dirty="0">
                <a:solidFill>
                  <a:srgbClr val="385622"/>
                </a:solidFill>
              </a:rPr>
              <a:t>моторики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49352" y="1202436"/>
            <a:ext cx="8980576" cy="4919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2703" y="2749295"/>
            <a:ext cx="1536700" cy="222885"/>
          </a:xfrm>
          <a:custGeom>
            <a:avLst/>
            <a:gdLst/>
            <a:ahLst/>
            <a:cxnLst/>
            <a:rect l="l" t="t" r="r" b="b"/>
            <a:pathLst>
              <a:path w="1536700" h="222885">
                <a:moveTo>
                  <a:pt x="0" y="0"/>
                </a:moveTo>
                <a:lnTo>
                  <a:pt x="1536192" y="0"/>
                </a:lnTo>
                <a:lnTo>
                  <a:pt x="1536192" y="222503"/>
                </a:lnTo>
                <a:lnTo>
                  <a:pt x="0" y="22250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2703" y="2749295"/>
            <a:ext cx="1536700" cy="222885"/>
          </a:xfrm>
          <a:custGeom>
            <a:avLst/>
            <a:gdLst/>
            <a:ahLst/>
            <a:cxnLst/>
            <a:rect l="l" t="t" r="r" b="b"/>
            <a:pathLst>
              <a:path w="1536700" h="222885">
                <a:moveTo>
                  <a:pt x="0" y="0"/>
                </a:moveTo>
                <a:lnTo>
                  <a:pt x="1536192" y="0"/>
                </a:lnTo>
                <a:lnTo>
                  <a:pt x="1536192" y="222503"/>
                </a:lnTo>
                <a:lnTo>
                  <a:pt x="0" y="222503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55</a:t>
            </a:fld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5724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385622"/>
                </a:solidFill>
              </a:rPr>
              <a:t>Показатель </a:t>
            </a:r>
            <a:r>
              <a:rPr sz="2400" spc="-5" dirty="0">
                <a:solidFill>
                  <a:srgbClr val="385622"/>
                </a:solidFill>
              </a:rPr>
              <a:t>41. Развитие </a:t>
            </a:r>
            <a:r>
              <a:rPr sz="2400" spc="-15" dirty="0">
                <a:solidFill>
                  <a:srgbClr val="385622"/>
                </a:solidFill>
              </a:rPr>
              <a:t>мелкой </a:t>
            </a:r>
            <a:r>
              <a:rPr sz="2400" spc="-5" dirty="0">
                <a:solidFill>
                  <a:srgbClr val="385622"/>
                </a:solidFill>
              </a:rPr>
              <a:t>моторики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49352" y="1202436"/>
            <a:ext cx="8980576" cy="4919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03492" y="2496311"/>
            <a:ext cx="565785" cy="158750"/>
          </a:xfrm>
          <a:custGeom>
            <a:avLst/>
            <a:gdLst/>
            <a:ahLst/>
            <a:cxnLst/>
            <a:rect l="l" t="t" r="r" b="b"/>
            <a:pathLst>
              <a:path w="565784" h="158750">
                <a:moveTo>
                  <a:pt x="0" y="0"/>
                </a:moveTo>
                <a:lnTo>
                  <a:pt x="565403" y="0"/>
                </a:lnTo>
                <a:lnTo>
                  <a:pt x="565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3492" y="2496311"/>
            <a:ext cx="565785" cy="158750"/>
          </a:xfrm>
          <a:custGeom>
            <a:avLst/>
            <a:gdLst/>
            <a:ahLst/>
            <a:cxnLst/>
            <a:rect l="l" t="t" r="r" b="b"/>
            <a:pathLst>
              <a:path w="565784" h="158750">
                <a:moveTo>
                  <a:pt x="0" y="0"/>
                </a:moveTo>
                <a:lnTo>
                  <a:pt x="565403" y="0"/>
                </a:lnTo>
                <a:lnTo>
                  <a:pt x="565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6796" y="2641092"/>
            <a:ext cx="996950" cy="114300"/>
          </a:xfrm>
          <a:custGeom>
            <a:avLst/>
            <a:gdLst/>
            <a:ahLst/>
            <a:cxnLst/>
            <a:rect l="l" t="t" r="r" b="b"/>
            <a:pathLst>
              <a:path w="996950" h="114300">
                <a:moveTo>
                  <a:pt x="0" y="0"/>
                </a:moveTo>
                <a:lnTo>
                  <a:pt x="996696" y="0"/>
                </a:lnTo>
                <a:lnTo>
                  <a:pt x="996696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6796" y="2641092"/>
            <a:ext cx="996950" cy="114300"/>
          </a:xfrm>
          <a:custGeom>
            <a:avLst/>
            <a:gdLst/>
            <a:ahLst/>
            <a:cxnLst/>
            <a:rect l="l" t="t" r="r" b="b"/>
            <a:pathLst>
              <a:path w="996950" h="114300">
                <a:moveTo>
                  <a:pt x="0" y="0"/>
                </a:moveTo>
                <a:lnTo>
                  <a:pt x="996696" y="0"/>
                </a:lnTo>
                <a:lnTo>
                  <a:pt x="996696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02708" y="2478023"/>
            <a:ext cx="565785" cy="158750"/>
          </a:xfrm>
          <a:custGeom>
            <a:avLst/>
            <a:gdLst/>
            <a:ahLst/>
            <a:cxnLst/>
            <a:rect l="l" t="t" r="r" b="b"/>
            <a:pathLst>
              <a:path w="565785" h="158750">
                <a:moveTo>
                  <a:pt x="0" y="0"/>
                </a:moveTo>
                <a:lnTo>
                  <a:pt x="565403" y="0"/>
                </a:lnTo>
                <a:lnTo>
                  <a:pt x="565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02708" y="2478023"/>
            <a:ext cx="565785" cy="158750"/>
          </a:xfrm>
          <a:custGeom>
            <a:avLst/>
            <a:gdLst/>
            <a:ahLst/>
            <a:cxnLst/>
            <a:rect l="l" t="t" r="r" b="b"/>
            <a:pathLst>
              <a:path w="565785" h="158750">
                <a:moveTo>
                  <a:pt x="0" y="0"/>
                </a:moveTo>
                <a:lnTo>
                  <a:pt x="565403" y="0"/>
                </a:lnTo>
                <a:lnTo>
                  <a:pt x="565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4488" y="2622804"/>
            <a:ext cx="859790" cy="132715"/>
          </a:xfrm>
          <a:custGeom>
            <a:avLst/>
            <a:gdLst/>
            <a:ahLst/>
            <a:cxnLst/>
            <a:rect l="l" t="t" r="r" b="b"/>
            <a:pathLst>
              <a:path w="859789" h="132714">
                <a:moveTo>
                  <a:pt x="0" y="0"/>
                </a:moveTo>
                <a:lnTo>
                  <a:pt x="859536" y="0"/>
                </a:lnTo>
                <a:lnTo>
                  <a:pt x="859536" y="132587"/>
                </a:lnTo>
                <a:lnTo>
                  <a:pt x="0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4488" y="2622804"/>
            <a:ext cx="859790" cy="132715"/>
          </a:xfrm>
          <a:custGeom>
            <a:avLst/>
            <a:gdLst/>
            <a:ahLst/>
            <a:cxnLst/>
            <a:rect l="l" t="t" r="r" b="b"/>
            <a:pathLst>
              <a:path w="859789" h="132714">
                <a:moveTo>
                  <a:pt x="0" y="0"/>
                </a:moveTo>
                <a:lnTo>
                  <a:pt x="859536" y="0"/>
                </a:lnTo>
                <a:lnTo>
                  <a:pt x="859536" y="132587"/>
                </a:lnTo>
                <a:lnTo>
                  <a:pt x="0" y="132587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47659" y="2478023"/>
            <a:ext cx="946785" cy="158750"/>
          </a:xfrm>
          <a:custGeom>
            <a:avLst/>
            <a:gdLst/>
            <a:ahLst/>
            <a:cxnLst/>
            <a:rect l="l" t="t" r="r" b="b"/>
            <a:pathLst>
              <a:path w="946784" h="158750">
                <a:moveTo>
                  <a:pt x="0" y="0"/>
                </a:moveTo>
                <a:lnTo>
                  <a:pt x="946403" y="0"/>
                </a:lnTo>
                <a:lnTo>
                  <a:pt x="946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47659" y="2478023"/>
            <a:ext cx="946785" cy="158750"/>
          </a:xfrm>
          <a:custGeom>
            <a:avLst/>
            <a:gdLst/>
            <a:ahLst/>
            <a:cxnLst/>
            <a:rect l="l" t="t" r="r" b="b"/>
            <a:pathLst>
              <a:path w="946784" h="158750">
                <a:moveTo>
                  <a:pt x="0" y="0"/>
                </a:moveTo>
                <a:lnTo>
                  <a:pt x="946403" y="0"/>
                </a:lnTo>
                <a:lnTo>
                  <a:pt x="9464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56</a:t>
            </a:fld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7485"/>
            <a:ext cx="6790690" cy="7632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200" spc="-5" dirty="0">
                <a:solidFill>
                  <a:srgbClr val="385622"/>
                </a:solidFill>
              </a:rPr>
              <a:t>Разворачивание </a:t>
            </a:r>
            <a:r>
              <a:rPr sz="2200" spc="-10" dirty="0">
                <a:solidFill>
                  <a:srgbClr val="385622"/>
                </a:solidFill>
              </a:rPr>
              <a:t>возможностей </a:t>
            </a:r>
            <a:r>
              <a:rPr sz="2200" spc="-5" dirty="0">
                <a:solidFill>
                  <a:srgbClr val="385622"/>
                </a:solidFill>
              </a:rPr>
              <a:t>для развития</a:t>
            </a:r>
            <a:r>
              <a:rPr sz="2200" spc="145" dirty="0">
                <a:solidFill>
                  <a:srgbClr val="385622"/>
                </a:solidFill>
              </a:rPr>
              <a:t> </a:t>
            </a:r>
            <a:r>
              <a:rPr sz="2200" spc="-15" dirty="0">
                <a:solidFill>
                  <a:srgbClr val="385622"/>
                </a:solidFill>
              </a:rPr>
              <a:t>детей</a:t>
            </a:r>
            <a:endParaRPr sz="2200"/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spc="-5" dirty="0">
                <a:solidFill>
                  <a:srgbClr val="385622"/>
                </a:solidFill>
              </a:rPr>
              <a:t>на примере </a:t>
            </a:r>
            <a:r>
              <a:rPr sz="2200" spc="-15" dirty="0">
                <a:solidFill>
                  <a:srgbClr val="385622"/>
                </a:solidFill>
              </a:rPr>
              <a:t>показателя </a:t>
            </a:r>
            <a:r>
              <a:rPr sz="2200" spc="-10" dirty="0">
                <a:solidFill>
                  <a:srgbClr val="385622"/>
                </a:solidFill>
              </a:rPr>
              <a:t>«Изобразительное</a:t>
            </a:r>
            <a:r>
              <a:rPr sz="2200" spc="155" dirty="0">
                <a:solidFill>
                  <a:srgbClr val="385622"/>
                </a:solidFill>
              </a:rPr>
              <a:t> </a:t>
            </a:r>
            <a:r>
              <a:rPr sz="2200" spc="-5" dirty="0">
                <a:solidFill>
                  <a:srgbClr val="385622"/>
                </a:solidFill>
              </a:rPr>
              <a:t>творчество»</a:t>
            </a:r>
            <a:endParaRPr sz="2200"/>
          </a:p>
        </p:txBody>
      </p:sp>
      <p:sp>
        <p:nvSpPr>
          <p:cNvPr id="3" name="object 3"/>
          <p:cNvSpPr/>
          <p:nvPr/>
        </p:nvSpPr>
        <p:spPr>
          <a:xfrm>
            <a:off x="345948" y="848867"/>
            <a:ext cx="8479548" cy="5853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81500" y="2058923"/>
            <a:ext cx="812800" cy="144780"/>
          </a:xfrm>
          <a:custGeom>
            <a:avLst/>
            <a:gdLst/>
            <a:ahLst/>
            <a:cxnLst/>
            <a:rect l="l" t="t" r="r" b="b"/>
            <a:pathLst>
              <a:path w="812800" h="144780">
                <a:moveTo>
                  <a:pt x="0" y="0"/>
                </a:moveTo>
                <a:lnTo>
                  <a:pt x="812291" y="0"/>
                </a:lnTo>
                <a:lnTo>
                  <a:pt x="812291" y="144779"/>
                </a:lnTo>
                <a:lnTo>
                  <a:pt x="0" y="14477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81500" y="2058923"/>
            <a:ext cx="812800" cy="144780"/>
          </a:xfrm>
          <a:custGeom>
            <a:avLst/>
            <a:gdLst/>
            <a:ahLst/>
            <a:cxnLst/>
            <a:rect l="l" t="t" r="r" b="b"/>
            <a:pathLst>
              <a:path w="812800" h="144780">
                <a:moveTo>
                  <a:pt x="0" y="0"/>
                </a:moveTo>
                <a:lnTo>
                  <a:pt x="812291" y="0"/>
                </a:lnTo>
                <a:lnTo>
                  <a:pt x="812291" y="144779"/>
                </a:lnTo>
                <a:lnTo>
                  <a:pt x="0" y="14477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2491" y="2071116"/>
            <a:ext cx="807720" cy="132715"/>
          </a:xfrm>
          <a:custGeom>
            <a:avLst/>
            <a:gdLst/>
            <a:ahLst/>
            <a:cxnLst/>
            <a:rect l="l" t="t" r="r" b="b"/>
            <a:pathLst>
              <a:path w="807720" h="132714">
                <a:moveTo>
                  <a:pt x="0" y="0"/>
                </a:moveTo>
                <a:lnTo>
                  <a:pt x="807719" y="0"/>
                </a:lnTo>
                <a:lnTo>
                  <a:pt x="807719" y="132587"/>
                </a:lnTo>
                <a:lnTo>
                  <a:pt x="0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2491" y="2071116"/>
            <a:ext cx="807720" cy="132715"/>
          </a:xfrm>
          <a:custGeom>
            <a:avLst/>
            <a:gdLst/>
            <a:ahLst/>
            <a:cxnLst/>
            <a:rect l="l" t="t" r="r" b="b"/>
            <a:pathLst>
              <a:path w="807720" h="132714">
                <a:moveTo>
                  <a:pt x="0" y="0"/>
                </a:moveTo>
                <a:lnTo>
                  <a:pt x="807719" y="0"/>
                </a:lnTo>
                <a:lnTo>
                  <a:pt x="807719" y="132587"/>
                </a:lnTo>
                <a:lnTo>
                  <a:pt x="0" y="132587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21652" y="2194560"/>
            <a:ext cx="1489075" cy="612775"/>
          </a:xfrm>
          <a:custGeom>
            <a:avLst/>
            <a:gdLst/>
            <a:ahLst/>
            <a:cxnLst/>
            <a:rect l="l" t="t" r="r" b="b"/>
            <a:pathLst>
              <a:path w="1489075" h="612775">
                <a:moveTo>
                  <a:pt x="0" y="0"/>
                </a:moveTo>
                <a:lnTo>
                  <a:pt x="1488948" y="0"/>
                </a:lnTo>
                <a:lnTo>
                  <a:pt x="1488948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21652" y="2194560"/>
            <a:ext cx="1489075" cy="612775"/>
          </a:xfrm>
          <a:custGeom>
            <a:avLst/>
            <a:gdLst/>
            <a:ahLst/>
            <a:cxnLst/>
            <a:rect l="l" t="t" r="r" b="b"/>
            <a:pathLst>
              <a:path w="1489075" h="612775">
                <a:moveTo>
                  <a:pt x="0" y="0"/>
                </a:moveTo>
                <a:lnTo>
                  <a:pt x="1488948" y="0"/>
                </a:lnTo>
                <a:lnTo>
                  <a:pt x="1488948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5339" y="2833365"/>
            <a:ext cx="4681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изучения нормативных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документов</a:t>
            </a:r>
            <a:r>
              <a:rPr sz="1800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ДОО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57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15339" y="6258191"/>
            <a:ext cx="3509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</a:t>
            </a:r>
            <a:r>
              <a:rPr sz="1800" spc="-15" dirty="0">
                <a:solidFill>
                  <a:srgbClr val="006FC0"/>
                </a:solidFill>
                <a:latin typeface="Calibri"/>
                <a:cs typeface="Calibri"/>
              </a:rPr>
              <a:t>наблюдений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за РППС</a:t>
            </a:r>
            <a:r>
              <a:rPr sz="1800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группы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339" y="4202148"/>
            <a:ext cx="5982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Линия </a:t>
            </a:r>
            <a:r>
              <a:rPr sz="1800" spc="-15" dirty="0">
                <a:solidFill>
                  <a:srgbClr val="006FC0"/>
                </a:solidFill>
                <a:latin typeface="Calibri"/>
                <a:cs typeface="Calibri"/>
              </a:rPr>
              <a:t>наблюдений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за образовательным 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процессом </a:t>
            </a:r>
            <a:r>
              <a:rPr sz="180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spc="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группе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6427" y="186061"/>
            <a:ext cx="44551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0" dirty="0">
                <a:solidFill>
                  <a:srgbClr val="385622"/>
                </a:solidFill>
              </a:rPr>
              <a:t>Уровни </a:t>
            </a:r>
            <a:r>
              <a:rPr sz="2200" spc="-10" dirty="0">
                <a:solidFill>
                  <a:srgbClr val="385622"/>
                </a:solidFill>
              </a:rPr>
              <a:t>соконструктивного</a:t>
            </a:r>
            <a:r>
              <a:rPr sz="2200" spc="45" dirty="0">
                <a:solidFill>
                  <a:srgbClr val="385622"/>
                </a:solidFill>
              </a:rPr>
              <a:t> </a:t>
            </a:r>
            <a:r>
              <a:rPr sz="2200" spc="-10" dirty="0">
                <a:solidFill>
                  <a:srgbClr val="385622"/>
                </a:solidFill>
              </a:rPr>
              <a:t>процесса</a:t>
            </a:r>
            <a:endParaRPr sz="2200"/>
          </a:p>
        </p:txBody>
      </p:sp>
      <p:sp>
        <p:nvSpPr>
          <p:cNvPr id="3" name="object 3"/>
          <p:cNvSpPr/>
          <p:nvPr/>
        </p:nvSpPr>
        <p:spPr>
          <a:xfrm>
            <a:off x="1395983" y="1789176"/>
            <a:ext cx="4142231" cy="3383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8415" y="4718303"/>
            <a:ext cx="182880" cy="193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9271" y="3886200"/>
            <a:ext cx="287020" cy="181610"/>
          </a:xfrm>
          <a:custGeom>
            <a:avLst/>
            <a:gdLst/>
            <a:ahLst/>
            <a:cxnLst/>
            <a:rect l="l" t="t" r="r" b="b"/>
            <a:pathLst>
              <a:path w="287020" h="181610">
                <a:moveTo>
                  <a:pt x="143256" y="0"/>
                </a:moveTo>
                <a:lnTo>
                  <a:pt x="0" y="181356"/>
                </a:lnTo>
                <a:lnTo>
                  <a:pt x="286512" y="181356"/>
                </a:lnTo>
                <a:lnTo>
                  <a:pt x="1432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19271" y="3886200"/>
            <a:ext cx="287020" cy="181610"/>
          </a:xfrm>
          <a:custGeom>
            <a:avLst/>
            <a:gdLst/>
            <a:ahLst/>
            <a:cxnLst/>
            <a:rect l="l" t="t" r="r" b="b"/>
            <a:pathLst>
              <a:path w="287020" h="181610">
                <a:moveTo>
                  <a:pt x="0" y="181356"/>
                </a:moveTo>
                <a:lnTo>
                  <a:pt x="143256" y="0"/>
                </a:lnTo>
                <a:lnTo>
                  <a:pt x="286512" y="181356"/>
                </a:lnTo>
                <a:lnTo>
                  <a:pt x="0" y="181356"/>
                </a:lnTo>
                <a:close/>
              </a:path>
            </a:pathLst>
          </a:custGeom>
          <a:ln w="12192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7644" y="2688335"/>
            <a:ext cx="248920" cy="181610"/>
          </a:xfrm>
          <a:custGeom>
            <a:avLst/>
            <a:gdLst/>
            <a:ahLst/>
            <a:cxnLst/>
            <a:rect l="l" t="t" r="r" b="b"/>
            <a:pathLst>
              <a:path w="248920" h="181610">
                <a:moveTo>
                  <a:pt x="124205" y="0"/>
                </a:moveTo>
                <a:lnTo>
                  <a:pt x="0" y="181355"/>
                </a:lnTo>
                <a:lnTo>
                  <a:pt x="248411" y="181355"/>
                </a:lnTo>
                <a:lnTo>
                  <a:pt x="12420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47644" y="2688335"/>
            <a:ext cx="248920" cy="181610"/>
          </a:xfrm>
          <a:custGeom>
            <a:avLst/>
            <a:gdLst/>
            <a:ahLst/>
            <a:cxnLst/>
            <a:rect l="l" t="t" r="r" b="b"/>
            <a:pathLst>
              <a:path w="248920" h="181610">
                <a:moveTo>
                  <a:pt x="0" y="181355"/>
                </a:moveTo>
                <a:lnTo>
                  <a:pt x="124205" y="0"/>
                </a:lnTo>
                <a:lnTo>
                  <a:pt x="248411" y="181355"/>
                </a:lnTo>
                <a:lnTo>
                  <a:pt x="0" y="181355"/>
                </a:lnTo>
                <a:close/>
              </a:path>
            </a:pathLst>
          </a:custGeom>
          <a:ln w="12192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32992" y="2869945"/>
            <a:ext cx="3906207" cy="22833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622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Средняя ступень: </a:t>
            </a:r>
            <a:r>
              <a:rPr sz="1400" dirty="0">
                <a:latin typeface="Calibri"/>
                <a:cs typeface="Calibri"/>
              </a:rPr>
              <a:t>групповые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обсуждения  и исследования, игровые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ситуации.</a:t>
            </a:r>
            <a:endParaRPr sz="1400" dirty="0">
              <a:latin typeface="Calibri"/>
              <a:cs typeface="Calibri"/>
            </a:endParaRPr>
          </a:p>
          <a:p>
            <a:pPr marL="12700" marR="69024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Педагогом дается </a:t>
            </a:r>
            <a:r>
              <a:rPr sz="1400" dirty="0">
                <a:latin typeface="Calibri"/>
                <a:cs typeface="Calibri"/>
              </a:rPr>
              <a:t>импульс для  соконструктивных процессов</a:t>
            </a:r>
            <a:r>
              <a:rPr sz="1400" spc="-1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учения.</a:t>
            </a: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696595" marR="5080">
              <a:lnSpc>
                <a:spcPct val="100000"/>
              </a:lnSpc>
              <a:spcBef>
                <a:spcPts val="870"/>
              </a:spcBef>
            </a:pP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Низшая ступень</a:t>
            </a:r>
            <a:r>
              <a:rPr sz="1400" dirty="0">
                <a:latin typeface="Calibri"/>
                <a:cs typeface="Calibri"/>
              </a:rPr>
              <a:t>: соконструкция,  совместное конструирование  смыслов происходит при  </a:t>
            </a:r>
            <a:r>
              <a:rPr sz="1400" spc="-5" dirty="0">
                <a:latin typeface="Calibri"/>
                <a:cs typeface="Calibri"/>
              </a:rPr>
              <a:t>взаимодействии </a:t>
            </a:r>
            <a:r>
              <a:rPr sz="1400" dirty="0">
                <a:latin typeface="Calibri"/>
                <a:cs typeface="Calibri"/>
              </a:rPr>
              <a:t>детей между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собой.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038600" y="1524001"/>
            <a:ext cx="3730303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4925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Высшая ступень: </a:t>
            </a:r>
            <a:r>
              <a:rPr sz="1400" spc="-5" dirty="0">
                <a:latin typeface="Calibri"/>
                <a:cs typeface="Calibri"/>
              </a:rPr>
              <a:t>педагог работает </a:t>
            </a:r>
            <a:r>
              <a:rPr sz="1400" dirty="0">
                <a:latin typeface="Calibri"/>
                <a:cs typeface="Calibri"/>
              </a:rPr>
              <a:t>с ребенком  </a:t>
            </a:r>
            <a:r>
              <a:rPr sz="1400" spc="-5" dirty="0">
                <a:latin typeface="Calibri"/>
                <a:cs typeface="Calibri"/>
              </a:rPr>
              <a:t>индивидуально, давая </a:t>
            </a:r>
            <a:r>
              <a:rPr sz="1400" dirty="0">
                <a:latin typeface="Calibri"/>
                <a:cs typeface="Calibri"/>
              </a:rPr>
              <a:t>ему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систематические</a:t>
            </a:r>
          </a:p>
          <a:p>
            <a:pPr marL="12700" marR="5080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и интенсивные </a:t>
            </a:r>
            <a:r>
              <a:rPr sz="1400" spc="-5" dirty="0">
                <a:latin typeface="Calibri"/>
                <a:cs typeface="Calibri"/>
              </a:rPr>
              <a:t>индивидуально </a:t>
            </a:r>
            <a:r>
              <a:rPr sz="1400" dirty="0">
                <a:latin typeface="Calibri"/>
                <a:cs typeface="Calibri"/>
              </a:rPr>
              <a:t>подобранные  </a:t>
            </a:r>
            <a:r>
              <a:rPr sz="1400" spc="-5" dirty="0">
                <a:latin typeface="Calibri"/>
                <a:cs typeface="Calibri"/>
              </a:rPr>
              <a:t>инструкции. </a:t>
            </a:r>
            <a:r>
              <a:rPr sz="1400" dirty="0">
                <a:latin typeface="Calibri"/>
                <a:cs typeface="Calibri"/>
              </a:rPr>
              <a:t>Оба </a:t>
            </a:r>
            <a:r>
              <a:rPr sz="1400" spc="5" dirty="0">
                <a:latin typeface="Calibri"/>
                <a:cs typeface="Calibri"/>
              </a:rPr>
              <a:t>— </a:t>
            </a:r>
            <a:r>
              <a:rPr sz="1400" dirty="0">
                <a:latin typeface="Calibri"/>
                <a:cs typeface="Calibri"/>
              </a:rPr>
              <a:t>ребенок и </a:t>
            </a:r>
            <a:r>
              <a:rPr sz="1400" spc="-5" dirty="0">
                <a:latin typeface="Calibri"/>
                <a:cs typeface="Calibri"/>
              </a:rPr>
              <a:t>педагог </a:t>
            </a:r>
            <a:r>
              <a:rPr sz="1400" spc="5" dirty="0">
                <a:latin typeface="Calibri"/>
                <a:cs typeface="Calibri"/>
              </a:rPr>
              <a:t>— </a:t>
            </a:r>
            <a:r>
              <a:rPr sz="1400" spc="-5" dirty="0">
                <a:latin typeface="Calibri"/>
                <a:cs typeface="Calibri"/>
              </a:rPr>
              <a:t>тесно  </a:t>
            </a:r>
            <a:r>
              <a:rPr sz="1400" dirty="0">
                <a:latin typeface="Calibri"/>
                <a:cs typeface="Calibri"/>
              </a:rPr>
              <a:t>участвуют в </a:t>
            </a:r>
            <a:r>
              <a:rPr sz="1400" spc="-5" dirty="0">
                <a:latin typeface="Calibri"/>
                <a:cs typeface="Calibri"/>
              </a:rPr>
              <a:t>соконструктивном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процессе.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1953" y="2765587"/>
            <a:ext cx="4006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85622"/>
                </a:solidFill>
              </a:rPr>
              <a:t>АПРОБАЦИЯ </a:t>
            </a:r>
            <a:r>
              <a:rPr sz="2400" spc="-5" dirty="0">
                <a:solidFill>
                  <a:srgbClr val="385622"/>
                </a:solidFill>
              </a:rPr>
              <a:t>СИСТЕМЫ</a:t>
            </a:r>
            <a:r>
              <a:rPr sz="2400" spc="-30" dirty="0">
                <a:solidFill>
                  <a:srgbClr val="385622"/>
                </a:solidFill>
              </a:rPr>
              <a:t> </a:t>
            </a:r>
            <a:r>
              <a:rPr sz="2400" spc="-15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634034" y="6560998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440413" cy="238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761"/>
            <a:ext cx="4467225" cy="2399030"/>
          </a:xfrm>
          <a:custGeom>
            <a:avLst/>
            <a:gdLst/>
            <a:ahLst/>
            <a:cxnLst/>
            <a:rect l="l" t="t" r="r" b="b"/>
            <a:pathLst>
              <a:path w="4467225" h="2399030">
                <a:moveTo>
                  <a:pt x="4466844" y="0"/>
                </a:moveTo>
                <a:lnTo>
                  <a:pt x="4466844" y="2398776"/>
                </a:lnTo>
                <a:lnTo>
                  <a:pt x="0" y="2398776"/>
                </a:lnTo>
              </a:path>
            </a:pathLst>
          </a:custGeom>
          <a:ln w="38100">
            <a:solidFill>
              <a:srgbClr val="DFE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3128" y="0"/>
            <a:ext cx="4682578" cy="2380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4078" y="761"/>
            <a:ext cx="4710430" cy="2399030"/>
          </a:xfrm>
          <a:custGeom>
            <a:avLst/>
            <a:gdLst/>
            <a:ahLst/>
            <a:cxnLst/>
            <a:rect l="l" t="t" r="r" b="b"/>
            <a:pathLst>
              <a:path w="4710430" h="2399030">
                <a:moveTo>
                  <a:pt x="4709922" y="2398776"/>
                </a:moveTo>
                <a:lnTo>
                  <a:pt x="0" y="2398776"/>
                </a:lnTo>
                <a:lnTo>
                  <a:pt x="0" y="0"/>
                </a:lnTo>
              </a:path>
            </a:pathLst>
          </a:custGeom>
          <a:ln w="38100">
            <a:solidFill>
              <a:srgbClr val="DFE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00" y="3563111"/>
            <a:ext cx="9054096" cy="3294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50" y="3544061"/>
            <a:ext cx="9092565" cy="3314065"/>
          </a:xfrm>
          <a:custGeom>
            <a:avLst/>
            <a:gdLst/>
            <a:ahLst/>
            <a:cxnLst/>
            <a:rect l="l" t="t" r="r" b="b"/>
            <a:pathLst>
              <a:path w="9092565" h="3314065">
                <a:moveTo>
                  <a:pt x="0" y="0"/>
                </a:moveTo>
                <a:lnTo>
                  <a:pt x="9092184" y="0"/>
                </a:lnTo>
                <a:lnTo>
                  <a:pt x="9092184" y="3313938"/>
                </a:lnTo>
              </a:path>
            </a:pathLst>
          </a:custGeom>
          <a:ln w="38099">
            <a:solidFill>
              <a:srgbClr val="DFE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50" y="3544061"/>
            <a:ext cx="0" cy="3314065"/>
          </a:xfrm>
          <a:custGeom>
            <a:avLst/>
            <a:gdLst/>
            <a:ahLst/>
            <a:cxnLst/>
            <a:rect l="l" t="t" r="r" b="b"/>
            <a:pathLst>
              <a:path h="3314065">
                <a:moveTo>
                  <a:pt x="0" y="3313938"/>
                </a:moveTo>
                <a:lnTo>
                  <a:pt x="0" y="0"/>
                </a:lnTo>
              </a:path>
            </a:pathLst>
          </a:custGeom>
          <a:ln w="38100">
            <a:solidFill>
              <a:srgbClr val="DFE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424" y="4214901"/>
            <a:ext cx="797369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3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5489575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Инструментарий </a:t>
            </a:r>
            <a:r>
              <a:rPr sz="2400" spc="10" dirty="0">
                <a:solidFill>
                  <a:srgbClr val="385622"/>
                </a:solidFill>
              </a:rPr>
              <a:t>исследования </a:t>
            </a:r>
            <a:r>
              <a:rPr sz="2400" spc="15" dirty="0">
                <a:solidFill>
                  <a:srgbClr val="385622"/>
                </a:solidFill>
              </a:rPr>
              <a:t>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15" dirty="0" smtClean="0">
                <a:solidFill>
                  <a:srgbClr val="385622"/>
                </a:solidFill>
              </a:rPr>
              <a:t>20</a:t>
            </a:r>
            <a:r>
              <a:rPr lang="ru-RU" sz="2400" spc="15" dirty="0" smtClean="0">
                <a:solidFill>
                  <a:srgbClr val="385622"/>
                </a:solidFill>
              </a:rPr>
              <a:t>21</a:t>
            </a:r>
            <a:r>
              <a:rPr sz="2400" spc="25" dirty="0" smtClean="0">
                <a:solidFill>
                  <a:srgbClr val="385622"/>
                </a:solidFill>
              </a:rPr>
              <a:t> </a:t>
            </a:r>
            <a:r>
              <a:rPr sz="2400" spc="-15" dirty="0" err="1" smtClean="0">
                <a:solidFill>
                  <a:srgbClr val="385622"/>
                </a:solidFill>
              </a:rPr>
              <a:t>году</a:t>
            </a:r>
            <a:r>
              <a:rPr lang="ru-RU" sz="2400" spc="-15" dirty="0" smtClean="0">
                <a:solidFill>
                  <a:srgbClr val="385622"/>
                </a:solidFill>
              </a:rPr>
              <a:t>.     Часть 1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647700" y="1484376"/>
            <a:ext cx="2287523" cy="2639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0505" r="10178" b="9583"/>
          <a:stretch/>
        </p:blipFill>
        <p:spPr bwMode="auto">
          <a:xfrm>
            <a:off x="2935224" y="762000"/>
            <a:ext cx="5815268" cy="5786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35204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04256"/>
            <a:ext cx="837248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90"/>
              </a:lnSpc>
            </a:pPr>
            <a:r>
              <a:rPr sz="2300" b="1" spc="-25" dirty="0">
                <a:solidFill>
                  <a:srgbClr val="355220"/>
                </a:solidFill>
                <a:latin typeface="Calibri"/>
                <a:cs typeface="Calibri"/>
              </a:rPr>
              <a:t>География </a:t>
            </a:r>
            <a:r>
              <a:rPr sz="2300" b="1" dirty="0">
                <a:solidFill>
                  <a:srgbClr val="355220"/>
                </a:solidFill>
                <a:latin typeface="Calibri"/>
                <a:cs typeface="Calibri"/>
              </a:rPr>
              <a:t>апробации </a:t>
            </a:r>
            <a:r>
              <a:rPr sz="2300" b="1" spc="-10" dirty="0">
                <a:solidFill>
                  <a:srgbClr val="355220"/>
                </a:solidFill>
                <a:latin typeface="Calibri"/>
                <a:cs typeface="Calibri"/>
              </a:rPr>
              <a:t>Концепции </a:t>
            </a:r>
            <a:r>
              <a:rPr sz="2300" b="1" dirty="0">
                <a:solidFill>
                  <a:srgbClr val="355220"/>
                </a:solidFill>
                <a:latin typeface="Calibri"/>
                <a:cs typeface="Calibri"/>
              </a:rPr>
              <a:t>и </a:t>
            </a:r>
            <a:r>
              <a:rPr sz="2300" b="1" spc="-5" dirty="0" err="1">
                <a:solidFill>
                  <a:srgbClr val="355220"/>
                </a:solidFill>
                <a:latin typeface="Calibri"/>
                <a:cs typeface="Calibri"/>
              </a:rPr>
              <a:t>инструментария</a:t>
            </a:r>
            <a:r>
              <a:rPr sz="2300" b="1" spc="-45" dirty="0">
                <a:solidFill>
                  <a:srgbClr val="355220"/>
                </a:solidFill>
                <a:latin typeface="Calibri"/>
                <a:cs typeface="Calibri"/>
              </a:rPr>
              <a:t> </a:t>
            </a:r>
            <a:r>
              <a:rPr sz="2300" b="1" spc="-10" dirty="0" smtClean="0">
                <a:solidFill>
                  <a:srgbClr val="355220"/>
                </a:solidFill>
                <a:latin typeface="Calibri"/>
                <a:cs typeface="Calibri"/>
              </a:rPr>
              <a:t>МКДО-20</a:t>
            </a:r>
            <a:r>
              <a:rPr lang="en-US" sz="2300" b="1" spc="-10" dirty="0" smtClean="0">
                <a:solidFill>
                  <a:srgbClr val="355220"/>
                </a:solidFill>
                <a:latin typeface="Calibri"/>
                <a:cs typeface="Calibri"/>
              </a:rPr>
              <a:t>20</a:t>
            </a:r>
            <a:endParaRPr sz="23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1" y="586385"/>
            <a:ext cx="8979406" cy="5846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60</a:t>
            </a:fld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775" y="-71898"/>
            <a:ext cx="7964449" cy="1032222"/>
          </a:xfrm>
          <a:prstGeom prst="rect">
            <a:avLst/>
          </a:prstGeom>
        </p:spPr>
        <p:txBody>
          <a:bodyPr vert="horz" wrap="square" lIns="0" tIns="251095" rIns="0" bIns="0" rtlCol="0">
            <a:spAutoFit/>
          </a:bodyPr>
          <a:lstStyle/>
          <a:p>
            <a:pPr marL="70485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Общее </a:t>
            </a:r>
            <a:r>
              <a:rPr spc="-10" dirty="0"/>
              <a:t>количество </a:t>
            </a:r>
            <a:r>
              <a:rPr spc="-20" dirty="0"/>
              <a:t>ДОО </a:t>
            </a:r>
            <a:r>
              <a:rPr dirty="0"/>
              <a:t>— </a:t>
            </a:r>
            <a:r>
              <a:rPr spc="-5" dirty="0"/>
              <a:t>участников </a:t>
            </a:r>
            <a:r>
              <a:rPr dirty="0"/>
              <a:t>апробации </a:t>
            </a:r>
            <a:r>
              <a:rPr spc="-5" dirty="0"/>
              <a:t>Концепции  </a:t>
            </a:r>
            <a:r>
              <a:rPr dirty="0"/>
              <a:t>и </a:t>
            </a:r>
            <a:r>
              <a:rPr spc="-5" dirty="0" err="1"/>
              <a:t>инструментария</a:t>
            </a:r>
            <a:r>
              <a:rPr spc="-35" dirty="0"/>
              <a:t> </a:t>
            </a:r>
            <a:r>
              <a:rPr spc="-10" dirty="0" smtClean="0"/>
              <a:t>МКДО-20</a:t>
            </a:r>
            <a:r>
              <a:rPr lang="en-US" spc="-10" dirty="0" smtClean="0"/>
              <a:t>20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61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25764" y="1656647"/>
          <a:ext cx="8352785" cy="33217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3160"/>
                <a:gridCol w="934719"/>
                <a:gridCol w="934719"/>
                <a:gridCol w="934719"/>
                <a:gridCol w="934719"/>
                <a:gridCol w="1106804"/>
                <a:gridCol w="1130300"/>
                <a:gridCol w="1223645"/>
              </a:tblGrid>
              <a:tr h="1256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Округ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—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12395" marR="104775" indent="-2540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участники  МК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15570" marR="107950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ени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ши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ООП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ДО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95885" marR="90170" indent="-63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которых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педагоги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провели 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38430" marR="132715" indent="-63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которых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родители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зап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лнил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  анкеты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9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64465" marR="158115" indent="635" algn="ctr">
                        <a:lnSpc>
                          <a:spcPts val="1320"/>
                        </a:lnSpc>
                        <a:spcBef>
                          <a:spcPts val="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которые  провели 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реннюю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19685" algn="ctr">
                        <a:lnSpc>
                          <a:spcPts val="132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самооценку</a:t>
                      </a:r>
                      <a:r>
                        <a:rPr sz="11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ДОО 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(Шкалы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МКДО)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90805" marR="86360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которые  провели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внешнюю 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экспертную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оценку ДОО 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(Шкалы</a:t>
                      </a:r>
                      <a:r>
                        <a:rPr sz="1100" b="1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МКДО)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ДОО,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14935" marR="107314" indent="-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которые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прошли  апр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ую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программу  полностью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212617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Центральный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32765" algn="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64415">
                <a:tc>
                  <a:txBody>
                    <a:bodyPr/>
                    <a:lstStyle/>
                    <a:p>
                      <a:pPr marL="42545" marR="42290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Северо-  К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ав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9410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94335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81330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91490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R="532765" algn="r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36</a:t>
                      </a: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7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32765" algn="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5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Северо-Западный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68325" algn="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7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Южный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32765" algn="r">
                        <a:lnSpc>
                          <a:spcPts val="128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5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Сибирский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32765" algn="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7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Уральский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32765" algn="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5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52832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R="568325" algn="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212618">
                <a:tc>
                  <a:txBody>
                    <a:bodyPr/>
                    <a:lstStyle/>
                    <a:p>
                      <a:pPr marL="4254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Общий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итог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464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R="497205" algn="r">
                        <a:lnSpc>
                          <a:spcPts val="1285"/>
                        </a:lnSpc>
                        <a:spcBef>
                          <a:spcPts val="2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28364" y="5245290"/>
            <a:ext cx="7058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В </a:t>
            </a:r>
            <a:r>
              <a:rPr sz="1500" spc="-5" dirty="0">
                <a:latin typeface="Times New Roman"/>
                <a:cs typeface="Times New Roman"/>
              </a:rPr>
              <a:t>апробации приняли участие </a:t>
            </a:r>
            <a:r>
              <a:rPr sz="1500" dirty="0">
                <a:solidFill>
                  <a:srgbClr val="C54724"/>
                </a:solidFill>
                <a:latin typeface="Times New Roman"/>
                <a:cs typeface="Times New Roman"/>
              </a:rPr>
              <a:t>518 </a:t>
            </a:r>
            <a:r>
              <a:rPr sz="1500" spc="-5" dirty="0">
                <a:solidFill>
                  <a:srgbClr val="C54724"/>
                </a:solidFill>
                <a:latin typeface="Times New Roman"/>
                <a:cs typeface="Times New Roman"/>
              </a:rPr>
              <a:t>ДОО</a:t>
            </a:r>
            <a:r>
              <a:rPr sz="1500" spc="-5" dirty="0">
                <a:latin typeface="Times New Roman"/>
                <a:cs typeface="Times New Roman"/>
              </a:rPr>
              <a:t>, </a:t>
            </a:r>
            <a:r>
              <a:rPr sz="1500" dirty="0">
                <a:latin typeface="Times New Roman"/>
                <a:cs typeface="Times New Roman"/>
              </a:rPr>
              <a:t>из </a:t>
            </a:r>
            <a:r>
              <a:rPr sz="1500" spc="-15" dirty="0">
                <a:latin typeface="Times New Roman"/>
                <a:cs typeface="Times New Roman"/>
              </a:rPr>
              <a:t>которых </a:t>
            </a:r>
            <a:r>
              <a:rPr sz="1500" dirty="0">
                <a:solidFill>
                  <a:srgbClr val="C54724"/>
                </a:solidFill>
                <a:latin typeface="Times New Roman"/>
                <a:cs typeface="Times New Roman"/>
              </a:rPr>
              <a:t>183 </a:t>
            </a:r>
            <a:r>
              <a:rPr sz="1500" spc="-5" dirty="0">
                <a:solidFill>
                  <a:srgbClr val="C54724"/>
                </a:solidFill>
                <a:latin typeface="Times New Roman"/>
                <a:cs typeface="Times New Roman"/>
              </a:rPr>
              <a:t>ДОО </a:t>
            </a:r>
            <a:r>
              <a:rPr sz="1500" dirty="0">
                <a:latin typeface="Times New Roman"/>
                <a:cs typeface="Times New Roman"/>
              </a:rPr>
              <a:t>прошли </a:t>
            </a:r>
            <a:r>
              <a:rPr sz="1500" spc="-5" dirty="0">
                <a:latin typeface="Times New Roman"/>
                <a:cs typeface="Times New Roman"/>
              </a:rPr>
              <a:t>апробационную  программу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Times New Roman"/>
                <a:cs typeface="Times New Roman"/>
              </a:rPr>
              <a:t>полностью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0537" y="2746936"/>
            <a:ext cx="918844" cy="589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05"/>
              </a:spcBef>
            </a:pPr>
            <a:r>
              <a:rPr sz="1350" b="1" dirty="0">
                <a:latin typeface="Calibri"/>
                <a:cs typeface="Calibri"/>
              </a:rPr>
              <a:t>Более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b="1" spc="-5" dirty="0">
                <a:latin typeface="Calibri"/>
                <a:cs typeface="Calibri"/>
              </a:rPr>
              <a:t>500</a:t>
            </a:r>
            <a:r>
              <a:rPr sz="2400" b="1" spc="-320" dirty="0">
                <a:latin typeface="Calibri"/>
                <a:cs typeface="Calibri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ДОО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3832" y="2624246"/>
            <a:ext cx="915035" cy="7473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latin typeface="Calibri"/>
                <a:cs typeface="Calibri"/>
              </a:rPr>
              <a:t>174</a:t>
            </a:r>
            <a:endParaRPr sz="24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1050" b="0" dirty="0">
                <a:latin typeface="Calibri Light"/>
                <a:cs typeface="Calibri Light"/>
              </a:rPr>
              <a:t>му</a:t>
            </a:r>
            <a:r>
              <a:rPr sz="1050" b="0" spc="-10" dirty="0">
                <a:latin typeface="Calibri Light"/>
                <a:cs typeface="Calibri Light"/>
              </a:rPr>
              <a:t>н</a:t>
            </a:r>
            <a:r>
              <a:rPr sz="1050" b="0" spc="-25" dirty="0">
                <a:latin typeface="Calibri Light"/>
                <a:cs typeface="Calibri Light"/>
              </a:rPr>
              <a:t>и</a:t>
            </a:r>
            <a:r>
              <a:rPr sz="1050" b="0" spc="-10" dirty="0">
                <a:latin typeface="Calibri Light"/>
                <a:cs typeface="Calibri Light"/>
              </a:rPr>
              <a:t>ци</a:t>
            </a:r>
            <a:r>
              <a:rPr sz="1050" b="0" spc="-15" dirty="0">
                <a:latin typeface="Calibri Light"/>
                <a:cs typeface="Calibri Light"/>
              </a:rPr>
              <a:t>п</a:t>
            </a:r>
            <a:r>
              <a:rPr sz="1050" b="0" spc="-20" dirty="0">
                <a:latin typeface="Calibri Light"/>
                <a:cs typeface="Calibri Light"/>
              </a:rPr>
              <a:t>а</a:t>
            </a:r>
            <a:r>
              <a:rPr sz="1050" b="0" spc="-15" dirty="0">
                <a:latin typeface="Calibri Light"/>
                <a:cs typeface="Calibri Light"/>
              </a:rPr>
              <a:t>л</a:t>
            </a:r>
            <a:r>
              <a:rPr sz="1050" b="0" spc="-5" dirty="0">
                <a:latin typeface="Calibri Light"/>
                <a:cs typeface="Calibri Light"/>
              </a:rPr>
              <a:t>ь</a:t>
            </a:r>
            <a:r>
              <a:rPr sz="1050" b="0" spc="-10" dirty="0">
                <a:latin typeface="Calibri Light"/>
                <a:cs typeface="Calibri Light"/>
              </a:rPr>
              <a:t>н</a:t>
            </a:r>
            <a:r>
              <a:rPr sz="1050" b="0" spc="-20" dirty="0">
                <a:latin typeface="Calibri Light"/>
                <a:cs typeface="Calibri Light"/>
              </a:rPr>
              <a:t>ых  </a:t>
            </a:r>
            <a:r>
              <a:rPr sz="1050" b="0" spc="-10" dirty="0">
                <a:latin typeface="Calibri Light"/>
                <a:cs typeface="Calibri Light"/>
              </a:rPr>
              <a:t>координатора</a:t>
            </a:r>
            <a:endParaRPr sz="10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1239" y="5329769"/>
            <a:ext cx="585470" cy="5873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latin typeface="Calibri"/>
                <a:cs typeface="Calibri"/>
              </a:rPr>
              <a:t>445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b="0" spc="-10" dirty="0">
                <a:latin typeface="Calibri Light"/>
                <a:cs typeface="Calibri Light"/>
              </a:rPr>
              <a:t>экспертов</a:t>
            </a:r>
            <a:endParaRPr sz="105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3988" y="1074420"/>
            <a:ext cx="1618487" cy="1620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9888" y="1086611"/>
            <a:ext cx="1802891" cy="1595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26708" y="1074420"/>
            <a:ext cx="1618487" cy="1620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5183" y="3479291"/>
            <a:ext cx="1618488" cy="1618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35487" y="243575"/>
            <a:ext cx="28892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Участники</a:t>
            </a:r>
            <a:r>
              <a:rPr spc="-75" dirty="0"/>
              <a:t> </a:t>
            </a:r>
            <a:r>
              <a:rPr spc="-10" dirty="0"/>
              <a:t>МКДО-2019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700362" y="2694659"/>
            <a:ext cx="135191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b="1" dirty="0">
                <a:latin typeface="Calibri"/>
                <a:cs typeface="Calibri"/>
              </a:rPr>
              <a:t>Более </a:t>
            </a:r>
            <a:r>
              <a:rPr sz="2400" b="1" spc="-5" dirty="0">
                <a:latin typeface="Calibri"/>
                <a:cs typeface="Calibri"/>
              </a:rPr>
              <a:t>80</a:t>
            </a:r>
            <a:r>
              <a:rPr sz="2400" b="1" spc="-1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000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500" b="0" spc="-15" dirty="0">
                <a:latin typeface="Calibri Light"/>
                <a:cs typeface="Calibri Light"/>
              </a:rPr>
              <a:t>детей</a:t>
            </a:r>
            <a:endParaRPr sz="150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3988" y="3479291"/>
            <a:ext cx="1618487" cy="1618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83950" y="5247448"/>
            <a:ext cx="876935" cy="825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05"/>
              </a:spcBef>
            </a:pPr>
            <a:r>
              <a:rPr sz="1350" b="1" dirty="0">
                <a:latin typeface="Calibri"/>
                <a:cs typeface="Calibri"/>
              </a:rPr>
              <a:t>Более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b="1" spc="-5" dirty="0">
                <a:latin typeface="Calibri"/>
                <a:cs typeface="Calibri"/>
              </a:rPr>
              <a:t>22</a:t>
            </a:r>
            <a:r>
              <a:rPr sz="2400" b="1" spc="-10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000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500" b="0" spc="-15" dirty="0">
                <a:latin typeface="Calibri Light"/>
                <a:cs typeface="Calibri Light"/>
              </a:rPr>
              <a:t>родителей</a:t>
            </a:r>
            <a:endParaRPr sz="15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06868" y="5247448"/>
            <a:ext cx="73914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05"/>
              </a:spcBef>
            </a:pPr>
            <a:r>
              <a:rPr sz="1350" b="1" dirty="0">
                <a:latin typeface="Calibri"/>
                <a:cs typeface="Calibri"/>
              </a:rPr>
              <a:t>Более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b="1" spc="-5" dirty="0">
                <a:latin typeface="Calibri"/>
                <a:cs typeface="Calibri"/>
              </a:rPr>
              <a:t>8000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350" b="0" spc="-15" dirty="0">
                <a:latin typeface="Calibri Light"/>
                <a:cs typeface="Calibri Light"/>
              </a:rPr>
              <a:t>педагогов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9887" y="3479291"/>
            <a:ext cx="1618487" cy="1618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528" y="20715"/>
            <a:ext cx="592518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Сбор разносторонней информации </a:t>
            </a:r>
            <a:r>
              <a:rPr dirty="0"/>
              <a:t>о </a:t>
            </a:r>
            <a:r>
              <a:rPr spc="-5" dirty="0"/>
              <a:t>качестве  </a:t>
            </a:r>
            <a:r>
              <a:rPr spc="-15" dirty="0"/>
              <a:t>дошкольного </a:t>
            </a:r>
            <a:r>
              <a:rPr dirty="0"/>
              <a:t>образования в </a:t>
            </a:r>
            <a:r>
              <a:rPr spc="-35" dirty="0"/>
              <a:t>ходе</a:t>
            </a:r>
            <a:r>
              <a:rPr spc="-25" dirty="0"/>
              <a:t> </a:t>
            </a:r>
            <a:r>
              <a:rPr spc="-15" dirty="0"/>
              <a:t>МКДО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8435" y="3293935"/>
            <a:ext cx="315595" cy="340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7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595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6785" y="4463491"/>
            <a:ext cx="315595" cy="320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8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425"/>
              </a:lnSpc>
            </a:pPr>
            <a:r>
              <a:rPr sz="1200" b="1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2971" y="3122450"/>
            <a:ext cx="315595" cy="320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885"/>
              </a:lnSpc>
              <a:spcBef>
                <a:spcPts val="105"/>
              </a:spcBef>
            </a:pPr>
            <a:r>
              <a:rPr sz="750" b="1" spc="-5" dirty="0">
                <a:latin typeface="Calibri"/>
                <a:cs typeface="Calibri"/>
              </a:rPr>
              <a:t>Г</a:t>
            </a:r>
            <a:r>
              <a:rPr sz="750" b="1" dirty="0">
                <a:latin typeface="Calibri"/>
                <a:cs typeface="Calibri"/>
              </a:rPr>
              <a:t>руппа</a:t>
            </a:r>
            <a:endParaRPr sz="750">
              <a:latin typeface="Calibri"/>
              <a:cs typeface="Calibri"/>
            </a:endParaRPr>
          </a:p>
          <a:p>
            <a:pPr marL="635" algn="ctr">
              <a:lnSpc>
                <a:spcPts val="1425"/>
              </a:lnSpc>
            </a:pPr>
            <a:r>
              <a:rPr sz="1200" b="1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0484" y="1751154"/>
            <a:ext cx="84645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31445" marR="5080" indent="-119380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latin typeface="Calibri"/>
                <a:cs typeface="Calibri"/>
              </a:rPr>
              <a:t>С</a:t>
            </a:r>
            <a:r>
              <a:rPr sz="1200" b="1" spc="-5" dirty="0">
                <a:latin typeface="Calibri"/>
                <a:cs typeface="Calibri"/>
              </a:rPr>
              <a:t>ам</a:t>
            </a:r>
            <a:r>
              <a:rPr sz="1200" b="1" dirty="0">
                <a:latin typeface="Calibri"/>
                <a:cs typeface="Calibri"/>
              </a:rPr>
              <a:t>оо</a:t>
            </a:r>
            <a:r>
              <a:rPr sz="1200" b="1" spc="-15" dirty="0">
                <a:latin typeface="Calibri"/>
                <a:cs typeface="Calibri"/>
              </a:rPr>
              <a:t>ц</a:t>
            </a:r>
            <a:r>
              <a:rPr sz="1200" b="1" spc="-5" dirty="0">
                <a:latin typeface="Calibri"/>
                <a:cs typeface="Calibri"/>
              </a:rPr>
              <a:t>е</a:t>
            </a:r>
            <a:r>
              <a:rPr sz="1200" b="1" spc="5" dirty="0">
                <a:latin typeface="Calibri"/>
                <a:cs typeface="Calibri"/>
              </a:rPr>
              <a:t>н</a:t>
            </a:r>
            <a:r>
              <a:rPr sz="1200" b="1" spc="-20" dirty="0">
                <a:latin typeface="Calibri"/>
                <a:cs typeface="Calibri"/>
              </a:rPr>
              <a:t>к</a:t>
            </a:r>
            <a:r>
              <a:rPr sz="1200" b="1" dirty="0">
                <a:latin typeface="Calibri"/>
                <a:cs typeface="Calibri"/>
              </a:rPr>
              <a:t>а  </a:t>
            </a:r>
            <a:r>
              <a:rPr sz="1200" b="1" spc="-10" dirty="0">
                <a:latin typeface="Calibri"/>
                <a:cs typeface="Calibri"/>
              </a:rPr>
              <a:t>педагога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7990" y="2819920"/>
            <a:ext cx="631190" cy="1064895"/>
          </a:xfrm>
          <a:custGeom>
            <a:avLst/>
            <a:gdLst/>
            <a:ahLst/>
            <a:cxnLst/>
            <a:rect l="l" t="t" r="r" b="b"/>
            <a:pathLst>
              <a:path w="631190" h="1064895">
                <a:moveTo>
                  <a:pt x="93167" y="872045"/>
                </a:moveTo>
                <a:lnTo>
                  <a:pt x="369595" y="1064323"/>
                </a:lnTo>
                <a:lnTo>
                  <a:pt x="630618" y="876554"/>
                </a:lnTo>
                <a:lnTo>
                  <a:pt x="477608" y="875271"/>
                </a:lnTo>
                <a:lnTo>
                  <a:pt x="477422" y="873340"/>
                </a:lnTo>
                <a:lnTo>
                  <a:pt x="246113" y="873340"/>
                </a:lnTo>
                <a:lnTo>
                  <a:pt x="93167" y="872045"/>
                </a:lnTo>
                <a:close/>
              </a:path>
              <a:path w="631190" h="1064895">
                <a:moveTo>
                  <a:pt x="198386" y="0"/>
                </a:moveTo>
                <a:lnTo>
                  <a:pt x="0" y="117132"/>
                </a:lnTo>
                <a:lnTo>
                  <a:pt x="24975" y="160756"/>
                </a:lnTo>
                <a:lnTo>
                  <a:pt x="48711" y="204990"/>
                </a:lnTo>
                <a:lnTo>
                  <a:pt x="71201" y="249808"/>
                </a:lnTo>
                <a:lnTo>
                  <a:pt x="92435" y="295182"/>
                </a:lnTo>
                <a:lnTo>
                  <a:pt x="112404" y="341087"/>
                </a:lnTo>
                <a:lnTo>
                  <a:pt x="131100" y="387494"/>
                </a:lnTo>
                <a:lnTo>
                  <a:pt x="148514" y="434378"/>
                </a:lnTo>
                <a:lnTo>
                  <a:pt x="164638" y="481711"/>
                </a:lnTo>
                <a:lnTo>
                  <a:pt x="179462" y="529466"/>
                </a:lnTo>
                <a:lnTo>
                  <a:pt x="192977" y="577618"/>
                </a:lnTo>
                <a:lnTo>
                  <a:pt x="205176" y="626138"/>
                </a:lnTo>
                <a:lnTo>
                  <a:pt x="216050" y="675001"/>
                </a:lnTo>
                <a:lnTo>
                  <a:pt x="225589" y="724180"/>
                </a:lnTo>
                <a:lnTo>
                  <a:pt x="233785" y="773647"/>
                </a:lnTo>
                <a:lnTo>
                  <a:pt x="240629" y="823376"/>
                </a:lnTo>
                <a:lnTo>
                  <a:pt x="246113" y="873340"/>
                </a:lnTo>
                <a:lnTo>
                  <a:pt x="477422" y="873340"/>
                </a:lnTo>
                <a:lnTo>
                  <a:pt x="472573" y="823376"/>
                </a:lnTo>
                <a:lnTo>
                  <a:pt x="466377" y="772652"/>
                </a:lnTo>
                <a:lnTo>
                  <a:pt x="458851" y="721674"/>
                </a:lnTo>
                <a:lnTo>
                  <a:pt x="450061" y="670948"/>
                </a:lnTo>
                <a:lnTo>
                  <a:pt x="440014" y="620495"/>
                </a:lnTo>
                <a:lnTo>
                  <a:pt x="428718" y="570340"/>
                </a:lnTo>
                <a:lnTo>
                  <a:pt x="416180" y="520504"/>
                </a:lnTo>
                <a:lnTo>
                  <a:pt x="402408" y="471012"/>
                </a:lnTo>
                <a:lnTo>
                  <a:pt x="387408" y="421886"/>
                </a:lnTo>
                <a:lnTo>
                  <a:pt x="371188" y="373148"/>
                </a:lnTo>
                <a:lnTo>
                  <a:pt x="353756" y="324822"/>
                </a:lnTo>
                <a:lnTo>
                  <a:pt x="335118" y="276931"/>
                </a:lnTo>
                <a:lnTo>
                  <a:pt x="315282" y="229498"/>
                </a:lnTo>
                <a:lnTo>
                  <a:pt x="294255" y="182546"/>
                </a:lnTo>
                <a:lnTo>
                  <a:pt x="272045" y="136096"/>
                </a:lnTo>
                <a:lnTo>
                  <a:pt x="248659" y="90174"/>
                </a:lnTo>
                <a:lnTo>
                  <a:pt x="224103" y="44800"/>
                </a:lnTo>
                <a:lnTo>
                  <a:pt x="198386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94660" y="2171700"/>
            <a:ext cx="4222410" cy="3992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7990" y="2819922"/>
            <a:ext cx="631190" cy="1064895"/>
          </a:xfrm>
          <a:custGeom>
            <a:avLst/>
            <a:gdLst/>
            <a:ahLst/>
            <a:cxnLst/>
            <a:rect l="l" t="t" r="r" b="b"/>
            <a:pathLst>
              <a:path w="631190" h="1064895">
                <a:moveTo>
                  <a:pt x="198386" y="0"/>
                </a:moveTo>
                <a:lnTo>
                  <a:pt x="224103" y="44800"/>
                </a:lnTo>
                <a:lnTo>
                  <a:pt x="248659" y="90174"/>
                </a:lnTo>
                <a:lnTo>
                  <a:pt x="272045" y="136096"/>
                </a:lnTo>
                <a:lnTo>
                  <a:pt x="294255" y="182546"/>
                </a:lnTo>
                <a:lnTo>
                  <a:pt x="315282" y="229498"/>
                </a:lnTo>
                <a:lnTo>
                  <a:pt x="335118" y="276931"/>
                </a:lnTo>
                <a:lnTo>
                  <a:pt x="353756" y="324822"/>
                </a:lnTo>
                <a:lnTo>
                  <a:pt x="371188" y="373148"/>
                </a:lnTo>
                <a:lnTo>
                  <a:pt x="387408" y="421886"/>
                </a:lnTo>
                <a:lnTo>
                  <a:pt x="402408" y="471012"/>
                </a:lnTo>
                <a:lnTo>
                  <a:pt x="416180" y="520504"/>
                </a:lnTo>
                <a:lnTo>
                  <a:pt x="428718" y="570340"/>
                </a:lnTo>
                <a:lnTo>
                  <a:pt x="440014" y="620495"/>
                </a:lnTo>
                <a:lnTo>
                  <a:pt x="450061" y="670948"/>
                </a:lnTo>
                <a:lnTo>
                  <a:pt x="458851" y="721674"/>
                </a:lnTo>
                <a:lnTo>
                  <a:pt x="466377" y="772652"/>
                </a:lnTo>
                <a:lnTo>
                  <a:pt x="472632" y="823859"/>
                </a:lnTo>
                <a:lnTo>
                  <a:pt x="477608" y="875271"/>
                </a:lnTo>
                <a:lnTo>
                  <a:pt x="630618" y="876554"/>
                </a:lnTo>
                <a:lnTo>
                  <a:pt x="369595" y="1064323"/>
                </a:lnTo>
                <a:lnTo>
                  <a:pt x="93167" y="872045"/>
                </a:lnTo>
                <a:lnTo>
                  <a:pt x="246113" y="873340"/>
                </a:lnTo>
                <a:lnTo>
                  <a:pt x="240629" y="823376"/>
                </a:lnTo>
                <a:lnTo>
                  <a:pt x="233785" y="773647"/>
                </a:lnTo>
                <a:lnTo>
                  <a:pt x="225589" y="724180"/>
                </a:lnTo>
                <a:lnTo>
                  <a:pt x="216050" y="675001"/>
                </a:lnTo>
                <a:lnTo>
                  <a:pt x="205176" y="626138"/>
                </a:lnTo>
                <a:lnTo>
                  <a:pt x="192977" y="577618"/>
                </a:lnTo>
                <a:lnTo>
                  <a:pt x="179462" y="529466"/>
                </a:lnTo>
                <a:lnTo>
                  <a:pt x="164638" y="481711"/>
                </a:lnTo>
                <a:lnTo>
                  <a:pt x="148514" y="434378"/>
                </a:lnTo>
                <a:lnTo>
                  <a:pt x="131100" y="387494"/>
                </a:lnTo>
                <a:lnTo>
                  <a:pt x="112404" y="341087"/>
                </a:lnTo>
                <a:lnTo>
                  <a:pt x="92435" y="295182"/>
                </a:lnTo>
                <a:lnTo>
                  <a:pt x="71201" y="249808"/>
                </a:lnTo>
                <a:lnTo>
                  <a:pt x="48711" y="204990"/>
                </a:lnTo>
                <a:lnTo>
                  <a:pt x="24975" y="160756"/>
                </a:lnTo>
                <a:lnTo>
                  <a:pt x="0" y="117132"/>
                </a:lnTo>
                <a:lnTo>
                  <a:pt x="198386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23811" y="4089320"/>
            <a:ext cx="1181100" cy="86677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2540" algn="ctr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Внутренняя  </a:t>
            </a:r>
            <a:r>
              <a:rPr sz="1200" b="1" spc="-10" dirty="0">
                <a:latin typeface="Calibri"/>
                <a:cs typeface="Calibri"/>
              </a:rPr>
              <a:t>оценка </a:t>
            </a:r>
            <a:r>
              <a:rPr sz="1200" b="1" spc="-5" dirty="0">
                <a:latin typeface="Calibri"/>
                <a:cs typeface="Calibri"/>
              </a:rPr>
              <a:t>качества  </a:t>
            </a:r>
            <a:r>
              <a:rPr sz="1200" b="1" dirty="0">
                <a:latin typeface="Calibri"/>
                <a:cs typeface="Calibri"/>
              </a:rPr>
              <a:t>о</a:t>
            </a:r>
            <a:r>
              <a:rPr sz="1200" b="1" spc="-5" dirty="0">
                <a:latin typeface="Calibri"/>
                <a:cs typeface="Calibri"/>
              </a:rPr>
              <a:t>б</a:t>
            </a:r>
            <a:r>
              <a:rPr sz="1200" b="1" dirty="0">
                <a:latin typeface="Calibri"/>
                <a:cs typeface="Calibri"/>
              </a:rPr>
              <a:t>р</a:t>
            </a:r>
            <a:r>
              <a:rPr sz="1200" b="1" spc="-5" dirty="0">
                <a:latin typeface="Calibri"/>
                <a:cs typeface="Calibri"/>
              </a:rPr>
              <a:t>а</a:t>
            </a:r>
            <a:r>
              <a:rPr sz="1200" b="1" dirty="0">
                <a:latin typeface="Calibri"/>
                <a:cs typeface="Calibri"/>
              </a:rPr>
              <a:t>зо</a:t>
            </a:r>
            <a:r>
              <a:rPr sz="1200" b="1" spc="-10" dirty="0">
                <a:latin typeface="Calibri"/>
                <a:cs typeface="Calibri"/>
              </a:rPr>
              <a:t>в</a:t>
            </a:r>
            <a:r>
              <a:rPr sz="1200" b="1" spc="-5" dirty="0">
                <a:latin typeface="Calibri"/>
                <a:cs typeface="Calibri"/>
              </a:rPr>
              <a:t>а</a:t>
            </a:r>
            <a:r>
              <a:rPr sz="1200" b="1" spc="-15" dirty="0">
                <a:latin typeface="Calibri"/>
                <a:cs typeface="Calibri"/>
              </a:rPr>
              <a:t>т</a:t>
            </a:r>
            <a:r>
              <a:rPr sz="1200" b="1" spc="-30" dirty="0">
                <a:latin typeface="Calibri"/>
                <a:cs typeface="Calibri"/>
              </a:rPr>
              <a:t>е</a:t>
            </a:r>
            <a:r>
              <a:rPr sz="1200" b="1" dirty="0">
                <a:latin typeface="Calibri"/>
                <a:cs typeface="Calibri"/>
              </a:rPr>
              <a:t>л</a:t>
            </a:r>
            <a:r>
              <a:rPr sz="1200" b="1" spc="-10" dirty="0">
                <a:latin typeface="Calibri"/>
                <a:cs typeface="Calibri"/>
              </a:rPr>
              <a:t>ь</a:t>
            </a:r>
            <a:r>
              <a:rPr sz="1200" b="1" spc="5" dirty="0">
                <a:latin typeface="Calibri"/>
                <a:cs typeface="Calibri"/>
              </a:rPr>
              <a:t>н</a:t>
            </a:r>
            <a:r>
              <a:rPr sz="1200" b="1" dirty="0">
                <a:latin typeface="Calibri"/>
                <a:cs typeface="Calibri"/>
              </a:rPr>
              <a:t>ой  </a:t>
            </a:r>
            <a:r>
              <a:rPr sz="1200" b="1" spc="-5" dirty="0">
                <a:latin typeface="Calibri"/>
                <a:cs typeface="Calibri"/>
              </a:rPr>
              <a:t>среды </a:t>
            </a:r>
            <a:r>
              <a:rPr sz="1200" b="1" spc="-10" dirty="0">
                <a:latin typeface="Calibri"/>
                <a:cs typeface="Calibri"/>
              </a:rPr>
              <a:t>группы  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5045" y="5426730"/>
            <a:ext cx="1049020" cy="930910"/>
          </a:xfrm>
          <a:custGeom>
            <a:avLst/>
            <a:gdLst/>
            <a:ahLst/>
            <a:cxnLst/>
            <a:rect l="l" t="t" r="r" b="b"/>
            <a:pathLst>
              <a:path w="1049020" h="930910">
                <a:moveTo>
                  <a:pt x="97548" y="417893"/>
                </a:moveTo>
                <a:lnTo>
                  <a:pt x="0" y="740194"/>
                </a:lnTo>
                <a:lnTo>
                  <a:pt x="259130" y="930503"/>
                </a:lnTo>
                <a:lnTo>
                  <a:pt x="213131" y="784555"/>
                </a:lnTo>
                <a:lnTo>
                  <a:pt x="259938" y="764196"/>
                </a:lnTo>
                <a:lnTo>
                  <a:pt x="306158" y="742716"/>
                </a:lnTo>
                <a:lnTo>
                  <a:pt x="351775" y="720130"/>
                </a:lnTo>
                <a:lnTo>
                  <a:pt x="396769" y="696451"/>
                </a:lnTo>
                <a:lnTo>
                  <a:pt x="441123" y="671694"/>
                </a:lnTo>
                <a:lnTo>
                  <a:pt x="484818" y="645872"/>
                </a:lnTo>
                <a:lnTo>
                  <a:pt x="527835" y="619001"/>
                </a:lnTo>
                <a:lnTo>
                  <a:pt x="570156" y="591093"/>
                </a:lnTo>
                <a:lnTo>
                  <a:pt x="609460" y="563765"/>
                </a:lnTo>
                <a:lnTo>
                  <a:pt x="143535" y="563765"/>
                </a:lnTo>
                <a:lnTo>
                  <a:pt x="97548" y="417893"/>
                </a:lnTo>
                <a:close/>
              </a:path>
              <a:path w="1049020" h="930910">
                <a:moveTo>
                  <a:pt x="866051" y="0"/>
                </a:moveTo>
                <a:lnTo>
                  <a:pt x="833976" y="40541"/>
                </a:lnTo>
                <a:lnTo>
                  <a:pt x="800825" y="80097"/>
                </a:lnTo>
                <a:lnTo>
                  <a:pt x="766620" y="118650"/>
                </a:lnTo>
                <a:lnTo>
                  <a:pt x="731387" y="156181"/>
                </a:lnTo>
                <a:lnTo>
                  <a:pt x="695148" y="192671"/>
                </a:lnTo>
                <a:lnTo>
                  <a:pt x="657929" y="228101"/>
                </a:lnTo>
                <a:lnTo>
                  <a:pt x="619753" y="262453"/>
                </a:lnTo>
                <a:lnTo>
                  <a:pt x="580644" y="295707"/>
                </a:lnTo>
                <a:lnTo>
                  <a:pt x="540626" y="327845"/>
                </a:lnTo>
                <a:lnTo>
                  <a:pt x="499723" y="358848"/>
                </a:lnTo>
                <a:lnTo>
                  <a:pt x="457960" y="388698"/>
                </a:lnTo>
                <a:lnTo>
                  <a:pt x="415360" y="417375"/>
                </a:lnTo>
                <a:lnTo>
                  <a:pt x="371947" y="444861"/>
                </a:lnTo>
                <a:lnTo>
                  <a:pt x="327745" y="471137"/>
                </a:lnTo>
                <a:lnTo>
                  <a:pt x="282780" y="496184"/>
                </a:lnTo>
                <a:lnTo>
                  <a:pt x="237073" y="519984"/>
                </a:lnTo>
                <a:lnTo>
                  <a:pt x="190650" y="542517"/>
                </a:lnTo>
                <a:lnTo>
                  <a:pt x="143535" y="563765"/>
                </a:lnTo>
                <a:lnTo>
                  <a:pt x="609460" y="563765"/>
                </a:lnTo>
                <a:lnTo>
                  <a:pt x="652638" y="532227"/>
                </a:lnTo>
                <a:lnTo>
                  <a:pt x="692762" y="501296"/>
                </a:lnTo>
                <a:lnTo>
                  <a:pt x="732117" y="469386"/>
                </a:lnTo>
                <a:lnTo>
                  <a:pt x="770684" y="436510"/>
                </a:lnTo>
                <a:lnTo>
                  <a:pt x="808446" y="402684"/>
                </a:lnTo>
                <a:lnTo>
                  <a:pt x="845383" y="367920"/>
                </a:lnTo>
                <a:lnTo>
                  <a:pt x="881479" y="332233"/>
                </a:lnTo>
                <a:lnTo>
                  <a:pt x="916713" y="295637"/>
                </a:lnTo>
                <a:lnTo>
                  <a:pt x="951068" y="258147"/>
                </a:lnTo>
                <a:lnTo>
                  <a:pt x="984526" y="219776"/>
                </a:lnTo>
                <a:lnTo>
                  <a:pt x="1017068" y="180539"/>
                </a:lnTo>
                <a:lnTo>
                  <a:pt x="1048677" y="140449"/>
                </a:lnTo>
                <a:lnTo>
                  <a:pt x="866051" y="0"/>
                </a:lnTo>
                <a:close/>
              </a:path>
            </a:pathLst>
          </a:custGeom>
          <a:solidFill>
            <a:srgbClr val="79F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75045" y="5426730"/>
            <a:ext cx="1049020" cy="930910"/>
          </a:xfrm>
          <a:custGeom>
            <a:avLst/>
            <a:gdLst/>
            <a:ahLst/>
            <a:cxnLst/>
            <a:rect l="l" t="t" r="r" b="b"/>
            <a:pathLst>
              <a:path w="1049020" h="930910">
                <a:moveTo>
                  <a:pt x="1048677" y="140449"/>
                </a:moveTo>
                <a:lnTo>
                  <a:pt x="1017068" y="180539"/>
                </a:lnTo>
                <a:lnTo>
                  <a:pt x="984526" y="219776"/>
                </a:lnTo>
                <a:lnTo>
                  <a:pt x="951068" y="258147"/>
                </a:lnTo>
                <a:lnTo>
                  <a:pt x="916713" y="295637"/>
                </a:lnTo>
                <a:lnTo>
                  <a:pt x="881479" y="332233"/>
                </a:lnTo>
                <a:lnTo>
                  <a:pt x="845383" y="367920"/>
                </a:lnTo>
                <a:lnTo>
                  <a:pt x="808446" y="402684"/>
                </a:lnTo>
                <a:lnTo>
                  <a:pt x="770684" y="436510"/>
                </a:lnTo>
                <a:lnTo>
                  <a:pt x="732117" y="469386"/>
                </a:lnTo>
                <a:lnTo>
                  <a:pt x="692762" y="501296"/>
                </a:lnTo>
                <a:lnTo>
                  <a:pt x="652638" y="532227"/>
                </a:lnTo>
                <a:lnTo>
                  <a:pt x="611763" y="562164"/>
                </a:lnTo>
                <a:lnTo>
                  <a:pt x="570156" y="591093"/>
                </a:lnTo>
                <a:lnTo>
                  <a:pt x="527835" y="619001"/>
                </a:lnTo>
                <a:lnTo>
                  <a:pt x="484818" y="645872"/>
                </a:lnTo>
                <a:lnTo>
                  <a:pt x="441123" y="671694"/>
                </a:lnTo>
                <a:lnTo>
                  <a:pt x="396769" y="696451"/>
                </a:lnTo>
                <a:lnTo>
                  <a:pt x="351775" y="720130"/>
                </a:lnTo>
                <a:lnTo>
                  <a:pt x="306158" y="742716"/>
                </a:lnTo>
                <a:lnTo>
                  <a:pt x="259938" y="764196"/>
                </a:lnTo>
                <a:lnTo>
                  <a:pt x="213131" y="784555"/>
                </a:lnTo>
                <a:lnTo>
                  <a:pt x="259130" y="930503"/>
                </a:lnTo>
                <a:lnTo>
                  <a:pt x="0" y="740194"/>
                </a:lnTo>
                <a:lnTo>
                  <a:pt x="97548" y="417893"/>
                </a:lnTo>
                <a:lnTo>
                  <a:pt x="143535" y="563765"/>
                </a:lnTo>
                <a:lnTo>
                  <a:pt x="190650" y="542517"/>
                </a:lnTo>
                <a:lnTo>
                  <a:pt x="237073" y="519984"/>
                </a:lnTo>
                <a:lnTo>
                  <a:pt x="282780" y="496184"/>
                </a:lnTo>
                <a:lnTo>
                  <a:pt x="327745" y="471137"/>
                </a:lnTo>
                <a:lnTo>
                  <a:pt x="371947" y="444861"/>
                </a:lnTo>
                <a:lnTo>
                  <a:pt x="415360" y="417375"/>
                </a:lnTo>
                <a:lnTo>
                  <a:pt x="457960" y="388698"/>
                </a:lnTo>
                <a:lnTo>
                  <a:pt x="499723" y="358848"/>
                </a:lnTo>
                <a:lnTo>
                  <a:pt x="540626" y="327845"/>
                </a:lnTo>
                <a:lnTo>
                  <a:pt x="580644" y="295707"/>
                </a:lnTo>
                <a:lnTo>
                  <a:pt x="619753" y="262453"/>
                </a:lnTo>
                <a:lnTo>
                  <a:pt x="657929" y="228101"/>
                </a:lnTo>
                <a:lnTo>
                  <a:pt x="695148" y="192671"/>
                </a:lnTo>
                <a:lnTo>
                  <a:pt x="731387" y="156181"/>
                </a:lnTo>
                <a:lnTo>
                  <a:pt x="766620" y="118650"/>
                </a:lnTo>
                <a:lnTo>
                  <a:pt x="800825" y="80097"/>
                </a:lnTo>
                <a:lnTo>
                  <a:pt x="833976" y="40541"/>
                </a:lnTo>
                <a:lnTo>
                  <a:pt x="866051" y="0"/>
                </a:lnTo>
                <a:lnTo>
                  <a:pt x="1048677" y="14044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06512" y="6002075"/>
            <a:ext cx="83883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6510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Внутренняя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5674" y="4253166"/>
            <a:ext cx="1105535" cy="70231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1270" algn="ctr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latin typeface="Calibri"/>
                <a:cs typeface="Calibri"/>
              </a:rPr>
              <a:t>Независимая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качества  образования  </a:t>
            </a:r>
            <a:r>
              <a:rPr sz="1200" b="1" spc="-10" dirty="0">
                <a:latin typeface="Calibri"/>
                <a:cs typeface="Calibri"/>
              </a:rPr>
              <a:t>(родители)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0174" y="1711082"/>
            <a:ext cx="838835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260"/>
              </a:spcBef>
            </a:pPr>
            <a:r>
              <a:rPr sz="1200" b="1" spc="-5" dirty="0">
                <a:latin typeface="Calibri"/>
                <a:cs typeface="Calibri"/>
              </a:rPr>
              <a:t>Внешняя  экспертная  </a:t>
            </a:r>
            <a:r>
              <a:rPr sz="1200" b="1" spc="-10" dirty="0">
                <a:latin typeface="Calibri"/>
                <a:cs typeface="Calibri"/>
              </a:rPr>
              <a:t>оценка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49901" y="1545697"/>
            <a:ext cx="1150620" cy="514984"/>
          </a:xfrm>
          <a:custGeom>
            <a:avLst/>
            <a:gdLst/>
            <a:ahLst/>
            <a:cxnLst/>
            <a:rect l="l" t="t" r="r" b="b"/>
            <a:pathLst>
              <a:path w="1150620" h="514985">
                <a:moveTo>
                  <a:pt x="1109253" y="336407"/>
                </a:moveTo>
                <a:lnTo>
                  <a:pt x="573811" y="336407"/>
                </a:lnTo>
                <a:lnTo>
                  <a:pt x="625241" y="336624"/>
                </a:lnTo>
                <a:lnTo>
                  <a:pt x="676670" y="338286"/>
                </a:lnTo>
                <a:lnTo>
                  <a:pt x="728067" y="341395"/>
                </a:lnTo>
                <a:lnTo>
                  <a:pt x="779402" y="345951"/>
                </a:lnTo>
                <a:lnTo>
                  <a:pt x="830643" y="351957"/>
                </a:lnTo>
                <a:lnTo>
                  <a:pt x="881761" y="359415"/>
                </a:lnTo>
                <a:lnTo>
                  <a:pt x="932726" y="368325"/>
                </a:lnTo>
                <a:lnTo>
                  <a:pt x="888796" y="514832"/>
                </a:lnTo>
                <a:lnTo>
                  <a:pt x="1109253" y="336407"/>
                </a:lnTo>
                <a:close/>
              </a:path>
              <a:path w="1150620" h="514985">
                <a:moveTo>
                  <a:pt x="597521" y="105944"/>
                </a:moveTo>
                <a:lnTo>
                  <a:pt x="547123" y="106420"/>
                </a:lnTo>
                <a:lnTo>
                  <a:pt x="496760" y="108127"/>
                </a:lnTo>
                <a:lnTo>
                  <a:pt x="446453" y="111064"/>
                </a:lnTo>
                <a:lnTo>
                  <a:pt x="396226" y="115230"/>
                </a:lnTo>
                <a:lnTo>
                  <a:pt x="346102" y="120624"/>
                </a:lnTo>
                <a:lnTo>
                  <a:pt x="296102" y="127244"/>
                </a:lnTo>
                <a:lnTo>
                  <a:pt x="246250" y="135090"/>
                </a:lnTo>
                <a:lnTo>
                  <a:pt x="196568" y="144161"/>
                </a:lnTo>
                <a:lnTo>
                  <a:pt x="147079" y="154456"/>
                </a:lnTo>
                <a:lnTo>
                  <a:pt x="97807" y="165973"/>
                </a:lnTo>
                <a:lnTo>
                  <a:pt x="48772" y="178712"/>
                </a:lnTo>
                <a:lnTo>
                  <a:pt x="0" y="192671"/>
                </a:lnTo>
                <a:lnTo>
                  <a:pt x="66154" y="413346"/>
                </a:lnTo>
                <a:lnTo>
                  <a:pt x="115918" y="399204"/>
                </a:lnTo>
                <a:lnTo>
                  <a:pt x="165986" y="386489"/>
                </a:lnTo>
                <a:lnTo>
                  <a:pt x="216327" y="375206"/>
                </a:lnTo>
                <a:lnTo>
                  <a:pt x="266912" y="365354"/>
                </a:lnTo>
                <a:lnTo>
                  <a:pt x="317709" y="356936"/>
                </a:lnTo>
                <a:lnTo>
                  <a:pt x="368687" y="349954"/>
                </a:lnTo>
                <a:lnTo>
                  <a:pt x="419818" y="344408"/>
                </a:lnTo>
                <a:lnTo>
                  <a:pt x="471069" y="340300"/>
                </a:lnTo>
                <a:lnTo>
                  <a:pt x="522410" y="337633"/>
                </a:lnTo>
                <a:lnTo>
                  <a:pt x="573811" y="336407"/>
                </a:lnTo>
                <a:lnTo>
                  <a:pt x="1109253" y="336407"/>
                </a:lnTo>
                <a:lnTo>
                  <a:pt x="1150518" y="303009"/>
                </a:lnTo>
                <a:lnTo>
                  <a:pt x="1095080" y="146570"/>
                </a:lnTo>
                <a:lnTo>
                  <a:pt x="999197" y="146570"/>
                </a:lnTo>
                <a:lnTo>
                  <a:pt x="949346" y="137162"/>
                </a:lnTo>
                <a:lnTo>
                  <a:pt x="899347" y="128993"/>
                </a:lnTo>
                <a:lnTo>
                  <a:pt x="849222" y="122063"/>
                </a:lnTo>
                <a:lnTo>
                  <a:pt x="798996" y="116369"/>
                </a:lnTo>
                <a:lnTo>
                  <a:pt x="748690" y="111911"/>
                </a:lnTo>
                <a:lnTo>
                  <a:pt x="698326" y="108688"/>
                </a:lnTo>
                <a:lnTo>
                  <a:pt x="647929" y="106700"/>
                </a:lnTo>
                <a:lnTo>
                  <a:pt x="597521" y="105944"/>
                </a:lnTo>
                <a:close/>
              </a:path>
              <a:path w="1150620" h="514985">
                <a:moveTo>
                  <a:pt x="1043139" y="0"/>
                </a:moveTo>
                <a:lnTo>
                  <a:pt x="999197" y="146570"/>
                </a:lnTo>
                <a:lnTo>
                  <a:pt x="1095080" y="146570"/>
                </a:lnTo>
                <a:lnTo>
                  <a:pt x="1043139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49901" y="1545697"/>
            <a:ext cx="1150620" cy="514984"/>
          </a:xfrm>
          <a:custGeom>
            <a:avLst/>
            <a:gdLst/>
            <a:ahLst/>
            <a:cxnLst/>
            <a:rect l="l" t="t" r="r" b="b"/>
            <a:pathLst>
              <a:path w="1150620" h="514985">
                <a:moveTo>
                  <a:pt x="0" y="192671"/>
                </a:moveTo>
                <a:lnTo>
                  <a:pt x="48772" y="178712"/>
                </a:lnTo>
                <a:lnTo>
                  <a:pt x="97807" y="165973"/>
                </a:lnTo>
                <a:lnTo>
                  <a:pt x="147079" y="154456"/>
                </a:lnTo>
                <a:lnTo>
                  <a:pt x="196568" y="144161"/>
                </a:lnTo>
                <a:lnTo>
                  <a:pt x="246250" y="135090"/>
                </a:lnTo>
                <a:lnTo>
                  <a:pt x="296102" y="127244"/>
                </a:lnTo>
                <a:lnTo>
                  <a:pt x="346102" y="120624"/>
                </a:lnTo>
                <a:lnTo>
                  <a:pt x="396226" y="115230"/>
                </a:lnTo>
                <a:lnTo>
                  <a:pt x="446453" y="111064"/>
                </a:lnTo>
                <a:lnTo>
                  <a:pt x="496760" y="108127"/>
                </a:lnTo>
                <a:lnTo>
                  <a:pt x="547123" y="106420"/>
                </a:lnTo>
                <a:lnTo>
                  <a:pt x="597521" y="105944"/>
                </a:lnTo>
                <a:lnTo>
                  <a:pt x="647929" y="106700"/>
                </a:lnTo>
                <a:lnTo>
                  <a:pt x="698326" y="108688"/>
                </a:lnTo>
                <a:lnTo>
                  <a:pt x="748690" y="111911"/>
                </a:lnTo>
                <a:lnTo>
                  <a:pt x="798996" y="116369"/>
                </a:lnTo>
                <a:lnTo>
                  <a:pt x="849222" y="122063"/>
                </a:lnTo>
                <a:lnTo>
                  <a:pt x="899347" y="128993"/>
                </a:lnTo>
                <a:lnTo>
                  <a:pt x="949346" y="137162"/>
                </a:lnTo>
                <a:lnTo>
                  <a:pt x="999197" y="146570"/>
                </a:lnTo>
                <a:lnTo>
                  <a:pt x="1043139" y="0"/>
                </a:lnTo>
                <a:lnTo>
                  <a:pt x="1150518" y="303009"/>
                </a:lnTo>
                <a:lnTo>
                  <a:pt x="888796" y="514832"/>
                </a:lnTo>
                <a:lnTo>
                  <a:pt x="932726" y="368325"/>
                </a:lnTo>
                <a:lnTo>
                  <a:pt x="881761" y="359415"/>
                </a:lnTo>
                <a:lnTo>
                  <a:pt x="830643" y="351957"/>
                </a:lnTo>
                <a:lnTo>
                  <a:pt x="779402" y="345951"/>
                </a:lnTo>
                <a:lnTo>
                  <a:pt x="728067" y="341395"/>
                </a:lnTo>
                <a:lnTo>
                  <a:pt x="676670" y="338286"/>
                </a:lnTo>
                <a:lnTo>
                  <a:pt x="625241" y="336624"/>
                </a:lnTo>
                <a:lnTo>
                  <a:pt x="573811" y="336407"/>
                </a:lnTo>
                <a:lnTo>
                  <a:pt x="522410" y="337633"/>
                </a:lnTo>
                <a:lnTo>
                  <a:pt x="471069" y="340300"/>
                </a:lnTo>
                <a:lnTo>
                  <a:pt x="419818" y="344408"/>
                </a:lnTo>
                <a:lnTo>
                  <a:pt x="368687" y="349954"/>
                </a:lnTo>
                <a:lnTo>
                  <a:pt x="317709" y="356936"/>
                </a:lnTo>
                <a:lnTo>
                  <a:pt x="266912" y="365354"/>
                </a:lnTo>
                <a:lnTo>
                  <a:pt x="216327" y="375206"/>
                </a:lnTo>
                <a:lnTo>
                  <a:pt x="165986" y="386489"/>
                </a:lnTo>
                <a:lnTo>
                  <a:pt x="115918" y="399204"/>
                </a:lnTo>
                <a:lnTo>
                  <a:pt x="66154" y="413346"/>
                </a:lnTo>
                <a:lnTo>
                  <a:pt x="0" y="19267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96736" y="3940168"/>
            <a:ext cx="7385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5" dirty="0">
                <a:latin typeface="Calibri"/>
                <a:cs typeface="Calibri"/>
              </a:rPr>
              <a:t>Д</a:t>
            </a:r>
            <a:r>
              <a:rPr sz="2800" b="1" dirty="0">
                <a:latin typeface="Calibri"/>
                <a:cs typeface="Calibri"/>
              </a:rPr>
              <a:t>О</a:t>
            </a:r>
            <a:r>
              <a:rPr sz="2800" b="1" spc="-5" dirty="0">
                <a:latin typeface="Calibri"/>
                <a:cs typeface="Calibri"/>
              </a:rPr>
              <a:t>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63</a:t>
            </a:fld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435" y="193594"/>
            <a:ext cx="784479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Внутренняя </a:t>
            </a:r>
            <a:r>
              <a:rPr spc="-10" dirty="0"/>
              <a:t>оценка </a:t>
            </a:r>
            <a:r>
              <a:rPr spc="-5" dirty="0"/>
              <a:t>качества </a:t>
            </a:r>
            <a:r>
              <a:rPr dirty="0"/>
              <a:t>ООП </a:t>
            </a:r>
            <a:r>
              <a:rPr spc="-25" dirty="0"/>
              <a:t>ДОО. </a:t>
            </a:r>
            <a:r>
              <a:rPr dirty="0"/>
              <a:t>Лист </a:t>
            </a:r>
            <a:r>
              <a:rPr spc="-5" dirty="0"/>
              <a:t>оценки</a:t>
            </a:r>
            <a:r>
              <a:rPr spc="-65" dirty="0"/>
              <a:t> </a:t>
            </a:r>
            <a:r>
              <a:rPr spc="-5" dirty="0"/>
              <a:t>качества</a:t>
            </a:r>
          </a:p>
        </p:txBody>
      </p:sp>
      <p:sp>
        <p:nvSpPr>
          <p:cNvPr id="3" name="object 3"/>
          <p:cNvSpPr txBox="1"/>
          <p:nvPr/>
        </p:nvSpPr>
        <p:spPr>
          <a:xfrm rot="10800000" flipV="1">
            <a:off x="3352800" y="6019800"/>
            <a:ext cx="3464660" cy="6367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Возможные значения оценки </a:t>
            </a:r>
            <a:r>
              <a:rPr sz="1350" spc="-10" dirty="0">
                <a:latin typeface="Calibri"/>
                <a:cs typeface="Calibri"/>
              </a:rPr>
              <a:t>показателя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5" dirty="0">
                <a:latin typeface="Calibri"/>
                <a:cs typeface="Calibri"/>
              </a:rPr>
              <a:t>от </a:t>
            </a:r>
            <a:r>
              <a:rPr sz="1350" dirty="0">
                <a:latin typeface="Calibri"/>
                <a:cs typeface="Calibri"/>
              </a:rPr>
              <a:t>1 </a:t>
            </a:r>
            <a:r>
              <a:rPr sz="1350" spc="-5" dirty="0">
                <a:latin typeface="Calibri"/>
                <a:cs typeface="Calibri"/>
              </a:rPr>
              <a:t>до 5.  </a:t>
            </a:r>
            <a:r>
              <a:rPr sz="1350" dirty="0">
                <a:latin typeface="Calibri"/>
                <a:cs typeface="Calibri"/>
              </a:rPr>
              <a:t>Важность </a:t>
            </a:r>
            <a:r>
              <a:rPr sz="1350" spc="-5" dirty="0">
                <a:latin typeface="Calibri"/>
                <a:cs typeface="Calibri"/>
              </a:rPr>
              <a:t>показателя оценивается </a:t>
            </a:r>
            <a:r>
              <a:rPr sz="1350" dirty="0">
                <a:latin typeface="Calibri"/>
                <a:cs typeface="Calibri"/>
              </a:rPr>
              <a:t>по </a:t>
            </a:r>
            <a:r>
              <a:rPr sz="1350" spc="-5" dirty="0">
                <a:latin typeface="Calibri"/>
                <a:cs typeface="Calibri"/>
              </a:rPr>
              <a:t>шкале от </a:t>
            </a:r>
            <a:r>
              <a:rPr sz="1350" dirty="0">
                <a:latin typeface="Calibri"/>
                <a:cs typeface="Calibri"/>
              </a:rPr>
              <a:t>1 </a:t>
            </a:r>
            <a:r>
              <a:rPr sz="1350" spc="-5" dirty="0">
                <a:latin typeface="Calibri"/>
                <a:cs typeface="Calibri"/>
              </a:rPr>
              <a:t>до</a:t>
            </a:r>
            <a:r>
              <a:rPr sz="1350" spc="-1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10.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904875"/>
            <a:ext cx="8686800" cy="5114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64</a:t>
            </a:fld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131" y="225301"/>
            <a:ext cx="6515734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Внутренняя </a:t>
            </a:r>
            <a:r>
              <a:rPr spc="-10" dirty="0"/>
              <a:t>оценка </a:t>
            </a:r>
            <a:r>
              <a:rPr spc="-5" dirty="0"/>
              <a:t>качества </a:t>
            </a:r>
            <a:r>
              <a:rPr dirty="0"/>
              <a:t>ООП </a:t>
            </a:r>
            <a:r>
              <a:rPr spc="-25" dirty="0"/>
              <a:t>ДОО.</a:t>
            </a:r>
            <a:r>
              <a:rPr spc="-110" dirty="0"/>
              <a:t> </a:t>
            </a:r>
            <a:r>
              <a:rPr spc="-20" dirty="0"/>
              <a:t>Результаты</a:t>
            </a:r>
          </a:p>
        </p:txBody>
      </p:sp>
      <p:sp>
        <p:nvSpPr>
          <p:cNvPr id="3" name="object 3"/>
          <p:cNvSpPr/>
          <p:nvPr/>
        </p:nvSpPr>
        <p:spPr>
          <a:xfrm>
            <a:off x="3486911" y="154990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86911" y="1990344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272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6911" y="2516123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6911" y="3043427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60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86911" y="3570732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86911" y="4096511"/>
            <a:ext cx="0" cy="177165"/>
          </a:xfrm>
          <a:custGeom>
            <a:avLst/>
            <a:gdLst/>
            <a:ahLst/>
            <a:cxnLst/>
            <a:rect l="l" t="t" r="r" b="b"/>
            <a:pathLst>
              <a:path h="177164">
                <a:moveTo>
                  <a:pt x="0" y="0"/>
                </a:moveTo>
                <a:lnTo>
                  <a:pt x="0" y="17679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6911" y="4623815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6911" y="5151120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86911" y="567842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21479" y="154990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21479" y="1990344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272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9" y="2516123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21479" y="3043427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60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21479" y="3570732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21479" y="4096511"/>
            <a:ext cx="0" cy="177165"/>
          </a:xfrm>
          <a:custGeom>
            <a:avLst/>
            <a:gdLst/>
            <a:ahLst/>
            <a:cxnLst/>
            <a:rect l="l" t="t" r="r" b="b"/>
            <a:pathLst>
              <a:path h="177164">
                <a:moveTo>
                  <a:pt x="0" y="0"/>
                </a:moveTo>
                <a:lnTo>
                  <a:pt x="0" y="17679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21479" y="4623815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21479" y="5151120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21479" y="567842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54523" y="1549908"/>
            <a:ext cx="0" cy="1141730"/>
          </a:xfrm>
          <a:custGeom>
            <a:avLst/>
            <a:gdLst/>
            <a:ahLst/>
            <a:cxnLst/>
            <a:rect l="l" t="t" r="r" b="b"/>
            <a:pathLst>
              <a:path h="1141730">
                <a:moveTo>
                  <a:pt x="0" y="0"/>
                </a:moveTo>
                <a:lnTo>
                  <a:pt x="0" y="114147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54523" y="3043427"/>
            <a:ext cx="0" cy="702945"/>
          </a:xfrm>
          <a:custGeom>
            <a:avLst/>
            <a:gdLst/>
            <a:ahLst/>
            <a:cxnLst/>
            <a:rect l="l" t="t" r="r" b="b"/>
            <a:pathLst>
              <a:path h="702945">
                <a:moveTo>
                  <a:pt x="0" y="0"/>
                </a:moveTo>
                <a:lnTo>
                  <a:pt x="0" y="702564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4523" y="4096511"/>
            <a:ext cx="0" cy="1229995"/>
          </a:xfrm>
          <a:custGeom>
            <a:avLst/>
            <a:gdLst/>
            <a:ahLst/>
            <a:cxnLst/>
            <a:rect l="l" t="t" r="r" b="b"/>
            <a:pathLst>
              <a:path h="1229995">
                <a:moveTo>
                  <a:pt x="0" y="0"/>
                </a:moveTo>
                <a:lnTo>
                  <a:pt x="0" y="12298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54523" y="567842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87567" y="1549908"/>
            <a:ext cx="0" cy="4215765"/>
          </a:xfrm>
          <a:custGeom>
            <a:avLst/>
            <a:gdLst/>
            <a:ahLst/>
            <a:cxnLst/>
            <a:rect l="l" t="t" r="r" b="b"/>
            <a:pathLst>
              <a:path h="4215765">
                <a:moveTo>
                  <a:pt x="0" y="0"/>
                </a:moveTo>
                <a:lnTo>
                  <a:pt x="0" y="4215384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53867" y="1549908"/>
            <a:ext cx="2933700" cy="4215765"/>
          </a:xfrm>
          <a:custGeom>
            <a:avLst/>
            <a:gdLst/>
            <a:ahLst/>
            <a:cxnLst/>
            <a:rect l="l" t="t" r="r" b="b"/>
            <a:pathLst>
              <a:path w="2933700" h="4215765">
                <a:moveTo>
                  <a:pt x="0" y="0"/>
                </a:moveTo>
                <a:lnTo>
                  <a:pt x="2933700" y="0"/>
                </a:lnTo>
                <a:lnTo>
                  <a:pt x="293370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E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53867" y="1638300"/>
            <a:ext cx="2179320" cy="352425"/>
          </a:xfrm>
          <a:custGeom>
            <a:avLst/>
            <a:gdLst/>
            <a:ahLst/>
            <a:cxnLst/>
            <a:rect l="l" t="t" r="r" b="b"/>
            <a:pathLst>
              <a:path w="2179320" h="352425">
                <a:moveTo>
                  <a:pt x="0" y="352044"/>
                </a:moveTo>
                <a:lnTo>
                  <a:pt x="2179320" y="352044"/>
                </a:lnTo>
                <a:lnTo>
                  <a:pt x="2179320" y="0"/>
                </a:lnTo>
                <a:lnTo>
                  <a:pt x="0" y="0"/>
                </a:lnTo>
                <a:lnTo>
                  <a:pt x="0" y="352044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53867" y="1638300"/>
            <a:ext cx="2179320" cy="352425"/>
          </a:xfrm>
          <a:custGeom>
            <a:avLst/>
            <a:gdLst/>
            <a:ahLst/>
            <a:cxnLst/>
            <a:rect l="l" t="t" r="r" b="b"/>
            <a:pathLst>
              <a:path w="2179320" h="352425">
                <a:moveTo>
                  <a:pt x="0" y="0"/>
                </a:moveTo>
                <a:lnTo>
                  <a:pt x="2179320" y="0"/>
                </a:lnTo>
                <a:lnTo>
                  <a:pt x="2179320" y="352044"/>
                </a:lnTo>
                <a:lnTo>
                  <a:pt x="0" y="3520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53867" y="5326379"/>
            <a:ext cx="2249805" cy="352425"/>
          </a:xfrm>
          <a:custGeom>
            <a:avLst/>
            <a:gdLst/>
            <a:ahLst/>
            <a:cxnLst/>
            <a:rect l="l" t="t" r="r" b="b"/>
            <a:pathLst>
              <a:path w="2249804" h="352425">
                <a:moveTo>
                  <a:pt x="0" y="352044"/>
                </a:moveTo>
                <a:lnTo>
                  <a:pt x="2249424" y="352044"/>
                </a:lnTo>
                <a:lnTo>
                  <a:pt x="2249424" y="0"/>
                </a:lnTo>
                <a:lnTo>
                  <a:pt x="0" y="0"/>
                </a:lnTo>
                <a:lnTo>
                  <a:pt x="0" y="352044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53867" y="5326379"/>
            <a:ext cx="2249805" cy="352425"/>
          </a:xfrm>
          <a:custGeom>
            <a:avLst/>
            <a:gdLst/>
            <a:ahLst/>
            <a:cxnLst/>
            <a:rect l="l" t="t" r="r" b="b"/>
            <a:pathLst>
              <a:path w="2249804" h="352425">
                <a:moveTo>
                  <a:pt x="0" y="0"/>
                </a:moveTo>
                <a:lnTo>
                  <a:pt x="2249424" y="0"/>
                </a:lnTo>
                <a:lnTo>
                  <a:pt x="2249424" y="352044"/>
                </a:lnTo>
                <a:lnTo>
                  <a:pt x="0" y="3520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53867" y="2165616"/>
            <a:ext cx="2156460" cy="350520"/>
          </a:xfrm>
          <a:custGeom>
            <a:avLst/>
            <a:gdLst/>
            <a:ahLst/>
            <a:cxnLst/>
            <a:rect l="l" t="t" r="r" b="b"/>
            <a:pathLst>
              <a:path w="2156460" h="350519">
                <a:moveTo>
                  <a:pt x="2156460" y="0"/>
                </a:moveTo>
                <a:lnTo>
                  <a:pt x="0" y="0"/>
                </a:lnTo>
                <a:lnTo>
                  <a:pt x="0" y="350507"/>
                </a:lnTo>
                <a:lnTo>
                  <a:pt x="2156460" y="350507"/>
                </a:lnTo>
                <a:lnTo>
                  <a:pt x="21564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53867" y="2691383"/>
            <a:ext cx="2242185" cy="352425"/>
          </a:xfrm>
          <a:custGeom>
            <a:avLst/>
            <a:gdLst/>
            <a:ahLst/>
            <a:cxnLst/>
            <a:rect l="l" t="t" r="r" b="b"/>
            <a:pathLst>
              <a:path w="2242185" h="352425">
                <a:moveTo>
                  <a:pt x="2241816" y="0"/>
                </a:moveTo>
                <a:lnTo>
                  <a:pt x="0" y="0"/>
                </a:lnTo>
                <a:lnTo>
                  <a:pt x="0" y="352044"/>
                </a:lnTo>
                <a:lnTo>
                  <a:pt x="2241816" y="352044"/>
                </a:lnTo>
                <a:lnTo>
                  <a:pt x="22418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53867" y="3218688"/>
            <a:ext cx="2066925" cy="352425"/>
          </a:xfrm>
          <a:custGeom>
            <a:avLst/>
            <a:gdLst/>
            <a:ahLst/>
            <a:cxnLst/>
            <a:rect l="l" t="t" r="r" b="b"/>
            <a:pathLst>
              <a:path w="2066925" h="352425">
                <a:moveTo>
                  <a:pt x="2066544" y="0"/>
                </a:moveTo>
                <a:lnTo>
                  <a:pt x="0" y="0"/>
                </a:lnTo>
                <a:lnTo>
                  <a:pt x="0" y="352043"/>
                </a:lnTo>
                <a:lnTo>
                  <a:pt x="2066544" y="352043"/>
                </a:lnTo>
                <a:lnTo>
                  <a:pt x="206654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53867" y="3745991"/>
            <a:ext cx="2275840" cy="350520"/>
          </a:xfrm>
          <a:custGeom>
            <a:avLst/>
            <a:gdLst/>
            <a:ahLst/>
            <a:cxnLst/>
            <a:rect l="l" t="t" r="r" b="b"/>
            <a:pathLst>
              <a:path w="2275840" h="350520">
                <a:moveTo>
                  <a:pt x="2275332" y="0"/>
                </a:moveTo>
                <a:lnTo>
                  <a:pt x="0" y="0"/>
                </a:lnTo>
                <a:lnTo>
                  <a:pt x="0" y="350519"/>
                </a:lnTo>
                <a:lnTo>
                  <a:pt x="2275332" y="350519"/>
                </a:lnTo>
                <a:lnTo>
                  <a:pt x="227533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53867" y="4273308"/>
            <a:ext cx="2153920" cy="350520"/>
          </a:xfrm>
          <a:custGeom>
            <a:avLst/>
            <a:gdLst/>
            <a:ahLst/>
            <a:cxnLst/>
            <a:rect l="l" t="t" r="r" b="b"/>
            <a:pathLst>
              <a:path w="2153920" h="350520">
                <a:moveTo>
                  <a:pt x="2153411" y="0"/>
                </a:moveTo>
                <a:lnTo>
                  <a:pt x="0" y="0"/>
                </a:lnTo>
                <a:lnTo>
                  <a:pt x="0" y="350507"/>
                </a:lnTo>
                <a:lnTo>
                  <a:pt x="2153411" y="350507"/>
                </a:lnTo>
                <a:lnTo>
                  <a:pt x="215341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53867" y="4799076"/>
            <a:ext cx="2112645" cy="352425"/>
          </a:xfrm>
          <a:custGeom>
            <a:avLst/>
            <a:gdLst/>
            <a:ahLst/>
            <a:cxnLst/>
            <a:rect l="l" t="t" r="r" b="b"/>
            <a:pathLst>
              <a:path w="2112645" h="352425">
                <a:moveTo>
                  <a:pt x="2112263" y="0"/>
                </a:moveTo>
                <a:lnTo>
                  <a:pt x="0" y="0"/>
                </a:lnTo>
                <a:lnTo>
                  <a:pt x="0" y="352044"/>
                </a:lnTo>
                <a:lnTo>
                  <a:pt x="2112263" y="352044"/>
                </a:lnTo>
                <a:lnTo>
                  <a:pt x="211226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53867" y="2165604"/>
            <a:ext cx="2156460" cy="350520"/>
          </a:xfrm>
          <a:custGeom>
            <a:avLst/>
            <a:gdLst/>
            <a:ahLst/>
            <a:cxnLst/>
            <a:rect l="l" t="t" r="r" b="b"/>
            <a:pathLst>
              <a:path w="2156460" h="350519">
                <a:moveTo>
                  <a:pt x="2156460" y="0"/>
                </a:moveTo>
                <a:lnTo>
                  <a:pt x="0" y="0"/>
                </a:lnTo>
                <a:lnTo>
                  <a:pt x="0" y="350520"/>
                </a:lnTo>
                <a:lnTo>
                  <a:pt x="2156460" y="350520"/>
                </a:lnTo>
                <a:lnTo>
                  <a:pt x="2156460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53867" y="2691383"/>
            <a:ext cx="2242185" cy="352425"/>
          </a:xfrm>
          <a:custGeom>
            <a:avLst/>
            <a:gdLst/>
            <a:ahLst/>
            <a:cxnLst/>
            <a:rect l="l" t="t" r="r" b="b"/>
            <a:pathLst>
              <a:path w="2242185" h="352425">
                <a:moveTo>
                  <a:pt x="2241804" y="0"/>
                </a:moveTo>
                <a:lnTo>
                  <a:pt x="0" y="0"/>
                </a:lnTo>
                <a:lnTo>
                  <a:pt x="0" y="352043"/>
                </a:lnTo>
                <a:lnTo>
                  <a:pt x="2241804" y="352043"/>
                </a:lnTo>
                <a:lnTo>
                  <a:pt x="2241804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53867" y="3218688"/>
            <a:ext cx="2066925" cy="352425"/>
          </a:xfrm>
          <a:custGeom>
            <a:avLst/>
            <a:gdLst/>
            <a:ahLst/>
            <a:cxnLst/>
            <a:rect l="l" t="t" r="r" b="b"/>
            <a:pathLst>
              <a:path w="2066925" h="352425">
                <a:moveTo>
                  <a:pt x="2066544" y="0"/>
                </a:moveTo>
                <a:lnTo>
                  <a:pt x="0" y="0"/>
                </a:lnTo>
                <a:lnTo>
                  <a:pt x="0" y="352043"/>
                </a:lnTo>
                <a:lnTo>
                  <a:pt x="2066544" y="352043"/>
                </a:lnTo>
                <a:lnTo>
                  <a:pt x="2066544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53867" y="3745991"/>
            <a:ext cx="2275840" cy="350520"/>
          </a:xfrm>
          <a:custGeom>
            <a:avLst/>
            <a:gdLst/>
            <a:ahLst/>
            <a:cxnLst/>
            <a:rect l="l" t="t" r="r" b="b"/>
            <a:pathLst>
              <a:path w="2275840" h="350520">
                <a:moveTo>
                  <a:pt x="2275332" y="0"/>
                </a:moveTo>
                <a:lnTo>
                  <a:pt x="0" y="0"/>
                </a:lnTo>
                <a:lnTo>
                  <a:pt x="0" y="350519"/>
                </a:lnTo>
                <a:lnTo>
                  <a:pt x="2275332" y="350519"/>
                </a:lnTo>
                <a:lnTo>
                  <a:pt x="2275332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53867" y="4273296"/>
            <a:ext cx="2153920" cy="350520"/>
          </a:xfrm>
          <a:custGeom>
            <a:avLst/>
            <a:gdLst/>
            <a:ahLst/>
            <a:cxnLst/>
            <a:rect l="l" t="t" r="r" b="b"/>
            <a:pathLst>
              <a:path w="2153920" h="350520">
                <a:moveTo>
                  <a:pt x="2153412" y="0"/>
                </a:moveTo>
                <a:lnTo>
                  <a:pt x="0" y="0"/>
                </a:lnTo>
                <a:lnTo>
                  <a:pt x="0" y="350519"/>
                </a:lnTo>
                <a:lnTo>
                  <a:pt x="2153412" y="350519"/>
                </a:lnTo>
                <a:lnTo>
                  <a:pt x="2153412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753867" y="4799076"/>
            <a:ext cx="2112645" cy="352425"/>
          </a:xfrm>
          <a:custGeom>
            <a:avLst/>
            <a:gdLst/>
            <a:ahLst/>
            <a:cxnLst/>
            <a:rect l="l" t="t" r="r" b="b"/>
            <a:pathLst>
              <a:path w="2112645" h="352425">
                <a:moveTo>
                  <a:pt x="2112264" y="0"/>
                </a:moveTo>
                <a:lnTo>
                  <a:pt x="0" y="0"/>
                </a:lnTo>
                <a:lnTo>
                  <a:pt x="0" y="352044"/>
                </a:lnTo>
                <a:lnTo>
                  <a:pt x="2112264" y="352044"/>
                </a:lnTo>
                <a:lnTo>
                  <a:pt x="2112264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05171" y="1813560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128015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33188" y="1813560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05171" y="178612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061203" y="178612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88408" y="234086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1219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10328" y="2340864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444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788408" y="231190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33771" y="231190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64608" y="2868167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06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95671" y="28681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64608" y="283921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128259" y="283921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83252" y="3393947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1371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20411" y="3393947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83252" y="336651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57571" y="336651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90515" y="39212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13868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9200" y="39212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90515" y="389229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67884" y="389229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71644" y="4448555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13563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07279" y="444855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71644" y="441960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44440" y="441960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13732" y="49758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1524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66132" y="49758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13732" y="49469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18532" y="49469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64608" y="5501640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13868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03291" y="5501640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64608" y="5474208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141976" y="5474208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53867" y="1549908"/>
            <a:ext cx="0" cy="4215765"/>
          </a:xfrm>
          <a:custGeom>
            <a:avLst/>
            <a:gdLst/>
            <a:ahLst/>
            <a:cxnLst/>
            <a:rect l="l" t="t" r="r" b="b"/>
            <a:pathLst>
              <a:path h="4215765">
                <a:moveTo>
                  <a:pt x="0" y="0"/>
                </a:moveTo>
                <a:lnTo>
                  <a:pt x="0" y="42153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33188" y="181356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88392" y="0"/>
                </a:lnTo>
                <a:lnTo>
                  <a:pt x="14478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10328" y="2340864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41148" y="0"/>
                </a:lnTo>
                <a:lnTo>
                  <a:pt x="97536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95671" y="2868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88392" y="0"/>
                </a:lnTo>
                <a:lnTo>
                  <a:pt x="14478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20411" y="3393947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51816" y="0"/>
                </a:lnTo>
                <a:lnTo>
                  <a:pt x="109728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29200" y="3921252"/>
            <a:ext cx="108585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51816" y="0"/>
                </a:lnTo>
                <a:lnTo>
                  <a:pt x="108204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07279" y="444855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76200" y="0"/>
                </a:lnTo>
                <a:lnTo>
                  <a:pt x="134112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866132" y="4975859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76200" y="0"/>
                </a:lnTo>
                <a:lnTo>
                  <a:pt x="134112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03291" y="5501640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64008" y="0"/>
                </a:lnTo>
                <a:lnTo>
                  <a:pt x="12192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5101973" y="1712216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C55A11"/>
                </a:solidFill>
                <a:latin typeface="Calibri"/>
                <a:cs typeface="Calibri"/>
              </a:rPr>
              <a:t>4</a:t>
            </a:r>
            <a:r>
              <a:rPr sz="1050" b="1" spc="5" dirty="0">
                <a:solidFill>
                  <a:srgbClr val="C55A11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C55A11"/>
                </a:solidFill>
                <a:latin typeface="Calibri"/>
                <a:cs typeface="Calibri"/>
              </a:rPr>
              <a:t>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8" name="object 10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65</a:t>
            </a:fld>
            <a:endParaRPr dirty="0"/>
          </a:p>
        </p:txBody>
      </p:sp>
      <p:sp>
        <p:nvSpPr>
          <p:cNvPr id="85" name="object 85"/>
          <p:cNvSpPr txBox="1"/>
          <p:nvPr/>
        </p:nvSpPr>
        <p:spPr>
          <a:xfrm>
            <a:off x="5080768" y="2239130"/>
            <a:ext cx="189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3…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164680" y="2766045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4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953186" y="3292972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161596" y="3819898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4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064633" y="4346824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9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023461" y="4873750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9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148051" y="5400676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4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682584" y="130701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415704" y="130701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148824" y="130701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881944" y="130701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615065" y="130701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495578" y="1719070"/>
            <a:ext cx="1166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ООП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итоговый</a:t>
            </a:r>
            <a:r>
              <a:rPr sz="900" spc="-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23253" y="2176270"/>
            <a:ext cx="193865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1005" marR="5080" indent="-40894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Соответствие принципам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  образования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ФГОС</a:t>
            </a:r>
            <a:r>
              <a:rPr sz="9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845908" y="2773031"/>
            <a:ext cx="815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Целевой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421169" y="3299954"/>
            <a:ext cx="1240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Содержательный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89167" y="3757154"/>
            <a:ext cx="217360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90269" marR="5080" indent="-878205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Содержательный раздел. Образовательные  области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369162" y="4353914"/>
            <a:ext cx="1292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Организационный</a:t>
            </a:r>
            <a:r>
              <a:rPr sz="900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267435" y="4880837"/>
            <a:ext cx="13931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Виды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детской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деятельности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404824" y="5407760"/>
            <a:ext cx="12566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Оформление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098541" y="2537495"/>
            <a:ext cx="25330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Calibri"/>
                <a:cs typeface="Calibri"/>
              </a:rPr>
              <a:t>ДОО </a:t>
            </a:r>
            <a:r>
              <a:rPr sz="1500" dirty="0">
                <a:latin typeface="Calibri"/>
                <a:cs typeface="Calibri"/>
              </a:rPr>
              <a:t>— участники апробации  </a:t>
            </a:r>
            <a:r>
              <a:rPr sz="1500" spc="-5" dirty="0">
                <a:latin typeface="Calibri"/>
                <a:cs typeface="Calibri"/>
              </a:rPr>
              <a:t>инструментария МКДО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высоко  оценили </a:t>
            </a:r>
            <a:r>
              <a:rPr sz="1500" dirty="0">
                <a:latin typeface="Calibri"/>
                <a:cs typeface="Calibri"/>
              </a:rPr>
              <a:t>свои ООП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ДО.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098541" y="3451895"/>
            <a:ext cx="2134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Средний </a:t>
            </a:r>
            <a:r>
              <a:rPr sz="1500" dirty="0">
                <a:latin typeface="Calibri"/>
                <a:cs typeface="Calibri"/>
              </a:rPr>
              <a:t>балл 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4,0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9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98541" y="3909095"/>
            <a:ext cx="259715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Лист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оценки качества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ООП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  </a:t>
            </a:r>
            <a:r>
              <a:rPr sz="1500" spc="-20" dirty="0">
                <a:solidFill>
                  <a:srgbClr val="C54724"/>
                </a:solidFill>
                <a:latin typeface="Calibri"/>
                <a:cs typeface="Calibri"/>
              </a:rPr>
              <a:t>будет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доработан </a:t>
            </a:r>
            <a:r>
              <a:rPr sz="1500" spc="-10" dirty="0">
                <a:latin typeface="Calibri"/>
                <a:cs typeface="Calibri"/>
              </a:rPr>
              <a:t>(ужесточены  </a:t>
            </a:r>
            <a:r>
              <a:rPr sz="1500" spc="-5" dirty="0">
                <a:latin typeface="Calibri"/>
                <a:cs typeface="Calibri"/>
              </a:rPr>
              <a:t>требования </a:t>
            </a:r>
            <a:r>
              <a:rPr sz="1500" dirty="0">
                <a:latin typeface="Calibri"/>
                <a:cs typeface="Calibri"/>
              </a:rPr>
              <a:t>к </a:t>
            </a:r>
            <a:r>
              <a:rPr sz="1500" spc="-5" dirty="0">
                <a:latin typeface="Calibri"/>
                <a:cs typeface="Calibri"/>
              </a:rPr>
              <a:t>выставлению  оценок, чтобы работала</a:t>
            </a:r>
            <a:r>
              <a:rPr sz="1500" spc="-13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полная  шкала).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131" y="206251"/>
            <a:ext cx="6515734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Внутренняя </a:t>
            </a:r>
            <a:r>
              <a:rPr spc="-10" dirty="0"/>
              <a:t>оценка </a:t>
            </a:r>
            <a:r>
              <a:rPr spc="-5" dirty="0"/>
              <a:t>качества </a:t>
            </a:r>
            <a:r>
              <a:rPr dirty="0"/>
              <a:t>ООП </a:t>
            </a:r>
            <a:r>
              <a:rPr spc="-25" dirty="0"/>
              <a:t>ДОО.</a:t>
            </a:r>
            <a:r>
              <a:rPr spc="-110" dirty="0"/>
              <a:t> </a:t>
            </a:r>
            <a:r>
              <a:rPr spc="-20" dirty="0"/>
              <a:t>Результаты</a:t>
            </a:r>
          </a:p>
        </p:txBody>
      </p:sp>
      <p:sp>
        <p:nvSpPr>
          <p:cNvPr id="3" name="object 3"/>
          <p:cNvSpPr/>
          <p:nvPr/>
        </p:nvSpPr>
        <p:spPr>
          <a:xfrm>
            <a:off x="4512564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12564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12564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12564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12564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2564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2564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12564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12564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5567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25567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5567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5567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25567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25567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5567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25567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25567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38571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38571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38571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38571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8571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38571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38571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38571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38571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51576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51576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51576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51576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51576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1576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51576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51576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51576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64579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64579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64579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64579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64579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64579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64579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64579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64579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77583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77583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77583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77583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77583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77583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77583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77583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77583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90588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990588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90588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90588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90588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90588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90588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90588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990588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03592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03592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03592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403592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03592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03592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03592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03592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403592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16595" y="2269235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6595" y="2651760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16595" y="31059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16595" y="356006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16595" y="401421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16595" y="4466844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16595" y="4920996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6595" y="5375147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6595" y="582930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29600" y="2269235"/>
            <a:ext cx="0" cy="3632200"/>
          </a:xfrm>
          <a:custGeom>
            <a:avLst/>
            <a:gdLst/>
            <a:ahLst/>
            <a:cxnLst/>
            <a:rect l="l" t="t" r="r" b="b"/>
            <a:pathLst>
              <a:path h="3632200">
                <a:moveTo>
                  <a:pt x="0" y="0"/>
                </a:moveTo>
                <a:lnTo>
                  <a:pt x="0" y="36316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111752" y="2340864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21336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11752" y="3703320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5"/>
                </a:lnTo>
              </a:path>
            </a:pathLst>
          </a:custGeom>
          <a:ln w="21336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11752" y="4155947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5"/>
                </a:lnTo>
              </a:path>
            </a:pathLst>
          </a:custGeom>
          <a:ln w="21336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01084" y="4610100"/>
            <a:ext cx="90170" cy="311150"/>
          </a:xfrm>
          <a:custGeom>
            <a:avLst/>
            <a:gdLst/>
            <a:ahLst/>
            <a:cxnLst/>
            <a:rect l="l" t="t" r="r" b="b"/>
            <a:pathLst>
              <a:path w="90170" h="311150">
                <a:moveTo>
                  <a:pt x="89915" y="0"/>
                </a:moveTo>
                <a:lnTo>
                  <a:pt x="0" y="0"/>
                </a:lnTo>
                <a:lnTo>
                  <a:pt x="0" y="310895"/>
                </a:lnTo>
                <a:lnTo>
                  <a:pt x="89915" y="310895"/>
                </a:lnTo>
                <a:lnTo>
                  <a:pt x="89915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101084" y="5064252"/>
            <a:ext cx="113030" cy="311150"/>
          </a:xfrm>
          <a:custGeom>
            <a:avLst/>
            <a:gdLst/>
            <a:ahLst/>
            <a:cxnLst/>
            <a:rect l="l" t="t" r="r" b="b"/>
            <a:pathLst>
              <a:path w="113029" h="311150">
                <a:moveTo>
                  <a:pt x="112775" y="0"/>
                </a:moveTo>
                <a:lnTo>
                  <a:pt x="0" y="0"/>
                </a:lnTo>
                <a:lnTo>
                  <a:pt x="0" y="310896"/>
                </a:lnTo>
                <a:lnTo>
                  <a:pt x="112775" y="310896"/>
                </a:lnTo>
                <a:lnTo>
                  <a:pt x="112775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123182" y="5518403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44196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122420" y="2340864"/>
            <a:ext cx="609600" cy="311150"/>
          </a:xfrm>
          <a:custGeom>
            <a:avLst/>
            <a:gdLst/>
            <a:ahLst/>
            <a:cxnLst/>
            <a:rect l="l" t="t" r="r" b="b"/>
            <a:pathLst>
              <a:path w="609600" h="311150">
                <a:moveTo>
                  <a:pt x="609600" y="0"/>
                </a:moveTo>
                <a:lnTo>
                  <a:pt x="0" y="0"/>
                </a:lnTo>
                <a:lnTo>
                  <a:pt x="0" y="310896"/>
                </a:lnTo>
                <a:lnTo>
                  <a:pt x="609600" y="310896"/>
                </a:lnTo>
                <a:lnTo>
                  <a:pt x="60960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101084" y="2795016"/>
            <a:ext cx="495300" cy="311150"/>
          </a:xfrm>
          <a:custGeom>
            <a:avLst/>
            <a:gdLst/>
            <a:ahLst/>
            <a:cxnLst/>
            <a:rect l="l" t="t" r="r" b="b"/>
            <a:pathLst>
              <a:path w="495300" h="311150">
                <a:moveTo>
                  <a:pt x="495300" y="0"/>
                </a:moveTo>
                <a:lnTo>
                  <a:pt x="0" y="0"/>
                </a:lnTo>
                <a:lnTo>
                  <a:pt x="0" y="310896"/>
                </a:lnTo>
                <a:lnTo>
                  <a:pt x="495300" y="310896"/>
                </a:lnTo>
                <a:lnTo>
                  <a:pt x="49530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01084" y="3249167"/>
            <a:ext cx="541020" cy="311150"/>
          </a:xfrm>
          <a:custGeom>
            <a:avLst/>
            <a:gdLst/>
            <a:ahLst/>
            <a:cxnLst/>
            <a:rect l="l" t="t" r="r" b="b"/>
            <a:pathLst>
              <a:path w="541020" h="311150">
                <a:moveTo>
                  <a:pt x="541020" y="0"/>
                </a:moveTo>
                <a:lnTo>
                  <a:pt x="0" y="0"/>
                </a:lnTo>
                <a:lnTo>
                  <a:pt x="0" y="310896"/>
                </a:lnTo>
                <a:lnTo>
                  <a:pt x="541020" y="310896"/>
                </a:lnTo>
                <a:lnTo>
                  <a:pt x="54102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22420" y="3703320"/>
            <a:ext cx="745490" cy="311150"/>
          </a:xfrm>
          <a:custGeom>
            <a:avLst/>
            <a:gdLst/>
            <a:ahLst/>
            <a:cxnLst/>
            <a:rect l="l" t="t" r="r" b="b"/>
            <a:pathLst>
              <a:path w="745489" h="311150">
                <a:moveTo>
                  <a:pt x="745236" y="0"/>
                </a:moveTo>
                <a:lnTo>
                  <a:pt x="0" y="0"/>
                </a:lnTo>
                <a:lnTo>
                  <a:pt x="0" y="310895"/>
                </a:lnTo>
                <a:lnTo>
                  <a:pt x="745236" y="310895"/>
                </a:lnTo>
                <a:lnTo>
                  <a:pt x="74523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22420" y="4155947"/>
            <a:ext cx="407034" cy="311150"/>
          </a:xfrm>
          <a:custGeom>
            <a:avLst/>
            <a:gdLst/>
            <a:ahLst/>
            <a:cxnLst/>
            <a:rect l="l" t="t" r="r" b="b"/>
            <a:pathLst>
              <a:path w="407035" h="311150">
                <a:moveTo>
                  <a:pt x="406908" y="0"/>
                </a:moveTo>
                <a:lnTo>
                  <a:pt x="0" y="0"/>
                </a:lnTo>
                <a:lnTo>
                  <a:pt x="0" y="310895"/>
                </a:lnTo>
                <a:lnTo>
                  <a:pt x="406908" y="310895"/>
                </a:lnTo>
                <a:lnTo>
                  <a:pt x="40690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91000" y="4610100"/>
            <a:ext cx="495300" cy="311150"/>
          </a:xfrm>
          <a:custGeom>
            <a:avLst/>
            <a:gdLst/>
            <a:ahLst/>
            <a:cxnLst/>
            <a:rect l="l" t="t" r="r" b="b"/>
            <a:pathLst>
              <a:path w="495300" h="311150">
                <a:moveTo>
                  <a:pt x="495300" y="0"/>
                </a:moveTo>
                <a:lnTo>
                  <a:pt x="0" y="0"/>
                </a:lnTo>
                <a:lnTo>
                  <a:pt x="0" y="310895"/>
                </a:lnTo>
                <a:lnTo>
                  <a:pt x="495300" y="310895"/>
                </a:lnTo>
                <a:lnTo>
                  <a:pt x="49530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13859" y="5064252"/>
            <a:ext cx="451484" cy="311150"/>
          </a:xfrm>
          <a:custGeom>
            <a:avLst/>
            <a:gdLst/>
            <a:ahLst/>
            <a:cxnLst/>
            <a:rect l="l" t="t" r="r" b="b"/>
            <a:pathLst>
              <a:path w="451485" h="311150">
                <a:moveTo>
                  <a:pt x="451091" y="0"/>
                </a:moveTo>
                <a:lnTo>
                  <a:pt x="0" y="0"/>
                </a:lnTo>
                <a:lnTo>
                  <a:pt x="0" y="310896"/>
                </a:lnTo>
                <a:lnTo>
                  <a:pt x="451091" y="310896"/>
                </a:lnTo>
                <a:lnTo>
                  <a:pt x="451091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45279" y="5518403"/>
            <a:ext cx="497205" cy="311150"/>
          </a:xfrm>
          <a:custGeom>
            <a:avLst/>
            <a:gdLst/>
            <a:ahLst/>
            <a:cxnLst/>
            <a:rect l="l" t="t" r="r" b="b"/>
            <a:pathLst>
              <a:path w="497204" h="311150">
                <a:moveTo>
                  <a:pt x="496811" y="0"/>
                </a:moveTo>
                <a:lnTo>
                  <a:pt x="0" y="0"/>
                </a:lnTo>
                <a:lnTo>
                  <a:pt x="0" y="310896"/>
                </a:lnTo>
                <a:lnTo>
                  <a:pt x="496811" y="310896"/>
                </a:lnTo>
                <a:lnTo>
                  <a:pt x="496811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32020" y="2340864"/>
            <a:ext cx="1286510" cy="311150"/>
          </a:xfrm>
          <a:custGeom>
            <a:avLst/>
            <a:gdLst/>
            <a:ahLst/>
            <a:cxnLst/>
            <a:rect l="l" t="t" r="r" b="b"/>
            <a:pathLst>
              <a:path w="1286510" h="311150">
                <a:moveTo>
                  <a:pt x="1286255" y="0"/>
                </a:moveTo>
                <a:lnTo>
                  <a:pt x="0" y="0"/>
                </a:lnTo>
                <a:lnTo>
                  <a:pt x="0" y="310896"/>
                </a:lnTo>
                <a:lnTo>
                  <a:pt x="1286255" y="310896"/>
                </a:lnTo>
                <a:lnTo>
                  <a:pt x="12862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596384" y="2795016"/>
            <a:ext cx="1422400" cy="311150"/>
          </a:xfrm>
          <a:custGeom>
            <a:avLst/>
            <a:gdLst/>
            <a:ahLst/>
            <a:cxnLst/>
            <a:rect l="l" t="t" r="r" b="b"/>
            <a:pathLst>
              <a:path w="1422400" h="311150">
                <a:moveTo>
                  <a:pt x="1421891" y="0"/>
                </a:moveTo>
                <a:lnTo>
                  <a:pt x="0" y="0"/>
                </a:lnTo>
                <a:lnTo>
                  <a:pt x="0" y="310896"/>
                </a:lnTo>
                <a:lnTo>
                  <a:pt x="1421891" y="310896"/>
                </a:lnTo>
                <a:lnTo>
                  <a:pt x="142189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642103" y="3249167"/>
            <a:ext cx="1127760" cy="311150"/>
          </a:xfrm>
          <a:custGeom>
            <a:avLst/>
            <a:gdLst/>
            <a:ahLst/>
            <a:cxnLst/>
            <a:rect l="l" t="t" r="r" b="b"/>
            <a:pathLst>
              <a:path w="1127760" h="311150">
                <a:moveTo>
                  <a:pt x="1127760" y="0"/>
                </a:moveTo>
                <a:lnTo>
                  <a:pt x="0" y="0"/>
                </a:lnTo>
                <a:lnTo>
                  <a:pt x="0" y="310896"/>
                </a:lnTo>
                <a:lnTo>
                  <a:pt x="1127760" y="310896"/>
                </a:lnTo>
                <a:lnTo>
                  <a:pt x="112776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867655" y="3703320"/>
            <a:ext cx="1466215" cy="311150"/>
          </a:xfrm>
          <a:custGeom>
            <a:avLst/>
            <a:gdLst/>
            <a:ahLst/>
            <a:cxnLst/>
            <a:rect l="l" t="t" r="r" b="b"/>
            <a:pathLst>
              <a:path w="1466214" h="311150">
                <a:moveTo>
                  <a:pt x="1466088" y="0"/>
                </a:moveTo>
                <a:lnTo>
                  <a:pt x="0" y="0"/>
                </a:lnTo>
                <a:lnTo>
                  <a:pt x="0" y="310895"/>
                </a:lnTo>
                <a:lnTo>
                  <a:pt x="1466088" y="310895"/>
                </a:lnTo>
                <a:lnTo>
                  <a:pt x="146608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29328" y="4155947"/>
            <a:ext cx="1195070" cy="311150"/>
          </a:xfrm>
          <a:custGeom>
            <a:avLst/>
            <a:gdLst/>
            <a:ahLst/>
            <a:cxnLst/>
            <a:rect l="l" t="t" r="r" b="b"/>
            <a:pathLst>
              <a:path w="1195070" h="311150">
                <a:moveTo>
                  <a:pt x="1194815" y="0"/>
                </a:moveTo>
                <a:lnTo>
                  <a:pt x="0" y="0"/>
                </a:lnTo>
                <a:lnTo>
                  <a:pt x="0" y="310895"/>
                </a:lnTo>
                <a:lnTo>
                  <a:pt x="1194815" y="310895"/>
                </a:lnTo>
                <a:lnTo>
                  <a:pt x="119481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686300" y="4610100"/>
            <a:ext cx="1263650" cy="311150"/>
          </a:xfrm>
          <a:custGeom>
            <a:avLst/>
            <a:gdLst/>
            <a:ahLst/>
            <a:cxnLst/>
            <a:rect l="l" t="t" r="r" b="b"/>
            <a:pathLst>
              <a:path w="1263650" h="311150">
                <a:moveTo>
                  <a:pt x="1263396" y="0"/>
                </a:moveTo>
                <a:lnTo>
                  <a:pt x="0" y="0"/>
                </a:lnTo>
                <a:lnTo>
                  <a:pt x="0" y="310895"/>
                </a:lnTo>
                <a:lnTo>
                  <a:pt x="1263396" y="310895"/>
                </a:lnTo>
                <a:lnTo>
                  <a:pt x="126339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664964" y="5064252"/>
            <a:ext cx="1330960" cy="311150"/>
          </a:xfrm>
          <a:custGeom>
            <a:avLst/>
            <a:gdLst/>
            <a:ahLst/>
            <a:cxnLst/>
            <a:rect l="l" t="t" r="r" b="b"/>
            <a:pathLst>
              <a:path w="1330960" h="311150">
                <a:moveTo>
                  <a:pt x="1330452" y="0"/>
                </a:moveTo>
                <a:lnTo>
                  <a:pt x="0" y="0"/>
                </a:lnTo>
                <a:lnTo>
                  <a:pt x="0" y="310896"/>
                </a:lnTo>
                <a:lnTo>
                  <a:pt x="1330452" y="310896"/>
                </a:lnTo>
                <a:lnTo>
                  <a:pt x="133045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42103" y="5518403"/>
            <a:ext cx="969644" cy="311150"/>
          </a:xfrm>
          <a:custGeom>
            <a:avLst/>
            <a:gdLst/>
            <a:ahLst/>
            <a:cxnLst/>
            <a:rect l="l" t="t" r="r" b="b"/>
            <a:pathLst>
              <a:path w="969645" h="311150">
                <a:moveTo>
                  <a:pt x="969263" y="0"/>
                </a:moveTo>
                <a:lnTo>
                  <a:pt x="0" y="0"/>
                </a:lnTo>
                <a:lnTo>
                  <a:pt x="0" y="310896"/>
                </a:lnTo>
                <a:lnTo>
                  <a:pt x="969263" y="310896"/>
                </a:lnTo>
                <a:lnTo>
                  <a:pt x="969263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18276" y="2340864"/>
            <a:ext cx="2030095" cy="311150"/>
          </a:xfrm>
          <a:custGeom>
            <a:avLst/>
            <a:gdLst/>
            <a:ahLst/>
            <a:cxnLst/>
            <a:rect l="l" t="t" r="r" b="b"/>
            <a:pathLst>
              <a:path w="2030095" h="311150">
                <a:moveTo>
                  <a:pt x="2029968" y="0"/>
                </a:moveTo>
                <a:lnTo>
                  <a:pt x="0" y="0"/>
                </a:lnTo>
                <a:lnTo>
                  <a:pt x="0" y="310896"/>
                </a:lnTo>
                <a:lnTo>
                  <a:pt x="2029968" y="310896"/>
                </a:lnTo>
                <a:lnTo>
                  <a:pt x="202996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18276" y="2795016"/>
            <a:ext cx="1850389" cy="311150"/>
          </a:xfrm>
          <a:custGeom>
            <a:avLst/>
            <a:gdLst/>
            <a:ahLst/>
            <a:cxnLst/>
            <a:rect l="l" t="t" r="r" b="b"/>
            <a:pathLst>
              <a:path w="1850390" h="311150">
                <a:moveTo>
                  <a:pt x="1850136" y="0"/>
                </a:moveTo>
                <a:lnTo>
                  <a:pt x="0" y="0"/>
                </a:lnTo>
                <a:lnTo>
                  <a:pt x="0" y="310896"/>
                </a:lnTo>
                <a:lnTo>
                  <a:pt x="1850136" y="310896"/>
                </a:lnTo>
                <a:lnTo>
                  <a:pt x="185013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769864" y="3249167"/>
            <a:ext cx="1781810" cy="311150"/>
          </a:xfrm>
          <a:custGeom>
            <a:avLst/>
            <a:gdLst/>
            <a:ahLst/>
            <a:cxnLst/>
            <a:rect l="l" t="t" r="r" b="b"/>
            <a:pathLst>
              <a:path w="1781809" h="311150">
                <a:moveTo>
                  <a:pt x="1781555" y="0"/>
                </a:moveTo>
                <a:lnTo>
                  <a:pt x="0" y="0"/>
                </a:lnTo>
                <a:lnTo>
                  <a:pt x="0" y="310896"/>
                </a:lnTo>
                <a:lnTo>
                  <a:pt x="1781555" y="310896"/>
                </a:lnTo>
                <a:lnTo>
                  <a:pt x="178155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33744" y="3703320"/>
            <a:ext cx="1511935" cy="311150"/>
          </a:xfrm>
          <a:custGeom>
            <a:avLst/>
            <a:gdLst/>
            <a:ahLst/>
            <a:cxnLst/>
            <a:rect l="l" t="t" r="r" b="b"/>
            <a:pathLst>
              <a:path w="1511934" h="311150">
                <a:moveTo>
                  <a:pt x="1511808" y="0"/>
                </a:moveTo>
                <a:lnTo>
                  <a:pt x="0" y="0"/>
                </a:lnTo>
                <a:lnTo>
                  <a:pt x="0" y="310895"/>
                </a:lnTo>
                <a:lnTo>
                  <a:pt x="1511808" y="310895"/>
                </a:lnTo>
                <a:lnTo>
                  <a:pt x="151180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724144" y="4155947"/>
            <a:ext cx="1602105" cy="311150"/>
          </a:xfrm>
          <a:custGeom>
            <a:avLst/>
            <a:gdLst/>
            <a:ahLst/>
            <a:cxnLst/>
            <a:rect l="l" t="t" r="r" b="b"/>
            <a:pathLst>
              <a:path w="1602104" h="311150">
                <a:moveTo>
                  <a:pt x="1601724" y="0"/>
                </a:moveTo>
                <a:lnTo>
                  <a:pt x="0" y="0"/>
                </a:lnTo>
                <a:lnTo>
                  <a:pt x="0" y="310895"/>
                </a:lnTo>
                <a:lnTo>
                  <a:pt x="1601724" y="310895"/>
                </a:lnTo>
                <a:lnTo>
                  <a:pt x="160172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49696" y="4610100"/>
            <a:ext cx="1737360" cy="311150"/>
          </a:xfrm>
          <a:custGeom>
            <a:avLst/>
            <a:gdLst/>
            <a:ahLst/>
            <a:cxnLst/>
            <a:rect l="l" t="t" r="r" b="b"/>
            <a:pathLst>
              <a:path w="1737359" h="311150">
                <a:moveTo>
                  <a:pt x="1737360" y="0"/>
                </a:moveTo>
                <a:lnTo>
                  <a:pt x="0" y="0"/>
                </a:lnTo>
                <a:lnTo>
                  <a:pt x="0" y="310895"/>
                </a:lnTo>
                <a:lnTo>
                  <a:pt x="1737360" y="310895"/>
                </a:lnTo>
                <a:lnTo>
                  <a:pt x="173736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95415" y="5064252"/>
            <a:ext cx="1399540" cy="311150"/>
          </a:xfrm>
          <a:custGeom>
            <a:avLst/>
            <a:gdLst/>
            <a:ahLst/>
            <a:cxnLst/>
            <a:rect l="l" t="t" r="r" b="b"/>
            <a:pathLst>
              <a:path w="1399540" h="311150">
                <a:moveTo>
                  <a:pt x="1399031" y="0"/>
                </a:moveTo>
                <a:lnTo>
                  <a:pt x="0" y="0"/>
                </a:lnTo>
                <a:lnTo>
                  <a:pt x="0" y="310896"/>
                </a:lnTo>
                <a:lnTo>
                  <a:pt x="1399031" y="310896"/>
                </a:lnTo>
                <a:lnTo>
                  <a:pt x="13990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11367" y="5518403"/>
            <a:ext cx="1624965" cy="311150"/>
          </a:xfrm>
          <a:custGeom>
            <a:avLst/>
            <a:gdLst/>
            <a:ahLst/>
            <a:cxnLst/>
            <a:rect l="l" t="t" r="r" b="b"/>
            <a:pathLst>
              <a:path w="1624965" h="311150">
                <a:moveTo>
                  <a:pt x="1624584" y="0"/>
                </a:moveTo>
                <a:lnTo>
                  <a:pt x="0" y="0"/>
                </a:lnTo>
                <a:lnTo>
                  <a:pt x="0" y="310896"/>
                </a:lnTo>
                <a:lnTo>
                  <a:pt x="1624584" y="310896"/>
                </a:lnTo>
                <a:lnTo>
                  <a:pt x="162458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48243" y="2340864"/>
            <a:ext cx="181610" cy="311150"/>
          </a:xfrm>
          <a:custGeom>
            <a:avLst/>
            <a:gdLst/>
            <a:ahLst/>
            <a:cxnLst/>
            <a:rect l="l" t="t" r="r" b="b"/>
            <a:pathLst>
              <a:path w="181609" h="311150">
                <a:moveTo>
                  <a:pt x="181355" y="0"/>
                </a:moveTo>
                <a:lnTo>
                  <a:pt x="0" y="0"/>
                </a:lnTo>
                <a:lnTo>
                  <a:pt x="0" y="310896"/>
                </a:lnTo>
                <a:lnTo>
                  <a:pt x="181355" y="310896"/>
                </a:lnTo>
                <a:lnTo>
                  <a:pt x="181355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868411" y="2795016"/>
            <a:ext cx="361315" cy="311150"/>
          </a:xfrm>
          <a:custGeom>
            <a:avLst/>
            <a:gdLst/>
            <a:ahLst/>
            <a:cxnLst/>
            <a:rect l="l" t="t" r="r" b="b"/>
            <a:pathLst>
              <a:path w="361315" h="311150">
                <a:moveTo>
                  <a:pt x="361188" y="0"/>
                </a:moveTo>
                <a:lnTo>
                  <a:pt x="0" y="0"/>
                </a:lnTo>
                <a:lnTo>
                  <a:pt x="0" y="310896"/>
                </a:lnTo>
                <a:lnTo>
                  <a:pt x="361188" y="310896"/>
                </a:lnTo>
                <a:lnTo>
                  <a:pt x="36118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51419" y="3249167"/>
            <a:ext cx="678180" cy="311150"/>
          </a:xfrm>
          <a:custGeom>
            <a:avLst/>
            <a:gdLst/>
            <a:ahLst/>
            <a:cxnLst/>
            <a:rect l="l" t="t" r="r" b="b"/>
            <a:pathLst>
              <a:path w="678179" h="311150">
                <a:moveTo>
                  <a:pt x="678179" y="0"/>
                </a:moveTo>
                <a:lnTo>
                  <a:pt x="0" y="0"/>
                </a:lnTo>
                <a:lnTo>
                  <a:pt x="0" y="310896"/>
                </a:lnTo>
                <a:lnTo>
                  <a:pt x="678179" y="310896"/>
                </a:lnTo>
                <a:lnTo>
                  <a:pt x="678179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45552" y="3703320"/>
            <a:ext cx="384175" cy="311150"/>
          </a:xfrm>
          <a:custGeom>
            <a:avLst/>
            <a:gdLst/>
            <a:ahLst/>
            <a:cxnLst/>
            <a:rect l="l" t="t" r="r" b="b"/>
            <a:pathLst>
              <a:path w="384175" h="311150">
                <a:moveTo>
                  <a:pt x="384048" y="0"/>
                </a:moveTo>
                <a:lnTo>
                  <a:pt x="0" y="0"/>
                </a:lnTo>
                <a:lnTo>
                  <a:pt x="0" y="310895"/>
                </a:lnTo>
                <a:lnTo>
                  <a:pt x="384048" y="310895"/>
                </a:lnTo>
                <a:lnTo>
                  <a:pt x="38404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25868" y="4155947"/>
            <a:ext cx="904240" cy="311150"/>
          </a:xfrm>
          <a:custGeom>
            <a:avLst/>
            <a:gdLst/>
            <a:ahLst/>
            <a:cxnLst/>
            <a:rect l="l" t="t" r="r" b="b"/>
            <a:pathLst>
              <a:path w="904240" h="311150">
                <a:moveTo>
                  <a:pt x="903731" y="0"/>
                </a:moveTo>
                <a:lnTo>
                  <a:pt x="0" y="0"/>
                </a:lnTo>
                <a:lnTo>
                  <a:pt x="0" y="310895"/>
                </a:lnTo>
                <a:lnTo>
                  <a:pt x="903731" y="310895"/>
                </a:lnTo>
                <a:lnTo>
                  <a:pt x="90373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687056" y="4610100"/>
            <a:ext cx="542925" cy="311150"/>
          </a:xfrm>
          <a:custGeom>
            <a:avLst/>
            <a:gdLst/>
            <a:ahLst/>
            <a:cxnLst/>
            <a:rect l="l" t="t" r="r" b="b"/>
            <a:pathLst>
              <a:path w="542925" h="311150">
                <a:moveTo>
                  <a:pt x="542544" y="0"/>
                </a:moveTo>
                <a:lnTo>
                  <a:pt x="0" y="0"/>
                </a:lnTo>
                <a:lnTo>
                  <a:pt x="0" y="310895"/>
                </a:lnTo>
                <a:lnTo>
                  <a:pt x="542544" y="310895"/>
                </a:lnTo>
                <a:lnTo>
                  <a:pt x="542544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394447" y="5064252"/>
            <a:ext cx="835660" cy="311150"/>
          </a:xfrm>
          <a:custGeom>
            <a:avLst/>
            <a:gdLst/>
            <a:ahLst/>
            <a:cxnLst/>
            <a:rect l="l" t="t" r="r" b="b"/>
            <a:pathLst>
              <a:path w="835659" h="311150">
                <a:moveTo>
                  <a:pt x="835151" y="0"/>
                </a:moveTo>
                <a:lnTo>
                  <a:pt x="0" y="0"/>
                </a:lnTo>
                <a:lnTo>
                  <a:pt x="0" y="310896"/>
                </a:lnTo>
                <a:lnTo>
                  <a:pt x="835151" y="310896"/>
                </a:lnTo>
                <a:lnTo>
                  <a:pt x="83515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35952" y="5518403"/>
            <a:ext cx="993775" cy="311150"/>
          </a:xfrm>
          <a:custGeom>
            <a:avLst/>
            <a:gdLst/>
            <a:ahLst/>
            <a:cxnLst/>
            <a:rect l="l" t="t" r="r" b="b"/>
            <a:pathLst>
              <a:path w="993775" h="311150">
                <a:moveTo>
                  <a:pt x="993648" y="0"/>
                </a:moveTo>
                <a:lnTo>
                  <a:pt x="0" y="0"/>
                </a:lnTo>
                <a:lnTo>
                  <a:pt x="0" y="310896"/>
                </a:lnTo>
                <a:lnTo>
                  <a:pt x="993648" y="310896"/>
                </a:lnTo>
                <a:lnTo>
                  <a:pt x="99364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101084" y="2269235"/>
            <a:ext cx="0" cy="3632200"/>
          </a:xfrm>
          <a:custGeom>
            <a:avLst/>
            <a:gdLst/>
            <a:ahLst/>
            <a:cxnLst/>
            <a:rect l="l" t="t" r="r" b="b"/>
            <a:pathLst>
              <a:path h="3632200">
                <a:moveTo>
                  <a:pt x="0" y="0"/>
                </a:moveTo>
                <a:lnTo>
                  <a:pt x="0" y="36316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4315881" y="240783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236900" y="286172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259417" y="331560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383547" y="376949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214383" y="422338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327197" y="467726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327197" y="513115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282048" y="558503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5263428" y="240761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195763" y="286149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094264" y="331538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489056" y="376926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5015283" y="422315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207078" y="467703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218394" y="513092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5015397" y="55848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6921693" y="240738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6831396" y="286126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549418" y="331515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6978043" y="376903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6414086" y="422292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707380" y="46768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6583250" y="513069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6312473" y="558457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056005" y="2407153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7965709" y="2861038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7778829" y="331492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7954393" y="3768808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666015" y="422269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7846494" y="467657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699847" y="513046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7620865" y="558434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6053127" y="202504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6465978" y="202504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60%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6878830" y="202504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7291682" y="202504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80%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7704533" y="2025048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90%	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2840840" y="2400637"/>
            <a:ext cx="1166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ООП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итоговый</a:t>
            </a:r>
            <a:r>
              <a:rPr sz="900" spc="-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47574" y="2854523"/>
            <a:ext cx="3059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Соответствие принципам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ФГОС</a:t>
            </a:r>
            <a:r>
              <a:rPr sz="9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191283" y="3308408"/>
            <a:ext cx="815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Целевой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2766545" y="3762293"/>
            <a:ext cx="1240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Содержательный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418490" y="4216179"/>
            <a:ext cx="25882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Содержательный раздел. Образовательные</a:t>
            </a:r>
            <a:r>
              <a:rPr sz="900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области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2714424" y="4670064"/>
            <a:ext cx="1292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Организационный</a:t>
            </a:r>
            <a:r>
              <a:rPr sz="900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раздел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2612697" y="5123949"/>
            <a:ext cx="13931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Виды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детской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деятельности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2750086" y="5577834"/>
            <a:ext cx="12566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Оформление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3650766" y="1749390"/>
            <a:ext cx="2212975" cy="438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Доли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с </a:t>
            </a:r>
            <a:r>
              <a:rPr sz="1200" b="1" spc="-5" dirty="0">
                <a:solidFill>
                  <a:srgbClr val="585858"/>
                </a:solidFill>
                <a:latin typeface="Calibri"/>
                <a:cs typeface="Calibri"/>
              </a:rPr>
              <a:t>разными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Calibri"/>
                <a:cs typeface="Calibri"/>
              </a:rPr>
              <a:t>баллами</a:t>
            </a:r>
            <a:endParaRPr sz="1200">
              <a:latin typeface="Calibri"/>
              <a:cs typeface="Calibri"/>
            </a:endParaRPr>
          </a:p>
          <a:p>
            <a:pPr marL="379095">
              <a:lnSpc>
                <a:spcPct val="100000"/>
              </a:lnSpc>
              <a:spcBef>
                <a:spcPts val="730"/>
              </a:spcBef>
              <a:tabLst>
                <a:tab pos="763270" algn="l"/>
                <a:tab pos="1176020" algn="l"/>
                <a:tab pos="1588770" algn="l"/>
                <a:tab pos="200152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3319271" y="61158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 txBox="1"/>
          <p:nvPr/>
        </p:nvSpPr>
        <p:spPr>
          <a:xfrm>
            <a:off x="3395409" y="6052739"/>
            <a:ext cx="3416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3843528" y="61158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3919839" y="605273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4422647" y="61158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 txBox="1"/>
          <p:nvPr/>
        </p:nvSpPr>
        <p:spPr>
          <a:xfrm>
            <a:off x="4499007" y="605273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5001767" y="61158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5078176" y="605273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5580888" y="61158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 txBox="1"/>
          <p:nvPr/>
        </p:nvSpPr>
        <p:spPr>
          <a:xfrm>
            <a:off x="5657343" y="6052739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1" name="object 18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66</a:t>
            </a:fld>
            <a:endParaRPr dirty="0"/>
          </a:p>
        </p:txBody>
      </p:sp>
      <p:sp>
        <p:nvSpPr>
          <p:cNvPr id="180" name="object 180"/>
          <p:cNvSpPr txBox="1"/>
          <p:nvPr/>
        </p:nvSpPr>
        <p:spPr>
          <a:xfrm>
            <a:off x="2261782" y="1156850"/>
            <a:ext cx="48240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70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spc="-5" dirty="0">
                <a:latin typeface="Calibri"/>
                <a:cs typeface="Calibri"/>
              </a:rPr>
              <a:t>оценили </a:t>
            </a:r>
            <a:r>
              <a:rPr sz="1500" dirty="0">
                <a:latin typeface="Calibri"/>
                <a:cs typeface="Calibri"/>
              </a:rPr>
              <a:t>свои ООП </a:t>
            </a:r>
            <a:r>
              <a:rPr sz="1500" spc="-10" dirty="0">
                <a:latin typeface="Calibri"/>
                <a:cs typeface="Calibri"/>
              </a:rPr>
              <a:t>ДО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11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</a:t>
            </a:r>
            <a:r>
              <a:rPr sz="1500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50" y="1093977"/>
            <a:ext cx="7846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1-й уровень — «Я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знаю». </a:t>
            </a:r>
            <a:r>
              <a:rPr sz="1000" spc="-5" dirty="0">
                <a:latin typeface="Calibri"/>
                <a:cs typeface="Calibri"/>
              </a:rPr>
              <a:t>Я знаю образовательную программу </a:t>
            </a:r>
            <a:r>
              <a:rPr sz="1000" spc="-10" dirty="0">
                <a:latin typeface="Calibri"/>
                <a:cs typeface="Calibri"/>
              </a:rPr>
              <a:t>(далее </a:t>
            </a:r>
            <a:r>
              <a:rPr sz="1000" spc="-5" dirty="0">
                <a:latin typeface="Calibri"/>
                <a:cs typeface="Calibri"/>
              </a:rPr>
              <a:t>— Программа), учебно-методическую документацию к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ней.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54250" y="1223851"/>
            <a:ext cx="7967980" cy="60388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000" spc="-5" dirty="0">
                <a:latin typeface="Calibri"/>
                <a:cs typeface="Calibri"/>
              </a:rPr>
              <a:t>Я знаю </a:t>
            </a:r>
            <a:r>
              <a:rPr sz="1000" spc="-10" dirty="0">
                <a:latin typeface="Calibri"/>
                <a:cs typeface="Calibri"/>
              </a:rPr>
              <a:t>предмет </a:t>
            </a:r>
            <a:r>
              <a:rPr sz="1000" spc="-5" dirty="0">
                <a:latin typeface="Calibri"/>
                <a:cs typeface="Calibri"/>
              </a:rPr>
              <a:t>обучения и </a:t>
            </a:r>
            <a:r>
              <a:rPr sz="1000" spc="-10" dirty="0">
                <a:latin typeface="Calibri"/>
                <a:cs typeface="Calibri"/>
              </a:rPr>
              <a:t>методы </a:t>
            </a:r>
            <a:r>
              <a:rPr sz="1000" spc="-5" dirty="0">
                <a:latin typeface="Calibri"/>
                <a:cs typeface="Calibri"/>
              </a:rPr>
              <a:t>обучения, возрастные </a:t>
            </a:r>
            <a:r>
              <a:rPr sz="1000" spc="-10" dirty="0">
                <a:latin typeface="Calibri"/>
                <a:cs typeface="Calibri"/>
              </a:rPr>
              <a:t>особенности </a:t>
            </a:r>
            <a:r>
              <a:rPr sz="1000" spc="-5" dirty="0">
                <a:latin typeface="Calibri"/>
                <a:cs typeface="Calibri"/>
              </a:rPr>
              <a:t>обучающихся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группы.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2-й уровень — «Я понимаю и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могу реализовать». </a:t>
            </a:r>
            <a:r>
              <a:rPr sz="1000" spc="-5" dirty="0">
                <a:latin typeface="Calibri"/>
                <a:cs typeface="Calibri"/>
              </a:rPr>
              <a:t>Я </a:t>
            </a:r>
            <a:r>
              <a:rPr sz="1000" spc="-10" dirty="0">
                <a:latin typeface="Calibri"/>
                <a:cs typeface="Calibri"/>
              </a:rPr>
              <a:t>понимаю </a:t>
            </a:r>
            <a:r>
              <a:rPr sz="1000" spc="-5" dirty="0">
                <a:latin typeface="Calibri"/>
                <a:cs typeface="Calibri"/>
              </a:rPr>
              <a:t>все положения Программы, могу реализовывать и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реализую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63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свою педагогическую работу в соответствии с ее требованиями. Я могу организовать образовательный процесс в соответствии с методическими  инструкциями к Программе, четко </a:t>
            </a:r>
            <a:r>
              <a:rPr spc="-10" dirty="0"/>
              <a:t>поставленными </a:t>
            </a:r>
            <a:r>
              <a:rPr spc="-5" dirty="0"/>
              <a:t>руководством педагогическими задачами, основываясь на увиденных примерах педагогической  работы.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182245">
              <a:lnSpc>
                <a:spcPct val="100299"/>
              </a:lnSpc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C00000"/>
                </a:solidFill>
              </a:rPr>
              <a:t>3-й уровень — «Я </a:t>
            </a:r>
            <a:r>
              <a:rPr sz="1400" spc="-5" dirty="0">
                <a:solidFill>
                  <a:srgbClr val="C00000"/>
                </a:solidFill>
              </a:rPr>
              <a:t>могу адаптировать». </a:t>
            </a:r>
            <a:r>
              <a:rPr spc="-5" dirty="0"/>
              <a:t>Я хорошо владею навыками работы по Программе, </a:t>
            </a:r>
            <a:r>
              <a:rPr spc="-10" dirty="0"/>
              <a:t>понимаю </a:t>
            </a:r>
            <a:r>
              <a:rPr spc="-5" dirty="0"/>
              <a:t>ее особенности,  сравнительные характеристики (в ряду других программ), возможности, области </a:t>
            </a:r>
            <a:r>
              <a:rPr spc="-10" dirty="0"/>
              <a:t>применения </a:t>
            </a:r>
            <a:r>
              <a:rPr spc="-5" dirty="0"/>
              <a:t>и ограничения. Я могу реализовывать Программу,  адаптируя свою педагогическую работу с учетом детской инициативы и интересов, уровня развития обучающихся группы. Я могу реализовывать  педагогические задачи, поддерживая при этом активность, самостоятельность, инициативу </a:t>
            </a:r>
            <a:r>
              <a:rPr spc="-10" dirty="0"/>
              <a:t>детей, </a:t>
            </a:r>
            <a:r>
              <a:rPr spc="-5" dirty="0"/>
              <a:t>в том числе могу адаптировать обустройство  предметно-пространственной </a:t>
            </a:r>
            <a:r>
              <a:rPr spc="-10" dirty="0"/>
              <a:t>среды, </a:t>
            </a:r>
            <a:r>
              <a:rPr spc="-5" dirty="0"/>
              <a:t>дифференцировать содержание в зависимости от индивидуального уровня обучающихся, адаптировать  образовательный процесс с учетом детских интересов, оставаясь при этом в рамках заданного режима </a:t>
            </a:r>
            <a:r>
              <a:rPr spc="-10" dirty="0"/>
              <a:t>дня. </a:t>
            </a:r>
            <a:r>
              <a:rPr spc="-5" dirty="0"/>
              <a:t>Я могу вовлекать </a:t>
            </a:r>
            <a:r>
              <a:rPr spc="-10" dirty="0"/>
              <a:t>семьи </a:t>
            </a:r>
            <a:r>
              <a:rPr spc="-5" dirty="0"/>
              <a:t>воспитанников  в реализуемый образовательный</a:t>
            </a:r>
            <a:r>
              <a:rPr spc="35" dirty="0"/>
              <a:t> </a:t>
            </a:r>
            <a:r>
              <a:rPr spc="-5" dirty="0"/>
              <a:t>процесс.</a:t>
            </a:r>
            <a:endParaRPr sz="1400"/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00000"/>
              </a:buClr>
              <a:buFont typeface="Arial"/>
              <a:buChar char="•"/>
            </a:pPr>
            <a:endParaRPr sz="800">
              <a:latin typeface="Times New Roman"/>
              <a:cs typeface="Times New Roman"/>
            </a:endParaRPr>
          </a:p>
          <a:p>
            <a:pPr marL="12700" marR="308610" indent="-635">
              <a:lnSpc>
                <a:spcPct val="100800"/>
              </a:lnSpc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C00000"/>
                </a:solidFill>
              </a:rPr>
              <a:t>4-й уровень — «Я </a:t>
            </a:r>
            <a:r>
              <a:rPr sz="1400" spc="-5" dirty="0">
                <a:solidFill>
                  <a:srgbClr val="C00000"/>
                </a:solidFill>
              </a:rPr>
              <a:t>могу </a:t>
            </a:r>
            <a:r>
              <a:rPr sz="1400" dirty="0">
                <a:solidFill>
                  <a:srgbClr val="C00000"/>
                </a:solidFill>
              </a:rPr>
              <a:t>участвовать в </a:t>
            </a:r>
            <a:r>
              <a:rPr sz="1400" spc="-5" dirty="0">
                <a:solidFill>
                  <a:srgbClr val="C00000"/>
                </a:solidFill>
              </a:rPr>
              <a:t>разработке». </a:t>
            </a:r>
            <a:r>
              <a:rPr spc="-5" dirty="0"/>
              <a:t>Я знаю научно-методическую основу современного дошкольного  образования и его нормативно-правовые основы, педагогические подходы и </a:t>
            </a:r>
            <a:r>
              <a:rPr spc="-10" dirty="0"/>
              <a:t>особенности </a:t>
            </a:r>
            <a:r>
              <a:rPr spc="-5" dirty="0"/>
              <a:t>разных программ, могу анализировать и оценивать их  качество, могу сформулировать свои </a:t>
            </a:r>
            <a:r>
              <a:rPr spc="-10" dirty="0"/>
              <a:t>предложения </a:t>
            </a:r>
            <a:r>
              <a:rPr spc="-5" dirty="0"/>
              <a:t>по разработке программы. Я </a:t>
            </a:r>
            <a:r>
              <a:rPr spc="-10" dirty="0"/>
              <a:t>понимаю детей </a:t>
            </a:r>
            <a:r>
              <a:rPr spc="-5" dirty="0"/>
              <a:t>группы, их</a:t>
            </a:r>
            <a:r>
              <a:rPr spc="-25" dirty="0"/>
              <a:t> </a:t>
            </a:r>
            <a:r>
              <a:rPr spc="-5" dirty="0"/>
              <a:t>нормативно-возрастные</a:t>
            </a:r>
            <a:endParaRPr sz="1400"/>
          </a:p>
          <a:p>
            <a:pPr marL="12700" marR="50800">
              <a:lnSpc>
                <a:spcPct val="100000"/>
              </a:lnSpc>
            </a:pPr>
            <a:r>
              <a:rPr spc="-5" dirty="0"/>
              <a:t>и индивидуальные </a:t>
            </a:r>
            <a:r>
              <a:rPr spc="-10" dirty="0"/>
              <a:t>особенности </a:t>
            </a:r>
            <a:r>
              <a:rPr spc="-5" dirty="0"/>
              <a:t>и потребности, </a:t>
            </a:r>
            <a:r>
              <a:rPr spc="-10" dirty="0"/>
              <a:t>особенности </a:t>
            </a:r>
            <a:r>
              <a:rPr spc="-5" dirty="0"/>
              <a:t>их семейного воспитания, </a:t>
            </a:r>
            <a:r>
              <a:rPr spc="-10" dirty="0"/>
              <a:t>потребности семей. </a:t>
            </a:r>
            <a:r>
              <a:rPr spc="-5" dirty="0"/>
              <a:t>Я могу под руководством администрации  участвовать в разработке Программы, которая лучшим образом подходит </a:t>
            </a:r>
            <a:r>
              <a:rPr spc="-10" dirty="0"/>
              <a:t>для </a:t>
            </a:r>
            <a:r>
              <a:rPr spc="-5" dirty="0"/>
              <a:t>обучающихся группы. Я могу вовлекать </a:t>
            </a:r>
            <a:r>
              <a:rPr spc="-10" dirty="0"/>
              <a:t>семьи </a:t>
            </a:r>
            <a:r>
              <a:rPr spc="-5" dirty="0"/>
              <a:t>воспитанников и других  заинтересованных лиц в процесс разработки </a:t>
            </a:r>
            <a:r>
              <a:rPr spc="-10" dirty="0"/>
              <a:t>отдельных </a:t>
            </a:r>
            <a:r>
              <a:rPr spc="-5" dirty="0"/>
              <a:t>программных</a:t>
            </a:r>
            <a:r>
              <a:rPr spc="140" dirty="0"/>
              <a:t> </a:t>
            </a:r>
            <a:r>
              <a:rPr spc="-5" dirty="0"/>
              <a:t>элементов.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0200"/>
              </a:lnSpc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C00000"/>
                </a:solidFill>
              </a:rPr>
              <a:t>5-й уровень — «Я </a:t>
            </a:r>
            <a:r>
              <a:rPr sz="1400" spc="-5" dirty="0">
                <a:solidFill>
                  <a:srgbClr val="C00000"/>
                </a:solidFill>
              </a:rPr>
              <a:t>могу </a:t>
            </a:r>
            <a:r>
              <a:rPr sz="1400" spc="-10" dirty="0">
                <a:solidFill>
                  <a:srgbClr val="C00000"/>
                </a:solidFill>
              </a:rPr>
              <a:t>самостоятельно </a:t>
            </a:r>
            <a:r>
              <a:rPr sz="1400" spc="-5" dirty="0">
                <a:solidFill>
                  <a:srgbClr val="C00000"/>
                </a:solidFill>
              </a:rPr>
              <a:t>разрабатывать». </a:t>
            </a:r>
            <a:r>
              <a:rPr spc="-5" dirty="0"/>
              <a:t>Я хорошо знаю научно-методическую основу современного  дошкольного образования и нормативно-правовую базу в сфере общего образования, в том числе </a:t>
            </a:r>
            <a:r>
              <a:rPr spc="-10" dirty="0"/>
              <a:t>понимаю </a:t>
            </a:r>
            <a:r>
              <a:rPr spc="-5" dirty="0"/>
              <a:t>способы </a:t>
            </a:r>
            <a:r>
              <a:rPr spc="-10" dirty="0"/>
              <a:t>обеспечения преемственности  между </a:t>
            </a:r>
            <a:r>
              <a:rPr spc="-5" dirty="0"/>
              <a:t>дошкольным и начальным уровнем общего образования. Могу </a:t>
            </a:r>
            <a:r>
              <a:rPr spc="-10" dirty="0"/>
              <a:t>самостоятельно </a:t>
            </a:r>
            <a:r>
              <a:rPr spc="-5" dirty="0"/>
              <a:t>разрабатывать Программу, обеспечивая </a:t>
            </a:r>
            <a:r>
              <a:rPr spc="-10" dirty="0"/>
              <a:t>выполнение  </a:t>
            </a:r>
            <a:r>
              <a:rPr spc="-5" dirty="0"/>
              <a:t>нормативно-правовых требований и </a:t>
            </a:r>
            <a:r>
              <a:rPr spc="-10" dirty="0"/>
              <a:t>достижение </a:t>
            </a:r>
            <a:r>
              <a:rPr spc="-5" dirty="0"/>
              <a:t>инвариантных целей, с одной стороны, и подбирая вариативные </a:t>
            </a:r>
            <a:r>
              <a:rPr spc="-10" dirty="0"/>
              <a:t>методы достижения целей </a:t>
            </a:r>
            <a:r>
              <a:rPr spc="-5" dirty="0"/>
              <a:t>с учетом  интересов, </a:t>
            </a:r>
            <a:r>
              <a:rPr spc="-10" dirty="0"/>
              <a:t>особенностей </a:t>
            </a:r>
            <a:r>
              <a:rPr spc="-5" dirty="0"/>
              <a:t>развития </a:t>
            </a:r>
            <a:r>
              <a:rPr spc="-10" dirty="0"/>
              <a:t>детей </a:t>
            </a:r>
            <a:r>
              <a:rPr spc="-5" dirty="0"/>
              <a:t>и их семейного воспитания, </a:t>
            </a:r>
            <a:r>
              <a:rPr spc="-10" dirty="0"/>
              <a:t>потребностей детей </a:t>
            </a:r>
            <a:r>
              <a:rPr spc="-5" dirty="0"/>
              <a:t>и их </a:t>
            </a:r>
            <a:r>
              <a:rPr spc="-10" dirty="0"/>
              <a:t>семей, </a:t>
            </a:r>
            <a:r>
              <a:rPr spc="-5" dirty="0"/>
              <a:t>с другой стороны. Я могу вовлекать </a:t>
            </a:r>
            <a:r>
              <a:rPr spc="-10" dirty="0"/>
              <a:t>семьи  </a:t>
            </a:r>
            <a:r>
              <a:rPr spc="-5" dirty="0"/>
              <a:t>воспитанников и других заинтересованных лиц в разработку программ, </a:t>
            </a:r>
            <a:r>
              <a:rPr spc="-10" dirty="0"/>
              <a:t>нацеленных </a:t>
            </a:r>
            <a:r>
              <a:rPr spc="-5" dirty="0"/>
              <a:t>на </a:t>
            </a:r>
            <a:r>
              <a:rPr spc="-10" dirty="0"/>
              <a:t>достижение </a:t>
            </a:r>
            <a:r>
              <a:rPr spc="-5" dirty="0"/>
              <a:t>образовательных ориентиров каждым ребенком  группы.</a:t>
            </a:r>
            <a:endParaRPr sz="1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6800" y="222869"/>
            <a:ext cx="625792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Самооценка </a:t>
            </a:r>
            <a:r>
              <a:rPr spc="-10" dirty="0"/>
              <a:t>педагогов. </a:t>
            </a:r>
            <a:r>
              <a:rPr spc="-15" dirty="0"/>
              <a:t>Уровни</a:t>
            </a:r>
            <a:r>
              <a:rPr spc="-65" dirty="0"/>
              <a:t> </a:t>
            </a:r>
            <a:r>
              <a:rPr spc="-5" dirty="0"/>
              <a:t>самооценивания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252" y="1110996"/>
            <a:ext cx="7945914" cy="4877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7680" y="1106424"/>
            <a:ext cx="7949565" cy="4881880"/>
          </a:xfrm>
          <a:custGeom>
            <a:avLst/>
            <a:gdLst/>
            <a:ahLst/>
            <a:cxnLst/>
            <a:rect l="l" t="t" r="r" b="b"/>
            <a:pathLst>
              <a:path w="7949565" h="4881880">
                <a:moveTo>
                  <a:pt x="0" y="0"/>
                </a:moveTo>
                <a:lnTo>
                  <a:pt x="7949183" y="0"/>
                </a:lnTo>
                <a:lnTo>
                  <a:pt x="7949183" y="4881372"/>
                </a:lnTo>
                <a:lnTo>
                  <a:pt x="0" y="48813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247" rIns="0" bIns="0" rtlCol="0">
            <a:spAutoFit/>
          </a:bodyPr>
          <a:lstStyle/>
          <a:p>
            <a:pPr marL="52705" marR="5080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Самооценка </a:t>
            </a:r>
            <a:r>
              <a:rPr spc="-10" dirty="0"/>
              <a:t>педагогов. </a:t>
            </a:r>
            <a:r>
              <a:rPr dirty="0"/>
              <a:t>Лист </a:t>
            </a:r>
            <a:r>
              <a:rPr spc="-5" dirty="0"/>
              <a:t>самооценки профессиональной  квалификации </a:t>
            </a:r>
            <a:r>
              <a:rPr dirty="0"/>
              <a:t>и </a:t>
            </a:r>
            <a:r>
              <a:rPr spc="-5" dirty="0"/>
              <a:t>качества </a:t>
            </a:r>
            <a:r>
              <a:rPr spc="-10" dirty="0"/>
              <a:t>педагогической</a:t>
            </a:r>
            <a:r>
              <a:rPr spc="-60" dirty="0"/>
              <a:t> </a:t>
            </a:r>
            <a:r>
              <a:rPr spc="-5" dirty="0"/>
              <a:t>работы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68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332694" y="6099092"/>
            <a:ext cx="47752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Возможные оценки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5" dirty="0">
                <a:latin typeface="Calibri"/>
                <a:cs typeface="Calibri"/>
              </a:rPr>
              <a:t>от </a:t>
            </a:r>
            <a:r>
              <a:rPr sz="1350" dirty="0">
                <a:latin typeface="Calibri"/>
                <a:cs typeface="Calibri"/>
              </a:rPr>
              <a:t>1 </a:t>
            </a:r>
            <a:r>
              <a:rPr sz="1350" spc="-5" dirty="0">
                <a:latin typeface="Calibri"/>
                <a:cs typeface="Calibri"/>
              </a:rPr>
              <a:t>до </a:t>
            </a:r>
            <a:r>
              <a:rPr sz="1350" dirty="0">
                <a:latin typeface="Calibri"/>
                <a:cs typeface="Calibri"/>
              </a:rPr>
              <a:t>5 баллов </a:t>
            </a:r>
            <a:r>
              <a:rPr sz="1350" spc="-5" dirty="0">
                <a:latin typeface="Calibri"/>
                <a:cs typeface="Calibri"/>
              </a:rPr>
              <a:t>(5 </a:t>
            </a:r>
            <a:r>
              <a:rPr sz="1350" dirty="0">
                <a:latin typeface="Calibri"/>
                <a:cs typeface="Calibri"/>
              </a:rPr>
              <a:t>возможных</a:t>
            </a:r>
            <a:r>
              <a:rPr sz="1350" spc="-10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значений).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8162" y="224658"/>
            <a:ext cx="723074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Результаты </a:t>
            </a:r>
            <a:r>
              <a:rPr spc="-5" dirty="0"/>
              <a:t>самооценки </a:t>
            </a:r>
            <a:r>
              <a:rPr spc="-10" dirty="0"/>
              <a:t>педагогов </a:t>
            </a:r>
            <a:r>
              <a:rPr dirty="0"/>
              <a:t>по </a:t>
            </a:r>
            <a:r>
              <a:rPr spc="-10" dirty="0"/>
              <a:t>областям</a:t>
            </a:r>
            <a:r>
              <a:rPr spc="10" dirty="0"/>
              <a:t> </a:t>
            </a:r>
            <a:r>
              <a:rPr spc="-5" dirty="0"/>
              <a:t>качества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50333" y="1939356"/>
            <a:ext cx="2134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Средний </a:t>
            </a:r>
            <a:r>
              <a:rPr sz="1500" dirty="0">
                <a:latin typeface="Calibri"/>
                <a:cs typeface="Calibri"/>
              </a:rPr>
              <a:t>балл 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3,1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9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0333" y="2625156"/>
            <a:ext cx="30549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Самые низкие</a:t>
            </a:r>
            <a:r>
              <a:rPr sz="1500" spc="-2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оценки:</a:t>
            </a:r>
            <a:endParaRPr sz="1500">
              <a:latin typeface="Calibri"/>
              <a:cs typeface="Calibri"/>
            </a:endParaRPr>
          </a:p>
          <a:p>
            <a:pPr marL="269875" marR="5080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500" spc="-15" dirty="0">
                <a:latin typeface="Calibri"/>
                <a:cs typeface="Calibri"/>
              </a:rPr>
              <a:t>«Условия </a:t>
            </a:r>
            <a:r>
              <a:rPr sz="1500" spc="-5" dirty="0">
                <a:latin typeface="Calibri"/>
                <a:cs typeface="Calibri"/>
              </a:rPr>
              <a:t>получения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дошкольного  </a:t>
            </a:r>
            <a:r>
              <a:rPr sz="1500" spc="-5" dirty="0">
                <a:latin typeface="Calibri"/>
                <a:cs typeface="Calibri"/>
              </a:rPr>
              <a:t>образования </a:t>
            </a:r>
            <a:r>
              <a:rPr sz="1500" dirty="0">
                <a:latin typeface="Calibri"/>
                <a:cs typeface="Calibri"/>
              </a:rPr>
              <a:t>лицами с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ОВЗ</a:t>
            </a:r>
            <a:endParaRPr sz="1500">
              <a:latin typeface="Calibri"/>
              <a:cs typeface="Calibri"/>
            </a:endParaRPr>
          </a:p>
          <a:p>
            <a:pPr marL="269875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инвалидами» </a:t>
            </a:r>
            <a:r>
              <a:rPr sz="1500" dirty="0">
                <a:latin typeface="Calibri"/>
                <a:cs typeface="Calibri"/>
              </a:rPr>
              <a:t>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2,6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3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0333" y="3996756"/>
            <a:ext cx="1981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Самые высокие</a:t>
            </a:r>
            <a:r>
              <a:rPr sz="1500" spc="-9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оценки: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50333" y="4225356"/>
            <a:ext cx="319278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8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500" spc="-5" dirty="0">
                <a:latin typeface="Calibri"/>
                <a:cs typeface="Calibri"/>
              </a:rPr>
              <a:t>«Взаимодействие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родителями»</a:t>
            </a:r>
            <a:r>
              <a:rPr sz="1500" spc="-1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—</a:t>
            </a:r>
            <a:endParaRPr sz="1500">
              <a:latin typeface="Calibri"/>
              <a:cs typeface="Calibri"/>
            </a:endParaRPr>
          </a:p>
          <a:p>
            <a:pPr marL="269875">
              <a:lnSpc>
                <a:spcPct val="100000"/>
              </a:lnSpc>
            </a:pP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3,3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0,1</a:t>
            </a:r>
            <a:r>
              <a:rPr sz="1500" spc="-5" dirty="0">
                <a:latin typeface="Calibri"/>
                <a:cs typeface="Calibri"/>
              </a:rPr>
              <a:t>;</a:t>
            </a:r>
            <a:endParaRPr sz="1500">
              <a:latin typeface="Calibri"/>
              <a:cs typeface="Calibri"/>
            </a:endParaRPr>
          </a:p>
          <a:p>
            <a:pPr marL="269875" marR="27749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500" spc="-5" dirty="0">
                <a:latin typeface="Calibri"/>
                <a:cs typeface="Calibri"/>
              </a:rPr>
              <a:t>«Охрана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укрепление здоровья  обучающегося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10" dirty="0">
                <a:latin typeface="Calibri"/>
                <a:cs typeface="Calibri"/>
              </a:rPr>
              <a:t>сотрудников  </a:t>
            </a:r>
            <a:r>
              <a:rPr sz="1500" spc="-5" dirty="0">
                <a:latin typeface="Calibri"/>
                <a:cs typeface="Calibri"/>
              </a:rPr>
              <a:t>ДОО» </a:t>
            </a:r>
            <a:r>
              <a:rPr sz="1500" dirty="0">
                <a:latin typeface="Calibri"/>
                <a:cs typeface="Calibri"/>
              </a:rPr>
              <a:t>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3,3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3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36847" y="1399032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6847" y="1737360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36847" y="2144267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6847" y="2549651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23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36847" y="2956560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36847" y="33619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36847" y="3768852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36847" y="4175759"/>
            <a:ext cx="0" cy="134620"/>
          </a:xfrm>
          <a:custGeom>
            <a:avLst/>
            <a:gdLst/>
            <a:ahLst/>
            <a:cxnLst/>
            <a:rect l="l" t="t" r="r" b="b"/>
            <a:pathLst>
              <a:path h="134620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6847" y="45811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36847" y="4988052"/>
            <a:ext cx="0" cy="134620"/>
          </a:xfrm>
          <a:custGeom>
            <a:avLst/>
            <a:gdLst/>
            <a:ahLst/>
            <a:cxnLst/>
            <a:rect l="l" t="t" r="r" b="b"/>
            <a:pathLst>
              <a:path h="134620">
                <a:moveTo>
                  <a:pt x="0" y="0"/>
                </a:moveTo>
                <a:lnTo>
                  <a:pt x="0" y="13409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36847" y="5393435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23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6847" y="580034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58640" y="1399032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58640" y="1737360"/>
            <a:ext cx="0" cy="948055"/>
          </a:xfrm>
          <a:custGeom>
            <a:avLst/>
            <a:gdLst/>
            <a:ahLst/>
            <a:cxnLst/>
            <a:rect l="l" t="t" r="r" b="b"/>
            <a:pathLst>
              <a:path h="948055">
                <a:moveTo>
                  <a:pt x="0" y="0"/>
                </a:moveTo>
                <a:lnTo>
                  <a:pt x="0" y="94791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58640" y="2956560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6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58640" y="33619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58640" y="3768852"/>
            <a:ext cx="0" cy="541020"/>
          </a:xfrm>
          <a:custGeom>
            <a:avLst/>
            <a:gdLst/>
            <a:ahLst/>
            <a:cxnLst/>
            <a:rect l="l" t="t" r="r" b="b"/>
            <a:pathLst>
              <a:path h="541020">
                <a:moveTo>
                  <a:pt x="0" y="0"/>
                </a:moveTo>
                <a:lnTo>
                  <a:pt x="0" y="541020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0" y="45811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3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0" y="4988052"/>
            <a:ext cx="0" cy="134620"/>
          </a:xfrm>
          <a:custGeom>
            <a:avLst/>
            <a:gdLst/>
            <a:ahLst/>
            <a:cxnLst/>
            <a:rect l="l" t="t" r="r" b="b"/>
            <a:pathLst>
              <a:path h="134620">
                <a:moveTo>
                  <a:pt x="0" y="0"/>
                </a:moveTo>
                <a:lnTo>
                  <a:pt x="0" y="134099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0" y="5393435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23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0" y="580034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81955" y="1399032"/>
            <a:ext cx="0" cy="4468495"/>
          </a:xfrm>
          <a:custGeom>
            <a:avLst/>
            <a:gdLst/>
            <a:ahLst/>
            <a:cxnLst/>
            <a:rect l="l" t="t" r="r" b="b"/>
            <a:pathLst>
              <a:path h="4468495">
                <a:moveTo>
                  <a:pt x="0" y="0"/>
                </a:moveTo>
                <a:lnTo>
                  <a:pt x="0" y="44683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03747" y="1399032"/>
            <a:ext cx="0" cy="4468495"/>
          </a:xfrm>
          <a:custGeom>
            <a:avLst/>
            <a:gdLst/>
            <a:ahLst/>
            <a:cxnLst/>
            <a:rect l="l" t="t" r="r" b="b"/>
            <a:pathLst>
              <a:path h="4468495">
                <a:moveTo>
                  <a:pt x="0" y="0"/>
                </a:moveTo>
                <a:lnTo>
                  <a:pt x="0" y="4468368"/>
                </a:lnTo>
              </a:path>
            </a:pathLst>
          </a:custGeom>
          <a:ln w="9144">
            <a:solidFill>
              <a:srgbClr val="AEAB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15055" y="1399032"/>
            <a:ext cx="2489200" cy="4468495"/>
          </a:xfrm>
          <a:custGeom>
            <a:avLst/>
            <a:gdLst/>
            <a:ahLst/>
            <a:cxnLst/>
            <a:rect l="l" t="t" r="r" b="b"/>
            <a:pathLst>
              <a:path w="2489200" h="4468495">
                <a:moveTo>
                  <a:pt x="0" y="0"/>
                </a:moveTo>
                <a:lnTo>
                  <a:pt x="2488692" y="0"/>
                </a:lnTo>
                <a:lnTo>
                  <a:pt x="2488692" y="4468368"/>
                </a:lnTo>
                <a:lnTo>
                  <a:pt x="0" y="446836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E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5055" y="1467611"/>
            <a:ext cx="1310640" cy="269875"/>
          </a:xfrm>
          <a:custGeom>
            <a:avLst/>
            <a:gdLst/>
            <a:ahLst/>
            <a:cxnLst/>
            <a:rect l="l" t="t" r="r" b="b"/>
            <a:pathLst>
              <a:path w="1310639" h="269875">
                <a:moveTo>
                  <a:pt x="0" y="269748"/>
                </a:moveTo>
                <a:lnTo>
                  <a:pt x="1310640" y="269748"/>
                </a:lnTo>
                <a:lnTo>
                  <a:pt x="1310640" y="0"/>
                </a:lnTo>
                <a:lnTo>
                  <a:pt x="0" y="0"/>
                </a:lnTo>
                <a:lnTo>
                  <a:pt x="0" y="269748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15055" y="1467611"/>
            <a:ext cx="1310640" cy="269875"/>
          </a:xfrm>
          <a:custGeom>
            <a:avLst/>
            <a:gdLst/>
            <a:ahLst/>
            <a:cxnLst/>
            <a:rect l="l" t="t" r="r" b="b"/>
            <a:pathLst>
              <a:path w="1310639" h="269875">
                <a:moveTo>
                  <a:pt x="0" y="0"/>
                </a:moveTo>
                <a:lnTo>
                  <a:pt x="1310640" y="0"/>
                </a:lnTo>
                <a:lnTo>
                  <a:pt x="1310640" y="269748"/>
                </a:lnTo>
                <a:lnTo>
                  <a:pt x="0" y="2697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843B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15055" y="1872995"/>
            <a:ext cx="1245235" cy="271780"/>
          </a:xfrm>
          <a:custGeom>
            <a:avLst/>
            <a:gdLst/>
            <a:ahLst/>
            <a:cxnLst/>
            <a:rect l="l" t="t" r="r" b="b"/>
            <a:pathLst>
              <a:path w="1245235" h="271780">
                <a:moveTo>
                  <a:pt x="1245120" y="0"/>
                </a:moveTo>
                <a:lnTo>
                  <a:pt x="0" y="0"/>
                </a:lnTo>
                <a:lnTo>
                  <a:pt x="0" y="271272"/>
                </a:lnTo>
                <a:lnTo>
                  <a:pt x="1245120" y="271272"/>
                </a:lnTo>
                <a:lnTo>
                  <a:pt x="12451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15055" y="2279904"/>
            <a:ext cx="1148080" cy="269875"/>
          </a:xfrm>
          <a:custGeom>
            <a:avLst/>
            <a:gdLst/>
            <a:ahLst/>
            <a:cxnLst/>
            <a:rect l="l" t="t" r="r" b="b"/>
            <a:pathLst>
              <a:path w="1148079" h="269875">
                <a:moveTo>
                  <a:pt x="1147571" y="0"/>
                </a:moveTo>
                <a:lnTo>
                  <a:pt x="0" y="0"/>
                </a:lnTo>
                <a:lnTo>
                  <a:pt x="0" y="269748"/>
                </a:lnTo>
                <a:lnTo>
                  <a:pt x="1147571" y="269748"/>
                </a:lnTo>
                <a:lnTo>
                  <a:pt x="114757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15055" y="2685275"/>
            <a:ext cx="1277620" cy="271780"/>
          </a:xfrm>
          <a:custGeom>
            <a:avLst/>
            <a:gdLst/>
            <a:ahLst/>
            <a:cxnLst/>
            <a:rect l="l" t="t" r="r" b="b"/>
            <a:pathLst>
              <a:path w="1277620" h="271780">
                <a:moveTo>
                  <a:pt x="1277124" y="0"/>
                </a:moveTo>
                <a:lnTo>
                  <a:pt x="0" y="0"/>
                </a:lnTo>
                <a:lnTo>
                  <a:pt x="0" y="271284"/>
                </a:lnTo>
                <a:lnTo>
                  <a:pt x="1277124" y="271284"/>
                </a:lnTo>
                <a:lnTo>
                  <a:pt x="12771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15055" y="3092195"/>
            <a:ext cx="1353820" cy="269875"/>
          </a:xfrm>
          <a:custGeom>
            <a:avLst/>
            <a:gdLst/>
            <a:ahLst/>
            <a:cxnLst/>
            <a:rect l="l" t="t" r="r" b="b"/>
            <a:pathLst>
              <a:path w="1353820" h="269875">
                <a:moveTo>
                  <a:pt x="1353312" y="0"/>
                </a:moveTo>
                <a:lnTo>
                  <a:pt x="0" y="0"/>
                </a:lnTo>
                <a:lnTo>
                  <a:pt x="0" y="269748"/>
                </a:lnTo>
                <a:lnTo>
                  <a:pt x="1353312" y="269748"/>
                </a:lnTo>
                <a:lnTo>
                  <a:pt x="13533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15055" y="3497579"/>
            <a:ext cx="1376680" cy="271780"/>
          </a:xfrm>
          <a:custGeom>
            <a:avLst/>
            <a:gdLst/>
            <a:ahLst/>
            <a:cxnLst/>
            <a:rect l="l" t="t" r="r" b="b"/>
            <a:pathLst>
              <a:path w="1376679" h="271779">
                <a:moveTo>
                  <a:pt x="1376171" y="0"/>
                </a:moveTo>
                <a:lnTo>
                  <a:pt x="0" y="0"/>
                </a:lnTo>
                <a:lnTo>
                  <a:pt x="0" y="271272"/>
                </a:lnTo>
                <a:lnTo>
                  <a:pt x="1376171" y="271272"/>
                </a:lnTo>
                <a:lnTo>
                  <a:pt x="137617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15055" y="3904488"/>
            <a:ext cx="1004569" cy="271780"/>
          </a:xfrm>
          <a:custGeom>
            <a:avLst/>
            <a:gdLst/>
            <a:ahLst/>
            <a:cxnLst/>
            <a:rect l="l" t="t" r="r" b="b"/>
            <a:pathLst>
              <a:path w="1004570" h="271779">
                <a:moveTo>
                  <a:pt x="1004316" y="0"/>
                </a:moveTo>
                <a:lnTo>
                  <a:pt x="0" y="0"/>
                </a:lnTo>
                <a:lnTo>
                  <a:pt x="0" y="271272"/>
                </a:lnTo>
                <a:lnTo>
                  <a:pt x="1004316" y="271272"/>
                </a:lnTo>
                <a:lnTo>
                  <a:pt x="10043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15055" y="4309871"/>
            <a:ext cx="1442085" cy="271780"/>
          </a:xfrm>
          <a:custGeom>
            <a:avLst/>
            <a:gdLst/>
            <a:ahLst/>
            <a:cxnLst/>
            <a:rect l="l" t="t" r="r" b="b"/>
            <a:pathLst>
              <a:path w="1442085" h="271779">
                <a:moveTo>
                  <a:pt x="1441716" y="0"/>
                </a:moveTo>
                <a:lnTo>
                  <a:pt x="0" y="0"/>
                </a:lnTo>
                <a:lnTo>
                  <a:pt x="0" y="271271"/>
                </a:lnTo>
                <a:lnTo>
                  <a:pt x="1441716" y="271271"/>
                </a:lnTo>
                <a:lnTo>
                  <a:pt x="14417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15055" y="4716779"/>
            <a:ext cx="1387475" cy="271780"/>
          </a:xfrm>
          <a:custGeom>
            <a:avLst/>
            <a:gdLst/>
            <a:ahLst/>
            <a:cxnLst/>
            <a:rect l="l" t="t" r="r" b="b"/>
            <a:pathLst>
              <a:path w="1387475" h="271779">
                <a:moveTo>
                  <a:pt x="1386852" y="0"/>
                </a:moveTo>
                <a:lnTo>
                  <a:pt x="0" y="0"/>
                </a:lnTo>
                <a:lnTo>
                  <a:pt x="0" y="271272"/>
                </a:lnTo>
                <a:lnTo>
                  <a:pt x="1386852" y="271272"/>
                </a:lnTo>
                <a:lnTo>
                  <a:pt x="138685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15055" y="5122151"/>
            <a:ext cx="1259205" cy="271780"/>
          </a:xfrm>
          <a:custGeom>
            <a:avLst/>
            <a:gdLst/>
            <a:ahLst/>
            <a:cxnLst/>
            <a:rect l="l" t="t" r="r" b="b"/>
            <a:pathLst>
              <a:path w="1259204" h="271779">
                <a:moveTo>
                  <a:pt x="1258836" y="0"/>
                </a:moveTo>
                <a:lnTo>
                  <a:pt x="0" y="0"/>
                </a:lnTo>
                <a:lnTo>
                  <a:pt x="0" y="271284"/>
                </a:lnTo>
                <a:lnTo>
                  <a:pt x="1258836" y="271284"/>
                </a:lnTo>
                <a:lnTo>
                  <a:pt x="12588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15055" y="5529059"/>
            <a:ext cx="1403985" cy="271780"/>
          </a:xfrm>
          <a:custGeom>
            <a:avLst/>
            <a:gdLst/>
            <a:ahLst/>
            <a:cxnLst/>
            <a:rect l="l" t="t" r="r" b="b"/>
            <a:pathLst>
              <a:path w="1403985" h="271779">
                <a:moveTo>
                  <a:pt x="1403604" y="0"/>
                </a:moveTo>
                <a:lnTo>
                  <a:pt x="0" y="0"/>
                </a:lnTo>
                <a:lnTo>
                  <a:pt x="0" y="271284"/>
                </a:lnTo>
                <a:lnTo>
                  <a:pt x="1403604" y="271284"/>
                </a:lnTo>
                <a:lnTo>
                  <a:pt x="140360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15055" y="1872995"/>
            <a:ext cx="1245235" cy="271780"/>
          </a:xfrm>
          <a:custGeom>
            <a:avLst/>
            <a:gdLst/>
            <a:ahLst/>
            <a:cxnLst/>
            <a:rect l="l" t="t" r="r" b="b"/>
            <a:pathLst>
              <a:path w="1245235" h="271780">
                <a:moveTo>
                  <a:pt x="1245108" y="0"/>
                </a:moveTo>
                <a:lnTo>
                  <a:pt x="0" y="0"/>
                </a:lnTo>
                <a:lnTo>
                  <a:pt x="0" y="271272"/>
                </a:lnTo>
                <a:lnTo>
                  <a:pt x="1245108" y="271272"/>
                </a:lnTo>
                <a:lnTo>
                  <a:pt x="1245108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15055" y="2279904"/>
            <a:ext cx="1148080" cy="269875"/>
          </a:xfrm>
          <a:custGeom>
            <a:avLst/>
            <a:gdLst/>
            <a:ahLst/>
            <a:cxnLst/>
            <a:rect l="l" t="t" r="r" b="b"/>
            <a:pathLst>
              <a:path w="1148079" h="269875">
                <a:moveTo>
                  <a:pt x="1147572" y="0"/>
                </a:moveTo>
                <a:lnTo>
                  <a:pt x="0" y="0"/>
                </a:lnTo>
                <a:lnTo>
                  <a:pt x="0" y="269748"/>
                </a:lnTo>
                <a:lnTo>
                  <a:pt x="1147572" y="269748"/>
                </a:lnTo>
                <a:lnTo>
                  <a:pt x="1147572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15055" y="2685288"/>
            <a:ext cx="1277620" cy="271780"/>
          </a:xfrm>
          <a:custGeom>
            <a:avLst/>
            <a:gdLst/>
            <a:ahLst/>
            <a:cxnLst/>
            <a:rect l="l" t="t" r="r" b="b"/>
            <a:pathLst>
              <a:path w="1277620" h="271780">
                <a:moveTo>
                  <a:pt x="1277112" y="0"/>
                </a:moveTo>
                <a:lnTo>
                  <a:pt x="0" y="0"/>
                </a:lnTo>
                <a:lnTo>
                  <a:pt x="0" y="271272"/>
                </a:lnTo>
                <a:lnTo>
                  <a:pt x="1277112" y="271272"/>
                </a:lnTo>
                <a:lnTo>
                  <a:pt x="1277112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15055" y="3092195"/>
            <a:ext cx="1353820" cy="269875"/>
          </a:xfrm>
          <a:custGeom>
            <a:avLst/>
            <a:gdLst/>
            <a:ahLst/>
            <a:cxnLst/>
            <a:rect l="l" t="t" r="r" b="b"/>
            <a:pathLst>
              <a:path w="1353820" h="269875">
                <a:moveTo>
                  <a:pt x="1353312" y="0"/>
                </a:moveTo>
                <a:lnTo>
                  <a:pt x="0" y="0"/>
                </a:lnTo>
                <a:lnTo>
                  <a:pt x="0" y="269748"/>
                </a:lnTo>
                <a:lnTo>
                  <a:pt x="1353312" y="269748"/>
                </a:lnTo>
                <a:lnTo>
                  <a:pt x="1353312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15055" y="3497579"/>
            <a:ext cx="1376680" cy="271780"/>
          </a:xfrm>
          <a:custGeom>
            <a:avLst/>
            <a:gdLst/>
            <a:ahLst/>
            <a:cxnLst/>
            <a:rect l="l" t="t" r="r" b="b"/>
            <a:pathLst>
              <a:path w="1376679" h="271779">
                <a:moveTo>
                  <a:pt x="1376172" y="0"/>
                </a:moveTo>
                <a:lnTo>
                  <a:pt x="0" y="0"/>
                </a:lnTo>
                <a:lnTo>
                  <a:pt x="0" y="271272"/>
                </a:lnTo>
                <a:lnTo>
                  <a:pt x="1376172" y="271272"/>
                </a:lnTo>
                <a:lnTo>
                  <a:pt x="1376172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15055" y="3904488"/>
            <a:ext cx="1004569" cy="271780"/>
          </a:xfrm>
          <a:custGeom>
            <a:avLst/>
            <a:gdLst/>
            <a:ahLst/>
            <a:cxnLst/>
            <a:rect l="l" t="t" r="r" b="b"/>
            <a:pathLst>
              <a:path w="1004570" h="271779">
                <a:moveTo>
                  <a:pt x="1004315" y="0"/>
                </a:moveTo>
                <a:lnTo>
                  <a:pt x="0" y="0"/>
                </a:lnTo>
                <a:lnTo>
                  <a:pt x="0" y="271272"/>
                </a:lnTo>
                <a:lnTo>
                  <a:pt x="1004315" y="271272"/>
                </a:lnTo>
                <a:lnTo>
                  <a:pt x="1004315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15055" y="4309871"/>
            <a:ext cx="1442085" cy="271780"/>
          </a:xfrm>
          <a:custGeom>
            <a:avLst/>
            <a:gdLst/>
            <a:ahLst/>
            <a:cxnLst/>
            <a:rect l="l" t="t" r="r" b="b"/>
            <a:pathLst>
              <a:path w="1442085" h="271779">
                <a:moveTo>
                  <a:pt x="1441703" y="0"/>
                </a:moveTo>
                <a:lnTo>
                  <a:pt x="0" y="0"/>
                </a:lnTo>
                <a:lnTo>
                  <a:pt x="0" y="271272"/>
                </a:lnTo>
                <a:lnTo>
                  <a:pt x="1441703" y="271272"/>
                </a:lnTo>
                <a:lnTo>
                  <a:pt x="1441703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15055" y="4716779"/>
            <a:ext cx="1386840" cy="271780"/>
          </a:xfrm>
          <a:custGeom>
            <a:avLst/>
            <a:gdLst/>
            <a:ahLst/>
            <a:cxnLst/>
            <a:rect l="l" t="t" r="r" b="b"/>
            <a:pathLst>
              <a:path w="1386839" h="271779">
                <a:moveTo>
                  <a:pt x="1386839" y="0"/>
                </a:moveTo>
                <a:lnTo>
                  <a:pt x="0" y="0"/>
                </a:lnTo>
                <a:lnTo>
                  <a:pt x="0" y="271272"/>
                </a:lnTo>
                <a:lnTo>
                  <a:pt x="1386839" y="271272"/>
                </a:lnTo>
                <a:lnTo>
                  <a:pt x="1386839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15055" y="5122164"/>
            <a:ext cx="1259205" cy="271780"/>
          </a:xfrm>
          <a:custGeom>
            <a:avLst/>
            <a:gdLst/>
            <a:ahLst/>
            <a:cxnLst/>
            <a:rect l="l" t="t" r="r" b="b"/>
            <a:pathLst>
              <a:path w="1259204" h="271779">
                <a:moveTo>
                  <a:pt x="1258824" y="0"/>
                </a:moveTo>
                <a:lnTo>
                  <a:pt x="0" y="0"/>
                </a:lnTo>
                <a:lnTo>
                  <a:pt x="0" y="271272"/>
                </a:lnTo>
                <a:lnTo>
                  <a:pt x="1258824" y="271272"/>
                </a:lnTo>
                <a:lnTo>
                  <a:pt x="1258824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15055" y="5529071"/>
            <a:ext cx="1403985" cy="271780"/>
          </a:xfrm>
          <a:custGeom>
            <a:avLst/>
            <a:gdLst/>
            <a:ahLst/>
            <a:cxnLst/>
            <a:rect l="l" t="t" r="r" b="b"/>
            <a:pathLst>
              <a:path w="1403985" h="271779">
                <a:moveTo>
                  <a:pt x="1403603" y="0"/>
                </a:moveTo>
                <a:lnTo>
                  <a:pt x="0" y="0"/>
                </a:lnTo>
                <a:lnTo>
                  <a:pt x="0" y="271271"/>
                </a:lnTo>
                <a:lnTo>
                  <a:pt x="1403603" y="271271"/>
                </a:lnTo>
                <a:lnTo>
                  <a:pt x="1403603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46447" y="160324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792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25696" y="1603247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72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346447" y="15742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06467" y="15742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83964" y="2008632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60164" y="2008632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>
                <a:moveTo>
                  <a:pt x="0" y="0"/>
                </a:moveTo>
                <a:lnTo>
                  <a:pt x="74676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83964" y="1979676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34840" y="1979676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83379" y="2415539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792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62628" y="2415539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83379" y="238658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341876" y="238658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31208" y="28209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60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92167" y="28209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31208" y="279196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53128" y="279196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86071" y="3227832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8229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68367" y="3227832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2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86071" y="31988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552188" y="31988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402835" y="36332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491228" y="363321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6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02835" y="3604259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81144" y="3604259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12691" y="4040123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67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19371" y="4040123"/>
            <a:ext cx="108585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108204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012691" y="40111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27576" y="40111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63796" y="4445508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56759" y="4445508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63796" y="441655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648200" y="441655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405884" y="4852415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501896" y="4852415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405884" y="4823459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596384" y="4823459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77867" y="5257800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73879" y="5257800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77867" y="522884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71415" y="522884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424171" y="5664708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518659" y="5664708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424171" y="563575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611623" y="563575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15055" y="1399032"/>
            <a:ext cx="0" cy="4468495"/>
          </a:xfrm>
          <a:custGeom>
            <a:avLst/>
            <a:gdLst/>
            <a:ahLst/>
            <a:cxnLst/>
            <a:rect l="l" t="t" r="r" b="b"/>
            <a:pathLst>
              <a:path h="4468495">
                <a:moveTo>
                  <a:pt x="0" y="0"/>
                </a:moveTo>
                <a:lnTo>
                  <a:pt x="0" y="44683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4488327" y="1500875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843B0B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843B0B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843B0B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69</a:t>
            </a:fld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4421405" y="1907101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324576" y="2313326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2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453726" y="2719551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530974" y="3125777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53908" y="3532001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181613" y="3938227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2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618013" y="4344452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563027" y="4750677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436292" y="5156903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579791" y="5563128"/>
            <a:ext cx="198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r>
              <a:rPr sz="1050" b="1" spc="5" dirty="0">
                <a:solidFill>
                  <a:srgbClr val="5B9BD4"/>
                </a:solidFill>
                <a:latin typeface="Calibri"/>
                <a:cs typeface="Calibri"/>
              </a:rPr>
              <a:t>.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042406" y="115604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664884" y="115604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287362" y="115604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909840" y="115604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532318" y="1156049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867288" y="1507750"/>
            <a:ext cx="1154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Педагог итоговый</a:t>
            </a:r>
            <a:r>
              <a:rPr sz="900" spc="-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550449" y="1913972"/>
            <a:ext cx="1470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Образовательные</a:t>
            </a: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ориентиры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572623" y="2320194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769219" y="2726416"/>
            <a:ext cx="1252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900" spc="-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13556" y="3132639"/>
            <a:ext cx="2206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Содержание образовательной</a:t>
            </a: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деятельности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69919" y="3538861"/>
            <a:ext cx="20510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процесса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16630" y="3875246"/>
            <a:ext cx="230568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3025" marR="5080" indent="-6096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</a:t>
            </a:r>
            <a:r>
              <a:rPr sz="900" spc="-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образования  лицами с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ограниченными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возможностями…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481983" y="4351191"/>
            <a:ext cx="1538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</a:t>
            </a:r>
            <a:r>
              <a:rPr sz="900" spc="-10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родителями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10331" y="4687576"/>
            <a:ext cx="240982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25805" marR="5080" indent="-71374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Создание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безопасных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условий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для обучающихся 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63811" y="5093798"/>
            <a:ext cx="245935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15695" marR="5080" indent="-110363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Организация питания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обучающихся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900" spc="-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работников 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17875" y="5500020"/>
            <a:ext cx="240220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65175" marR="5080" indent="-75311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 сотрудников</a:t>
            </a:r>
            <a:r>
              <a:rPr sz="9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424" y="4214901"/>
            <a:ext cx="797369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3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5489575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Инструментарий </a:t>
            </a:r>
            <a:r>
              <a:rPr sz="2400" spc="10" dirty="0">
                <a:solidFill>
                  <a:srgbClr val="385622"/>
                </a:solidFill>
              </a:rPr>
              <a:t>исследования </a:t>
            </a:r>
            <a:r>
              <a:rPr sz="2400" spc="15" dirty="0">
                <a:solidFill>
                  <a:srgbClr val="385622"/>
                </a:solidFill>
              </a:rPr>
              <a:t>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15" dirty="0" smtClean="0">
                <a:solidFill>
                  <a:srgbClr val="385622"/>
                </a:solidFill>
              </a:rPr>
              <a:t>20</a:t>
            </a:r>
            <a:r>
              <a:rPr lang="ru-RU" sz="2400" spc="15" dirty="0" smtClean="0">
                <a:solidFill>
                  <a:srgbClr val="385622"/>
                </a:solidFill>
              </a:rPr>
              <a:t>21</a:t>
            </a:r>
            <a:r>
              <a:rPr sz="2400" spc="25" dirty="0" smtClean="0">
                <a:solidFill>
                  <a:srgbClr val="385622"/>
                </a:solidFill>
              </a:rPr>
              <a:t> </a:t>
            </a:r>
            <a:r>
              <a:rPr sz="2400" spc="-15" dirty="0" err="1" smtClean="0">
                <a:solidFill>
                  <a:srgbClr val="385622"/>
                </a:solidFill>
              </a:rPr>
              <a:t>году</a:t>
            </a:r>
            <a:r>
              <a:rPr lang="ru-RU" sz="2400" spc="-15" dirty="0" smtClean="0">
                <a:solidFill>
                  <a:srgbClr val="385622"/>
                </a:solidFill>
              </a:rPr>
              <a:t>.     Часть 2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647700" y="1484376"/>
            <a:ext cx="2287523" cy="2639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7756" r="10037" b="9579"/>
          <a:stretch/>
        </p:blipFill>
        <p:spPr bwMode="auto">
          <a:xfrm>
            <a:off x="2935223" y="762000"/>
            <a:ext cx="5879403" cy="5875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721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4512" y="231008"/>
            <a:ext cx="723074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Результаты </a:t>
            </a:r>
            <a:r>
              <a:rPr spc="-5" dirty="0"/>
              <a:t>самооценки </a:t>
            </a:r>
            <a:r>
              <a:rPr spc="-10" dirty="0"/>
              <a:t>педагогов </a:t>
            </a:r>
            <a:r>
              <a:rPr dirty="0"/>
              <a:t>по </a:t>
            </a:r>
            <a:r>
              <a:rPr spc="-10" dirty="0"/>
              <a:t>областям</a:t>
            </a:r>
            <a:r>
              <a:rPr spc="10" dirty="0"/>
              <a:t> </a:t>
            </a:r>
            <a:r>
              <a:rPr spc="-5" dirty="0"/>
              <a:t>качества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9721" y="991270"/>
            <a:ext cx="6052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Calibri"/>
                <a:cs typeface="Calibri"/>
              </a:rPr>
              <a:t>Педагоги </a:t>
            </a:r>
            <a:r>
              <a:rPr sz="1500" dirty="0">
                <a:latin typeface="Calibri"/>
                <a:cs typeface="Calibri"/>
              </a:rPr>
              <a:t>из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50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10" dirty="0">
                <a:latin typeface="Calibri"/>
                <a:cs typeface="Calibri"/>
              </a:rPr>
              <a:t>среднем </a:t>
            </a:r>
            <a:r>
              <a:rPr sz="1500" spc="-5" dirty="0">
                <a:latin typeface="Calibri"/>
                <a:cs typeface="Calibri"/>
              </a:rPr>
              <a:t>оценили </a:t>
            </a:r>
            <a:r>
              <a:rPr sz="1500" dirty="0">
                <a:latin typeface="Calibri"/>
                <a:cs typeface="Calibri"/>
              </a:rPr>
              <a:t>свою </a:t>
            </a:r>
            <a:r>
              <a:rPr sz="1500" spc="-5" dirty="0">
                <a:latin typeface="Calibri"/>
                <a:cs typeface="Calibri"/>
              </a:rPr>
              <a:t>профессиональную  квалификацию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качество </a:t>
            </a:r>
            <a:r>
              <a:rPr sz="1500" spc="-10" dirty="0">
                <a:latin typeface="Calibri"/>
                <a:cs typeface="Calibri"/>
              </a:rPr>
              <a:t>педагогической </a:t>
            </a:r>
            <a:r>
              <a:rPr sz="1500" spc="-5" dirty="0">
                <a:latin typeface="Calibri"/>
                <a:cs typeface="Calibri"/>
              </a:rPr>
              <a:t>работы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7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1040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11040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11040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11040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1040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1040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11040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11040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11040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1040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11040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11040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92040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92040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92040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92040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92040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92040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92040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92040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92040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92040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92040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92040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71515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71515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71515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71515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71515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71515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71515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71515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71515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71515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71515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71515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50991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50991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50991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50991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50991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50991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50991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50991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650991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50991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50991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50991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30467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30467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30467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30467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30467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30467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30467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30467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30467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30467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30467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30467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11467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11467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11467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11467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11467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11467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11467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11467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11467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11467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11467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11467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790943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90943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90943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90943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90943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90943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90943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90943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90943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90943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90943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90943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170419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70419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170419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70419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170419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170419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70419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170419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170419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70419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70419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170419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49895" y="2244851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549895" y="247345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49895" y="2746248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49895" y="301904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549895" y="329184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49895" y="356311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49895" y="3835908"/>
            <a:ext cx="0" cy="358140"/>
          </a:xfrm>
          <a:custGeom>
            <a:avLst/>
            <a:gdLst/>
            <a:ahLst/>
            <a:cxnLst/>
            <a:rect l="l" t="t" r="r" b="b"/>
            <a:pathLst>
              <a:path h="358139">
                <a:moveTo>
                  <a:pt x="0" y="0"/>
                </a:moveTo>
                <a:lnTo>
                  <a:pt x="0" y="3581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49895" y="43799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49895" y="4652771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49895" y="4925567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549895" y="519836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49895" y="5469635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30895" y="2244851"/>
            <a:ext cx="0" cy="3540760"/>
          </a:xfrm>
          <a:custGeom>
            <a:avLst/>
            <a:gdLst/>
            <a:ahLst/>
            <a:cxnLst/>
            <a:rect l="l" t="t" r="r" b="b"/>
            <a:pathLst>
              <a:path h="3540760">
                <a:moveTo>
                  <a:pt x="0" y="0"/>
                </a:moveTo>
                <a:lnTo>
                  <a:pt x="0" y="354025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131564" y="4194047"/>
            <a:ext cx="228600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131564" y="2287523"/>
            <a:ext cx="104139" cy="186055"/>
          </a:xfrm>
          <a:custGeom>
            <a:avLst/>
            <a:gdLst/>
            <a:ahLst/>
            <a:cxnLst/>
            <a:rect l="l" t="t" r="r" b="b"/>
            <a:pathLst>
              <a:path w="104139" h="186055">
                <a:moveTo>
                  <a:pt x="103619" y="0"/>
                </a:moveTo>
                <a:lnTo>
                  <a:pt x="0" y="0"/>
                </a:lnTo>
                <a:lnTo>
                  <a:pt x="0" y="185927"/>
                </a:lnTo>
                <a:lnTo>
                  <a:pt x="103619" y="185927"/>
                </a:lnTo>
                <a:lnTo>
                  <a:pt x="10361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173473" y="2560320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5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83820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131564" y="2831592"/>
            <a:ext cx="269875" cy="187960"/>
          </a:xfrm>
          <a:custGeom>
            <a:avLst/>
            <a:gdLst/>
            <a:ahLst/>
            <a:cxnLst/>
            <a:rect l="l" t="t" r="r" b="b"/>
            <a:pathLst>
              <a:path w="269875" h="187960">
                <a:moveTo>
                  <a:pt x="269748" y="0"/>
                </a:moveTo>
                <a:lnTo>
                  <a:pt x="0" y="0"/>
                </a:lnTo>
                <a:lnTo>
                  <a:pt x="0" y="187451"/>
                </a:lnTo>
                <a:lnTo>
                  <a:pt x="269748" y="187451"/>
                </a:lnTo>
                <a:lnTo>
                  <a:pt x="269748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42225" y="3104388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451"/>
                </a:lnTo>
              </a:path>
            </a:pathLst>
          </a:custGeom>
          <a:ln w="21323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73473" y="3377196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15"/>
                </a:lnTo>
              </a:path>
            </a:pathLst>
          </a:custGeom>
          <a:ln w="83820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162799" y="3649979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8"/>
                </a:lnTo>
              </a:path>
            </a:pathLst>
          </a:custGeom>
          <a:ln w="62471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60164" y="4194047"/>
            <a:ext cx="727075" cy="186055"/>
          </a:xfrm>
          <a:custGeom>
            <a:avLst/>
            <a:gdLst/>
            <a:ahLst/>
            <a:cxnLst/>
            <a:rect l="l" t="t" r="r" b="b"/>
            <a:pathLst>
              <a:path w="727075" h="186054">
                <a:moveTo>
                  <a:pt x="726948" y="0"/>
                </a:moveTo>
                <a:lnTo>
                  <a:pt x="0" y="0"/>
                </a:lnTo>
                <a:lnTo>
                  <a:pt x="0" y="185927"/>
                </a:lnTo>
                <a:lnTo>
                  <a:pt x="726948" y="185927"/>
                </a:lnTo>
                <a:lnTo>
                  <a:pt x="726948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162799" y="4466844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62471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131564" y="4739652"/>
            <a:ext cx="104139" cy="186055"/>
          </a:xfrm>
          <a:custGeom>
            <a:avLst/>
            <a:gdLst/>
            <a:ahLst/>
            <a:cxnLst/>
            <a:rect l="l" t="t" r="r" b="b"/>
            <a:pathLst>
              <a:path w="104139" h="186054">
                <a:moveTo>
                  <a:pt x="103619" y="0"/>
                </a:moveTo>
                <a:lnTo>
                  <a:pt x="0" y="0"/>
                </a:lnTo>
                <a:lnTo>
                  <a:pt x="0" y="185915"/>
                </a:lnTo>
                <a:lnTo>
                  <a:pt x="103619" y="185915"/>
                </a:lnTo>
                <a:lnTo>
                  <a:pt x="10361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131564" y="5010911"/>
            <a:ext cx="250190" cy="187960"/>
          </a:xfrm>
          <a:custGeom>
            <a:avLst/>
            <a:gdLst/>
            <a:ahLst/>
            <a:cxnLst/>
            <a:rect l="l" t="t" r="r" b="b"/>
            <a:pathLst>
              <a:path w="250189" h="187960">
                <a:moveTo>
                  <a:pt x="249923" y="0"/>
                </a:moveTo>
                <a:lnTo>
                  <a:pt x="0" y="0"/>
                </a:lnTo>
                <a:lnTo>
                  <a:pt x="0" y="187451"/>
                </a:lnTo>
                <a:lnTo>
                  <a:pt x="249923" y="187451"/>
                </a:lnTo>
                <a:lnTo>
                  <a:pt x="24992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162799" y="5283720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15"/>
                </a:lnTo>
              </a:path>
            </a:pathLst>
          </a:custGeom>
          <a:ln w="62471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235196" y="2287523"/>
            <a:ext cx="1681480" cy="186055"/>
          </a:xfrm>
          <a:custGeom>
            <a:avLst/>
            <a:gdLst/>
            <a:ahLst/>
            <a:cxnLst/>
            <a:rect l="l" t="t" r="r" b="b"/>
            <a:pathLst>
              <a:path w="1681479" h="186055">
                <a:moveTo>
                  <a:pt x="1680972" y="0"/>
                </a:moveTo>
                <a:lnTo>
                  <a:pt x="0" y="0"/>
                </a:lnTo>
                <a:lnTo>
                  <a:pt x="0" y="185927"/>
                </a:lnTo>
                <a:lnTo>
                  <a:pt x="1680972" y="185927"/>
                </a:lnTo>
                <a:lnTo>
                  <a:pt x="168097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215384" y="2560320"/>
            <a:ext cx="1805939" cy="186055"/>
          </a:xfrm>
          <a:custGeom>
            <a:avLst/>
            <a:gdLst/>
            <a:ahLst/>
            <a:cxnLst/>
            <a:rect l="l" t="t" r="r" b="b"/>
            <a:pathLst>
              <a:path w="1805939" h="186055">
                <a:moveTo>
                  <a:pt x="1805939" y="0"/>
                </a:moveTo>
                <a:lnTo>
                  <a:pt x="0" y="0"/>
                </a:lnTo>
                <a:lnTo>
                  <a:pt x="0" y="185927"/>
                </a:lnTo>
                <a:lnTo>
                  <a:pt x="1805939" y="185927"/>
                </a:lnTo>
                <a:lnTo>
                  <a:pt x="180593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401311" y="2831592"/>
            <a:ext cx="2200910" cy="187960"/>
          </a:xfrm>
          <a:custGeom>
            <a:avLst/>
            <a:gdLst/>
            <a:ahLst/>
            <a:cxnLst/>
            <a:rect l="l" t="t" r="r" b="b"/>
            <a:pathLst>
              <a:path w="2200909" h="187960">
                <a:moveTo>
                  <a:pt x="2200655" y="0"/>
                </a:moveTo>
                <a:lnTo>
                  <a:pt x="0" y="0"/>
                </a:lnTo>
                <a:lnTo>
                  <a:pt x="0" y="187451"/>
                </a:lnTo>
                <a:lnTo>
                  <a:pt x="2200655" y="187451"/>
                </a:lnTo>
                <a:lnTo>
                  <a:pt x="220065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152900" y="3104388"/>
            <a:ext cx="1805939" cy="187960"/>
          </a:xfrm>
          <a:custGeom>
            <a:avLst/>
            <a:gdLst/>
            <a:ahLst/>
            <a:cxnLst/>
            <a:rect l="l" t="t" r="r" b="b"/>
            <a:pathLst>
              <a:path w="1805939" h="187960">
                <a:moveTo>
                  <a:pt x="1805939" y="0"/>
                </a:moveTo>
                <a:lnTo>
                  <a:pt x="0" y="0"/>
                </a:lnTo>
                <a:lnTo>
                  <a:pt x="0" y="187451"/>
                </a:lnTo>
                <a:lnTo>
                  <a:pt x="1805939" y="187451"/>
                </a:lnTo>
                <a:lnTo>
                  <a:pt x="180593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215384" y="3377184"/>
            <a:ext cx="1515110" cy="186055"/>
          </a:xfrm>
          <a:custGeom>
            <a:avLst/>
            <a:gdLst/>
            <a:ahLst/>
            <a:cxnLst/>
            <a:rect l="l" t="t" r="r" b="b"/>
            <a:pathLst>
              <a:path w="1515110" h="186054">
                <a:moveTo>
                  <a:pt x="1514856" y="0"/>
                </a:moveTo>
                <a:lnTo>
                  <a:pt x="0" y="0"/>
                </a:lnTo>
                <a:lnTo>
                  <a:pt x="0" y="185927"/>
                </a:lnTo>
                <a:lnTo>
                  <a:pt x="1514856" y="185927"/>
                </a:lnTo>
                <a:lnTo>
                  <a:pt x="151485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194047" y="3649979"/>
            <a:ext cx="1391920" cy="186055"/>
          </a:xfrm>
          <a:custGeom>
            <a:avLst/>
            <a:gdLst/>
            <a:ahLst/>
            <a:cxnLst/>
            <a:rect l="l" t="t" r="r" b="b"/>
            <a:pathLst>
              <a:path w="1391920" h="186054">
                <a:moveTo>
                  <a:pt x="1391412" y="0"/>
                </a:moveTo>
                <a:lnTo>
                  <a:pt x="0" y="0"/>
                </a:lnTo>
                <a:lnTo>
                  <a:pt x="0" y="185928"/>
                </a:lnTo>
                <a:lnTo>
                  <a:pt x="1391412" y="185928"/>
                </a:lnTo>
                <a:lnTo>
                  <a:pt x="13914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087111" y="4194047"/>
            <a:ext cx="1640205" cy="186055"/>
          </a:xfrm>
          <a:custGeom>
            <a:avLst/>
            <a:gdLst/>
            <a:ahLst/>
            <a:cxnLst/>
            <a:rect l="l" t="t" r="r" b="b"/>
            <a:pathLst>
              <a:path w="1640204" h="186054">
                <a:moveTo>
                  <a:pt x="1639824" y="0"/>
                </a:moveTo>
                <a:lnTo>
                  <a:pt x="0" y="0"/>
                </a:lnTo>
                <a:lnTo>
                  <a:pt x="0" y="185927"/>
                </a:lnTo>
                <a:lnTo>
                  <a:pt x="1639824" y="185927"/>
                </a:lnTo>
                <a:lnTo>
                  <a:pt x="163982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94047" y="4466844"/>
            <a:ext cx="1120140" cy="186055"/>
          </a:xfrm>
          <a:custGeom>
            <a:avLst/>
            <a:gdLst/>
            <a:ahLst/>
            <a:cxnLst/>
            <a:rect l="l" t="t" r="r" b="b"/>
            <a:pathLst>
              <a:path w="1120139" h="186054">
                <a:moveTo>
                  <a:pt x="1120139" y="0"/>
                </a:moveTo>
                <a:lnTo>
                  <a:pt x="0" y="0"/>
                </a:lnTo>
                <a:lnTo>
                  <a:pt x="0" y="185927"/>
                </a:lnTo>
                <a:lnTo>
                  <a:pt x="1120139" y="185927"/>
                </a:lnTo>
                <a:lnTo>
                  <a:pt x="112013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235196" y="4739640"/>
            <a:ext cx="1411605" cy="186055"/>
          </a:xfrm>
          <a:custGeom>
            <a:avLst/>
            <a:gdLst/>
            <a:ahLst/>
            <a:cxnLst/>
            <a:rect l="l" t="t" r="r" b="b"/>
            <a:pathLst>
              <a:path w="1411604" h="186054">
                <a:moveTo>
                  <a:pt x="1411224" y="0"/>
                </a:moveTo>
                <a:lnTo>
                  <a:pt x="0" y="0"/>
                </a:lnTo>
                <a:lnTo>
                  <a:pt x="0" y="185927"/>
                </a:lnTo>
                <a:lnTo>
                  <a:pt x="1411224" y="185927"/>
                </a:lnTo>
                <a:lnTo>
                  <a:pt x="141122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81500" y="5010911"/>
            <a:ext cx="1577340" cy="187960"/>
          </a:xfrm>
          <a:custGeom>
            <a:avLst/>
            <a:gdLst/>
            <a:ahLst/>
            <a:cxnLst/>
            <a:rect l="l" t="t" r="r" b="b"/>
            <a:pathLst>
              <a:path w="1577339" h="187960">
                <a:moveTo>
                  <a:pt x="1577339" y="0"/>
                </a:moveTo>
                <a:lnTo>
                  <a:pt x="0" y="0"/>
                </a:lnTo>
                <a:lnTo>
                  <a:pt x="0" y="187451"/>
                </a:lnTo>
                <a:lnTo>
                  <a:pt x="1577339" y="187451"/>
                </a:lnTo>
                <a:lnTo>
                  <a:pt x="157733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94047" y="5283708"/>
            <a:ext cx="1370330" cy="186055"/>
          </a:xfrm>
          <a:custGeom>
            <a:avLst/>
            <a:gdLst/>
            <a:ahLst/>
            <a:cxnLst/>
            <a:rect l="l" t="t" r="r" b="b"/>
            <a:pathLst>
              <a:path w="1370329" h="186054">
                <a:moveTo>
                  <a:pt x="1370076" y="0"/>
                </a:moveTo>
                <a:lnTo>
                  <a:pt x="0" y="0"/>
                </a:lnTo>
                <a:lnTo>
                  <a:pt x="0" y="185927"/>
                </a:lnTo>
                <a:lnTo>
                  <a:pt x="1370076" y="185927"/>
                </a:lnTo>
                <a:lnTo>
                  <a:pt x="137007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16167" y="2287523"/>
            <a:ext cx="1702435" cy="186055"/>
          </a:xfrm>
          <a:custGeom>
            <a:avLst/>
            <a:gdLst/>
            <a:ahLst/>
            <a:cxnLst/>
            <a:rect l="l" t="t" r="r" b="b"/>
            <a:pathLst>
              <a:path w="1702434" h="186055">
                <a:moveTo>
                  <a:pt x="1702307" y="0"/>
                </a:moveTo>
                <a:lnTo>
                  <a:pt x="0" y="0"/>
                </a:lnTo>
                <a:lnTo>
                  <a:pt x="0" y="185927"/>
                </a:lnTo>
                <a:lnTo>
                  <a:pt x="1702307" y="185927"/>
                </a:lnTo>
                <a:lnTo>
                  <a:pt x="1702307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021323" y="2560320"/>
            <a:ext cx="1743710" cy="186055"/>
          </a:xfrm>
          <a:custGeom>
            <a:avLst/>
            <a:gdLst/>
            <a:ahLst/>
            <a:cxnLst/>
            <a:rect l="l" t="t" r="r" b="b"/>
            <a:pathLst>
              <a:path w="1743709" h="186055">
                <a:moveTo>
                  <a:pt x="1743455" y="0"/>
                </a:moveTo>
                <a:lnTo>
                  <a:pt x="0" y="0"/>
                </a:lnTo>
                <a:lnTo>
                  <a:pt x="0" y="185927"/>
                </a:lnTo>
                <a:lnTo>
                  <a:pt x="1743455" y="185927"/>
                </a:lnTo>
                <a:lnTo>
                  <a:pt x="17434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601968" y="2831592"/>
            <a:ext cx="1203960" cy="187960"/>
          </a:xfrm>
          <a:custGeom>
            <a:avLst/>
            <a:gdLst/>
            <a:ahLst/>
            <a:cxnLst/>
            <a:rect l="l" t="t" r="r" b="b"/>
            <a:pathLst>
              <a:path w="1203959" h="187960">
                <a:moveTo>
                  <a:pt x="1203959" y="0"/>
                </a:moveTo>
                <a:lnTo>
                  <a:pt x="0" y="0"/>
                </a:lnTo>
                <a:lnTo>
                  <a:pt x="0" y="187451"/>
                </a:lnTo>
                <a:lnTo>
                  <a:pt x="1203959" y="187451"/>
                </a:lnTo>
                <a:lnTo>
                  <a:pt x="1203959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58840" y="3104388"/>
            <a:ext cx="1847214" cy="187960"/>
          </a:xfrm>
          <a:custGeom>
            <a:avLst/>
            <a:gdLst/>
            <a:ahLst/>
            <a:cxnLst/>
            <a:rect l="l" t="t" r="r" b="b"/>
            <a:pathLst>
              <a:path w="1847215" h="187960">
                <a:moveTo>
                  <a:pt x="1847088" y="0"/>
                </a:moveTo>
                <a:lnTo>
                  <a:pt x="0" y="0"/>
                </a:lnTo>
                <a:lnTo>
                  <a:pt x="0" y="187451"/>
                </a:lnTo>
                <a:lnTo>
                  <a:pt x="1847088" y="187451"/>
                </a:lnTo>
                <a:lnTo>
                  <a:pt x="184708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730240" y="3377184"/>
            <a:ext cx="1827530" cy="186055"/>
          </a:xfrm>
          <a:custGeom>
            <a:avLst/>
            <a:gdLst/>
            <a:ahLst/>
            <a:cxnLst/>
            <a:rect l="l" t="t" r="r" b="b"/>
            <a:pathLst>
              <a:path w="1827529" h="186054">
                <a:moveTo>
                  <a:pt x="1827276" y="0"/>
                </a:moveTo>
                <a:lnTo>
                  <a:pt x="0" y="0"/>
                </a:lnTo>
                <a:lnTo>
                  <a:pt x="0" y="185927"/>
                </a:lnTo>
                <a:lnTo>
                  <a:pt x="1827276" y="185927"/>
                </a:lnTo>
                <a:lnTo>
                  <a:pt x="182727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585459" y="3649979"/>
            <a:ext cx="1888489" cy="186055"/>
          </a:xfrm>
          <a:custGeom>
            <a:avLst/>
            <a:gdLst/>
            <a:ahLst/>
            <a:cxnLst/>
            <a:rect l="l" t="t" r="r" b="b"/>
            <a:pathLst>
              <a:path w="1888490" h="186054">
                <a:moveTo>
                  <a:pt x="1888236" y="0"/>
                </a:moveTo>
                <a:lnTo>
                  <a:pt x="0" y="0"/>
                </a:lnTo>
                <a:lnTo>
                  <a:pt x="0" y="185928"/>
                </a:lnTo>
                <a:lnTo>
                  <a:pt x="1888236" y="185928"/>
                </a:lnTo>
                <a:lnTo>
                  <a:pt x="188823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726935" y="4194047"/>
            <a:ext cx="1057910" cy="186055"/>
          </a:xfrm>
          <a:custGeom>
            <a:avLst/>
            <a:gdLst/>
            <a:ahLst/>
            <a:cxnLst/>
            <a:rect l="l" t="t" r="r" b="b"/>
            <a:pathLst>
              <a:path w="1057909" h="186054">
                <a:moveTo>
                  <a:pt x="1057655" y="0"/>
                </a:moveTo>
                <a:lnTo>
                  <a:pt x="0" y="0"/>
                </a:lnTo>
                <a:lnTo>
                  <a:pt x="0" y="185927"/>
                </a:lnTo>
                <a:lnTo>
                  <a:pt x="1057655" y="185927"/>
                </a:lnTo>
                <a:lnTo>
                  <a:pt x="10576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314188" y="4466844"/>
            <a:ext cx="1993900" cy="186055"/>
          </a:xfrm>
          <a:custGeom>
            <a:avLst/>
            <a:gdLst/>
            <a:ahLst/>
            <a:cxnLst/>
            <a:rect l="l" t="t" r="r" b="b"/>
            <a:pathLst>
              <a:path w="1993900" h="186054">
                <a:moveTo>
                  <a:pt x="1993392" y="0"/>
                </a:moveTo>
                <a:lnTo>
                  <a:pt x="0" y="0"/>
                </a:lnTo>
                <a:lnTo>
                  <a:pt x="0" y="185927"/>
                </a:lnTo>
                <a:lnTo>
                  <a:pt x="1993392" y="185927"/>
                </a:lnTo>
                <a:lnTo>
                  <a:pt x="199339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646420" y="4739640"/>
            <a:ext cx="1765300" cy="186055"/>
          </a:xfrm>
          <a:custGeom>
            <a:avLst/>
            <a:gdLst/>
            <a:ahLst/>
            <a:cxnLst/>
            <a:rect l="l" t="t" r="r" b="b"/>
            <a:pathLst>
              <a:path w="1765300" h="186054">
                <a:moveTo>
                  <a:pt x="1764792" y="0"/>
                </a:moveTo>
                <a:lnTo>
                  <a:pt x="0" y="0"/>
                </a:lnTo>
                <a:lnTo>
                  <a:pt x="0" y="185927"/>
                </a:lnTo>
                <a:lnTo>
                  <a:pt x="1764792" y="185927"/>
                </a:lnTo>
                <a:lnTo>
                  <a:pt x="176479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958840" y="5010911"/>
            <a:ext cx="1598930" cy="187960"/>
          </a:xfrm>
          <a:custGeom>
            <a:avLst/>
            <a:gdLst/>
            <a:ahLst/>
            <a:cxnLst/>
            <a:rect l="l" t="t" r="r" b="b"/>
            <a:pathLst>
              <a:path w="1598929" h="187960">
                <a:moveTo>
                  <a:pt x="1598676" y="0"/>
                </a:moveTo>
                <a:lnTo>
                  <a:pt x="0" y="0"/>
                </a:lnTo>
                <a:lnTo>
                  <a:pt x="0" y="187451"/>
                </a:lnTo>
                <a:lnTo>
                  <a:pt x="1598676" y="187451"/>
                </a:lnTo>
                <a:lnTo>
                  <a:pt x="159867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564123" y="5283708"/>
            <a:ext cx="1765300" cy="186055"/>
          </a:xfrm>
          <a:custGeom>
            <a:avLst/>
            <a:gdLst/>
            <a:ahLst/>
            <a:cxnLst/>
            <a:rect l="l" t="t" r="r" b="b"/>
            <a:pathLst>
              <a:path w="1765300" h="186054">
                <a:moveTo>
                  <a:pt x="1764792" y="0"/>
                </a:moveTo>
                <a:lnTo>
                  <a:pt x="0" y="0"/>
                </a:lnTo>
                <a:lnTo>
                  <a:pt x="0" y="185927"/>
                </a:lnTo>
                <a:lnTo>
                  <a:pt x="1764792" y="185927"/>
                </a:lnTo>
                <a:lnTo>
                  <a:pt x="176479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18476" y="2287523"/>
            <a:ext cx="312420" cy="186055"/>
          </a:xfrm>
          <a:custGeom>
            <a:avLst/>
            <a:gdLst/>
            <a:ahLst/>
            <a:cxnLst/>
            <a:rect l="l" t="t" r="r" b="b"/>
            <a:pathLst>
              <a:path w="312420" h="186055">
                <a:moveTo>
                  <a:pt x="312420" y="0"/>
                </a:moveTo>
                <a:lnTo>
                  <a:pt x="0" y="0"/>
                </a:lnTo>
                <a:lnTo>
                  <a:pt x="0" y="185927"/>
                </a:lnTo>
                <a:lnTo>
                  <a:pt x="312420" y="185927"/>
                </a:lnTo>
                <a:lnTo>
                  <a:pt x="3124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4780" y="2560320"/>
            <a:ext cx="166370" cy="186055"/>
          </a:xfrm>
          <a:custGeom>
            <a:avLst/>
            <a:gdLst/>
            <a:ahLst/>
            <a:cxnLst/>
            <a:rect l="l" t="t" r="r" b="b"/>
            <a:pathLst>
              <a:path w="166370" h="186055">
                <a:moveTo>
                  <a:pt x="166116" y="0"/>
                </a:moveTo>
                <a:lnTo>
                  <a:pt x="0" y="0"/>
                </a:lnTo>
                <a:lnTo>
                  <a:pt x="0" y="185927"/>
                </a:lnTo>
                <a:lnTo>
                  <a:pt x="166116" y="185927"/>
                </a:lnTo>
                <a:lnTo>
                  <a:pt x="16611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05928" y="2831592"/>
            <a:ext cx="125095" cy="187960"/>
          </a:xfrm>
          <a:custGeom>
            <a:avLst/>
            <a:gdLst/>
            <a:ahLst/>
            <a:cxnLst/>
            <a:rect l="l" t="t" r="r" b="b"/>
            <a:pathLst>
              <a:path w="125095" h="187960">
                <a:moveTo>
                  <a:pt x="124968" y="0"/>
                </a:moveTo>
                <a:lnTo>
                  <a:pt x="0" y="0"/>
                </a:lnTo>
                <a:lnTo>
                  <a:pt x="0" y="187451"/>
                </a:lnTo>
                <a:lnTo>
                  <a:pt x="124968" y="187451"/>
                </a:lnTo>
                <a:lnTo>
                  <a:pt x="12496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05928" y="3104388"/>
            <a:ext cx="125095" cy="187960"/>
          </a:xfrm>
          <a:custGeom>
            <a:avLst/>
            <a:gdLst/>
            <a:ahLst/>
            <a:cxnLst/>
            <a:rect l="l" t="t" r="r" b="b"/>
            <a:pathLst>
              <a:path w="125095" h="187960">
                <a:moveTo>
                  <a:pt x="124968" y="0"/>
                </a:moveTo>
                <a:lnTo>
                  <a:pt x="0" y="0"/>
                </a:lnTo>
                <a:lnTo>
                  <a:pt x="0" y="187451"/>
                </a:lnTo>
                <a:lnTo>
                  <a:pt x="124968" y="187451"/>
                </a:lnTo>
                <a:lnTo>
                  <a:pt x="12496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57516" y="3377184"/>
            <a:ext cx="352425" cy="186055"/>
          </a:xfrm>
          <a:custGeom>
            <a:avLst/>
            <a:gdLst/>
            <a:ahLst/>
            <a:cxnLst/>
            <a:rect l="l" t="t" r="r" b="b"/>
            <a:pathLst>
              <a:path w="352425" h="186054">
                <a:moveTo>
                  <a:pt x="352044" y="0"/>
                </a:moveTo>
                <a:lnTo>
                  <a:pt x="0" y="0"/>
                </a:lnTo>
                <a:lnTo>
                  <a:pt x="0" y="185927"/>
                </a:lnTo>
                <a:lnTo>
                  <a:pt x="352044" y="185927"/>
                </a:lnTo>
                <a:lnTo>
                  <a:pt x="35204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73695" y="3649979"/>
            <a:ext cx="457200" cy="186055"/>
          </a:xfrm>
          <a:custGeom>
            <a:avLst/>
            <a:gdLst/>
            <a:ahLst/>
            <a:cxnLst/>
            <a:rect l="l" t="t" r="r" b="b"/>
            <a:pathLst>
              <a:path w="457200" h="186054">
                <a:moveTo>
                  <a:pt x="457200" y="0"/>
                </a:moveTo>
                <a:lnTo>
                  <a:pt x="0" y="0"/>
                </a:lnTo>
                <a:lnTo>
                  <a:pt x="0" y="185928"/>
                </a:lnTo>
                <a:lnTo>
                  <a:pt x="457200" y="185928"/>
                </a:lnTo>
                <a:lnTo>
                  <a:pt x="45720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84592" y="4194047"/>
            <a:ext cx="146685" cy="186055"/>
          </a:xfrm>
          <a:custGeom>
            <a:avLst/>
            <a:gdLst/>
            <a:ahLst/>
            <a:cxnLst/>
            <a:rect l="l" t="t" r="r" b="b"/>
            <a:pathLst>
              <a:path w="146684" h="186054">
                <a:moveTo>
                  <a:pt x="146303" y="0"/>
                </a:moveTo>
                <a:lnTo>
                  <a:pt x="0" y="0"/>
                </a:lnTo>
                <a:lnTo>
                  <a:pt x="0" y="185927"/>
                </a:lnTo>
                <a:lnTo>
                  <a:pt x="146303" y="185927"/>
                </a:lnTo>
                <a:lnTo>
                  <a:pt x="14630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307580" y="4466844"/>
            <a:ext cx="581025" cy="186055"/>
          </a:xfrm>
          <a:custGeom>
            <a:avLst/>
            <a:gdLst/>
            <a:ahLst/>
            <a:cxnLst/>
            <a:rect l="l" t="t" r="r" b="b"/>
            <a:pathLst>
              <a:path w="581025" h="186054">
                <a:moveTo>
                  <a:pt x="580644" y="0"/>
                </a:moveTo>
                <a:lnTo>
                  <a:pt x="0" y="0"/>
                </a:lnTo>
                <a:lnTo>
                  <a:pt x="0" y="185927"/>
                </a:lnTo>
                <a:lnTo>
                  <a:pt x="580644" y="185927"/>
                </a:lnTo>
                <a:lnTo>
                  <a:pt x="58064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411211" y="4739640"/>
            <a:ext cx="457200" cy="186055"/>
          </a:xfrm>
          <a:custGeom>
            <a:avLst/>
            <a:gdLst/>
            <a:ahLst/>
            <a:cxnLst/>
            <a:rect l="l" t="t" r="r" b="b"/>
            <a:pathLst>
              <a:path w="457200" h="186054">
                <a:moveTo>
                  <a:pt x="457200" y="0"/>
                </a:moveTo>
                <a:lnTo>
                  <a:pt x="0" y="0"/>
                </a:lnTo>
                <a:lnTo>
                  <a:pt x="0" y="185927"/>
                </a:lnTo>
                <a:lnTo>
                  <a:pt x="457200" y="185927"/>
                </a:lnTo>
                <a:lnTo>
                  <a:pt x="45720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7516" y="5010911"/>
            <a:ext cx="330835" cy="187960"/>
          </a:xfrm>
          <a:custGeom>
            <a:avLst/>
            <a:gdLst/>
            <a:ahLst/>
            <a:cxnLst/>
            <a:rect l="l" t="t" r="r" b="b"/>
            <a:pathLst>
              <a:path w="330834" h="187960">
                <a:moveTo>
                  <a:pt x="330707" y="0"/>
                </a:moveTo>
                <a:lnTo>
                  <a:pt x="0" y="0"/>
                </a:lnTo>
                <a:lnTo>
                  <a:pt x="0" y="187451"/>
                </a:lnTo>
                <a:lnTo>
                  <a:pt x="330707" y="187451"/>
                </a:lnTo>
                <a:lnTo>
                  <a:pt x="330707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28916" y="5283708"/>
            <a:ext cx="559435" cy="186055"/>
          </a:xfrm>
          <a:custGeom>
            <a:avLst/>
            <a:gdLst/>
            <a:ahLst/>
            <a:cxnLst/>
            <a:rect l="l" t="t" r="r" b="b"/>
            <a:pathLst>
              <a:path w="559434" h="186054">
                <a:moveTo>
                  <a:pt x="559307" y="0"/>
                </a:moveTo>
                <a:lnTo>
                  <a:pt x="0" y="0"/>
                </a:lnTo>
                <a:lnTo>
                  <a:pt x="0" y="185927"/>
                </a:lnTo>
                <a:lnTo>
                  <a:pt x="559307" y="185927"/>
                </a:lnTo>
                <a:lnTo>
                  <a:pt x="559307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920228" y="3377184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909559" y="4466844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42672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99654" y="4739640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6248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909559" y="5010911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451"/>
                </a:lnTo>
              </a:path>
            </a:pathLst>
          </a:custGeom>
          <a:ln w="42672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909559" y="5283708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7"/>
                </a:lnTo>
              </a:path>
            </a:pathLst>
          </a:custGeom>
          <a:ln w="42672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131564" y="2244851"/>
            <a:ext cx="0" cy="3540760"/>
          </a:xfrm>
          <a:custGeom>
            <a:avLst/>
            <a:gdLst/>
            <a:ahLst/>
            <a:cxnLst/>
            <a:rect l="l" t="t" r="r" b="b"/>
            <a:pathLst>
              <a:path h="3540760">
                <a:moveTo>
                  <a:pt x="0" y="0"/>
                </a:moveTo>
                <a:lnTo>
                  <a:pt x="0" y="354025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5794665" y="419829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656144" y="229131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780731" y="256369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7092084" y="283606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6770330" y="310844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531557" y="338082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417372" y="365319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7143863" y="419795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6199402" y="447032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6417372" y="474270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6645743" y="50150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6334390" y="528745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7691931" y="2290970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7764626" y="2563347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7785428" y="2835724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785428" y="3108101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7650554" y="3380478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7590432" y="365285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775027" y="4197608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7486648" y="446998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7528139" y="474236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640153" y="5014739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7497050" y="528711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5920052" y="1999505"/>
            <a:ext cx="2152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2430" algn="l"/>
                <a:tab pos="772160" algn="l"/>
                <a:tab pos="1151890" algn="l"/>
                <a:tab pos="1532255" algn="l"/>
                <a:tab pos="188277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50%	60%	70%	80%	90%	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447597" y="2836753"/>
            <a:ext cx="5165725" cy="2069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6460">
              <a:lnSpc>
                <a:spcPct val="100000"/>
              </a:lnSpc>
              <a:spcBef>
                <a:spcPts val="100"/>
              </a:spcBef>
              <a:tabLst>
                <a:tab pos="3748404" algn="l"/>
                <a:tab pos="495427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амма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58%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2352675">
              <a:lnSpc>
                <a:spcPct val="100000"/>
              </a:lnSpc>
              <a:spcBef>
                <a:spcPts val="5"/>
              </a:spcBef>
              <a:tabLst>
                <a:tab pos="450850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1350" spc="-5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r>
              <a:rPr sz="1350" spc="21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	48%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1396365">
              <a:lnSpc>
                <a:spcPct val="100000"/>
              </a:lnSpc>
              <a:spcBef>
                <a:spcPts val="5"/>
              </a:spcBef>
              <a:tabLst>
                <a:tab pos="4425315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Содержание образовательной</a:t>
            </a:r>
            <a:r>
              <a:rPr sz="1350" spc="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деятельности  </a:t>
            </a:r>
            <a:r>
              <a:rPr sz="1350" spc="9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40%</a:t>
            </a:r>
            <a:endParaRPr sz="900">
              <a:latin typeface="Calibri"/>
              <a:cs typeface="Calibri"/>
            </a:endParaRPr>
          </a:p>
          <a:p>
            <a:pPr marL="2286000" marR="617220" indent="-732155">
              <a:lnSpc>
                <a:spcPct val="193000"/>
              </a:lnSpc>
              <a:spcBef>
                <a:spcPts val="60"/>
              </a:spcBef>
              <a:tabLst>
                <a:tab pos="434213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зац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го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ц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сса  </a:t>
            </a:r>
            <a:r>
              <a:rPr sz="1350" spc="-15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37% 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Образовательные</a:t>
            </a: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17576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 лицами с</a:t>
            </a:r>
            <a:r>
              <a:rPr sz="1350" spc="-3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ограниченными… </a:t>
            </a:r>
            <a:r>
              <a:rPr sz="1350" spc="25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6%	19%</a:t>
            </a:r>
            <a:endParaRPr sz="900">
              <a:latin typeface="Calibri"/>
              <a:cs typeface="Calibri"/>
            </a:endParaRPr>
          </a:p>
          <a:p>
            <a:pPr marL="210185" marR="565150" indent="1855470">
              <a:lnSpc>
                <a:spcPts val="2140"/>
              </a:lnSpc>
              <a:spcBef>
                <a:spcPts val="250"/>
              </a:spcBef>
              <a:tabLst>
                <a:tab pos="4207510" algn="l"/>
                <a:tab pos="439420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</a:t>
            </a:r>
            <a:r>
              <a:rPr sz="1350" spc="-6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родителями </a:t>
            </a:r>
            <a:r>
              <a:rPr sz="1350" spc="16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30% 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зда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ых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й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ч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ющ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х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  </a:t>
            </a:r>
            <a:r>
              <a:rPr sz="1350" spc="11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		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739634" y="5015768"/>
            <a:ext cx="454152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  <a:tabLst>
                <a:tab pos="3446145" algn="l"/>
                <a:tab pos="433070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зац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та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ч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ющ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х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ся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аб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42%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039870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1350" spc="4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1350" spc="21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36%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2219361" y="5552864"/>
            <a:ext cx="18205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Управление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развитие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2591865" y="1724341"/>
            <a:ext cx="3171825" cy="100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Доли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с </a:t>
            </a:r>
            <a:r>
              <a:rPr sz="1200" b="1" spc="-5" dirty="0">
                <a:solidFill>
                  <a:srgbClr val="585858"/>
                </a:solidFill>
                <a:latin typeface="Calibri"/>
                <a:cs typeface="Calibri"/>
              </a:rPr>
              <a:t>разными баллами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у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1200">
              <a:latin typeface="Calibri"/>
              <a:cs typeface="Calibri"/>
            </a:endParaRPr>
          </a:p>
          <a:p>
            <a:pPr marL="1470025">
              <a:lnSpc>
                <a:spcPct val="100000"/>
              </a:lnSpc>
              <a:spcBef>
                <a:spcPts val="725"/>
              </a:spcBef>
              <a:tabLst>
                <a:tab pos="1820545" algn="l"/>
                <a:tab pos="2200910" algn="l"/>
                <a:tab pos="2580640" algn="l"/>
                <a:tab pos="296037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R="580390" algn="r">
              <a:lnSpc>
                <a:spcPct val="100000"/>
              </a:lnSpc>
              <a:tabLst>
                <a:tab pos="2078989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даг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вый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л  </a:t>
            </a:r>
            <a:r>
              <a:rPr sz="1350" spc="11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	44%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R="539115" algn="r">
              <a:lnSpc>
                <a:spcPct val="100000"/>
              </a:lnSpc>
              <a:tabLst>
                <a:tab pos="241363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амма  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2755392" y="6001511"/>
            <a:ext cx="62483" cy="6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101339" y="60015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621023" y="6001511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5" h="62864">
                <a:moveTo>
                  <a:pt x="0" y="0"/>
                </a:moveTo>
                <a:lnTo>
                  <a:pt x="64008" y="0"/>
                </a:lnTo>
                <a:lnTo>
                  <a:pt x="64008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197096" y="60015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771644" y="60015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346191" y="6001511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5" h="62864">
                <a:moveTo>
                  <a:pt x="0" y="0"/>
                </a:moveTo>
                <a:lnTo>
                  <a:pt x="64008" y="0"/>
                </a:lnTo>
                <a:lnTo>
                  <a:pt x="64008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2831750" y="5937644"/>
            <a:ext cx="3048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775" algn="l"/>
                <a:tab pos="878840" algn="l"/>
                <a:tab pos="1454150" algn="l"/>
                <a:tab pos="2028825" algn="l"/>
                <a:tab pos="260413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НП	1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168895" y="5628132"/>
            <a:ext cx="1924810" cy="1176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 txBox="1"/>
          <p:nvPr/>
        </p:nvSpPr>
        <p:spPr>
          <a:xfrm>
            <a:off x="8343965" y="5377179"/>
            <a:ext cx="469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ООП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1" name="object 20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70</a:t>
            </a:fld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6590" y="198660"/>
            <a:ext cx="6868159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Самооценка квалификации </a:t>
            </a:r>
            <a:r>
              <a:rPr spc="-10" dirty="0"/>
              <a:t>педагогами </a:t>
            </a:r>
            <a:r>
              <a:rPr dirty="0"/>
              <a:t>в</a:t>
            </a:r>
            <a:r>
              <a:rPr spc="-70" dirty="0"/>
              <a:t> </a:t>
            </a:r>
            <a:r>
              <a:rPr spc="-10" dirty="0" smtClean="0"/>
              <a:t>МКДО-20</a:t>
            </a:r>
            <a:r>
              <a:rPr lang="en-US" spc="-10" dirty="0" smtClean="0"/>
              <a:t>20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24645" y="5061954"/>
            <a:ext cx="795591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EC7C30"/>
                </a:solidFill>
                <a:latin typeface="Calibri"/>
                <a:cs typeface="Calibri"/>
              </a:rPr>
              <a:t>Профессиональное образование </a:t>
            </a:r>
            <a:r>
              <a:rPr sz="1500" spc="-10" dirty="0">
                <a:solidFill>
                  <a:srgbClr val="EC7C30"/>
                </a:solidFill>
                <a:latin typeface="Calibri"/>
                <a:cs typeface="Calibri"/>
              </a:rPr>
              <a:t>педагогов </a:t>
            </a:r>
            <a:r>
              <a:rPr sz="1500" dirty="0">
                <a:solidFill>
                  <a:srgbClr val="EC7C30"/>
                </a:solidFill>
                <a:latin typeface="Calibri"/>
                <a:cs typeface="Calibri"/>
              </a:rPr>
              <a:t>— </a:t>
            </a:r>
            <a:r>
              <a:rPr sz="1500" spc="-5" dirty="0">
                <a:solidFill>
                  <a:srgbClr val="EC7C30"/>
                </a:solidFill>
                <a:latin typeface="Calibri"/>
                <a:cs typeface="Calibri"/>
              </a:rPr>
              <a:t>3,5 </a:t>
            </a:r>
            <a:r>
              <a:rPr sz="1500" dirty="0">
                <a:solidFill>
                  <a:srgbClr val="EC7C30"/>
                </a:solidFill>
                <a:latin typeface="Calibri"/>
                <a:cs typeface="Calibri"/>
              </a:rPr>
              <a:t>балла, </a:t>
            </a:r>
            <a:r>
              <a:rPr sz="1500" spc="-10" dirty="0">
                <a:solidFill>
                  <a:srgbClr val="EC7C30"/>
                </a:solidFill>
                <a:latin typeface="Calibri"/>
                <a:cs typeface="Calibri"/>
              </a:rPr>
              <a:t>между</a:t>
            </a:r>
            <a:r>
              <a:rPr sz="1500" spc="-10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EC7C30"/>
                </a:solidFill>
                <a:latin typeface="Calibri"/>
                <a:cs typeface="Calibri"/>
              </a:rPr>
              <a:t>вариантами: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37160" indent="-125095">
              <a:lnSpc>
                <a:spcPct val="100000"/>
              </a:lnSpc>
              <a:buAutoNum type="arabicPlain" startAt="3"/>
              <a:tabLst>
                <a:tab pos="137795" algn="l"/>
              </a:tabLst>
            </a:pPr>
            <a:r>
              <a:rPr sz="1350" spc="5" dirty="0">
                <a:solidFill>
                  <a:srgbClr val="006FC0"/>
                </a:solidFill>
                <a:latin typeface="Calibri"/>
                <a:cs typeface="Calibri"/>
              </a:rPr>
              <a:t>—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«От 3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до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4 лет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профессионального обучения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с программной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образовательной</a:t>
            </a:r>
            <a:r>
              <a:rPr sz="1350" spc="-1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практикой»;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6FC0"/>
              </a:buClr>
              <a:buFont typeface="Calibri"/>
              <a:buAutoNum type="arabicPlain" startAt="3"/>
            </a:pP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rabicPlain" startAt="3"/>
              <a:tabLst>
                <a:tab pos="137795" algn="l"/>
              </a:tabLst>
            </a:pPr>
            <a:r>
              <a:rPr sz="1350" spc="5" dirty="0">
                <a:solidFill>
                  <a:srgbClr val="006FC0"/>
                </a:solidFill>
                <a:latin typeface="Calibri"/>
                <a:cs typeface="Calibri"/>
              </a:rPr>
              <a:t>—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«От 4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до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6 лет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профессионального обучения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с программной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образовательной практикой, </a:t>
            </a:r>
            <a:r>
              <a:rPr sz="1350" dirty="0">
                <a:solidFill>
                  <a:srgbClr val="006FC0"/>
                </a:solidFill>
                <a:latin typeface="Calibri"/>
                <a:cs typeface="Calibri"/>
              </a:rPr>
              <a:t>с </a:t>
            </a:r>
            <a:r>
              <a:rPr sz="1350" spc="-5" dirty="0">
                <a:solidFill>
                  <a:srgbClr val="006FC0"/>
                </a:solidFill>
                <a:latin typeface="Calibri"/>
                <a:cs typeface="Calibri"/>
              </a:rPr>
              <a:t>предметной  специализацией».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2620" y="565403"/>
            <a:ext cx="8831567" cy="4885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700" y="920496"/>
            <a:ext cx="8067040" cy="4121150"/>
          </a:xfrm>
          <a:custGeom>
            <a:avLst/>
            <a:gdLst/>
            <a:ahLst/>
            <a:cxnLst/>
            <a:rect l="l" t="t" r="r" b="b"/>
            <a:pathLst>
              <a:path w="8067040" h="4121150">
                <a:moveTo>
                  <a:pt x="0" y="0"/>
                </a:moveTo>
                <a:lnTo>
                  <a:pt x="8066532" y="0"/>
                </a:lnTo>
                <a:lnTo>
                  <a:pt x="8066532" y="4120896"/>
                </a:lnTo>
                <a:lnTo>
                  <a:pt x="0" y="41208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60335" y="4154423"/>
            <a:ext cx="1321435" cy="0"/>
          </a:xfrm>
          <a:custGeom>
            <a:avLst/>
            <a:gdLst/>
            <a:ahLst/>
            <a:cxnLst/>
            <a:rect l="l" t="t" r="r" b="b"/>
            <a:pathLst>
              <a:path w="1321434">
                <a:moveTo>
                  <a:pt x="0" y="0"/>
                </a:moveTo>
                <a:lnTo>
                  <a:pt x="1321308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0483" y="4154423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3996" y="4154423"/>
            <a:ext cx="589915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7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24144" y="4154423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4291" y="4154423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2080" y="4154423"/>
            <a:ext cx="3714115" cy="0"/>
          </a:xfrm>
          <a:custGeom>
            <a:avLst/>
            <a:gdLst/>
            <a:ahLst/>
            <a:cxnLst/>
            <a:rect l="l" t="t" r="r" b="b"/>
            <a:pathLst>
              <a:path w="3714115">
                <a:moveTo>
                  <a:pt x="0" y="0"/>
                </a:moveTo>
                <a:lnTo>
                  <a:pt x="37139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60335" y="3803903"/>
            <a:ext cx="1321435" cy="0"/>
          </a:xfrm>
          <a:custGeom>
            <a:avLst/>
            <a:gdLst/>
            <a:ahLst/>
            <a:cxnLst/>
            <a:rect l="l" t="t" r="r" b="b"/>
            <a:pathLst>
              <a:path w="1321434">
                <a:moveTo>
                  <a:pt x="0" y="0"/>
                </a:moveTo>
                <a:lnTo>
                  <a:pt x="1321308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20483" y="3803903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63996" y="3803903"/>
            <a:ext cx="589915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7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24144" y="3803903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84291" y="3803903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2080" y="3803903"/>
            <a:ext cx="3714115" cy="0"/>
          </a:xfrm>
          <a:custGeom>
            <a:avLst/>
            <a:gdLst/>
            <a:ahLst/>
            <a:cxnLst/>
            <a:rect l="l" t="t" r="r" b="b"/>
            <a:pathLst>
              <a:path w="3714115">
                <a:moveTo>
                  <a:pt x="0" y="0"/>
                </a:moveTo>
                <a:lnTo>
                  <a:pt x="37139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20483" y="3451859"/>
            <a:ext cx="1661160" cy="0"/>
          </a:xfrm>
          <a:custGeom>
            <a:avLst/>
            <a:gdLst/>
            <a:ahLst/>
            <a:cxnLst/>
            <a:rect l="l" t="t" r="r" b="b"/>
            <a:pathLst>
              <a:path w="1661159">
                <a:moveTo>
                  <a:pt x="0" y="0"/>
                </a:moveTo>
                <a:lnTo>
                  <a:pt x="1661160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63996" y="3451859"/>
            <a:ext cx="589915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7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24144" y="345185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84291" y="345185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2080" y="3451859"/>
            <a:ext cx="3714115" cy="0"/>
          </a:xfrm>
          <a:custGeom>
            <a:avLst/>
            <a:gdLst/>
            <a:ahLst/>
            <a:cxnLst/>
            <a:rect l="l" t="t" r="r" b="b"/>
            <a:pathLst>
              <a:path w="3714115">
                <a:moveTo>
                  <a:pt x="0" y="0"/>
                </a:moveTo>
                <a:lnTo>
                  <a:pt x="37139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63996" y="3101339"/>
            <a:ext cx="2517775" cy="0"/>
          </a:xfrm>
          <a:custGeom>
            <a:avLst/>
            <a:gdLst/>
            <a:ahLst/>
            <a:cxnLst/>
            <a:rect l="l" t="t" r="r" b="b"/>
            <a:pathLst>
              <a:path w="2517775">
                <a:moveTo>
                  <a:pt x="0" y="0"/>
                </a:moveTo>
                <a:lnTo>
                  <a:pt x="2517648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24144" y="310133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84291" y="310133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2080" y="3101339"/>
            <a:ext cx="3714115" cy="0"/>
          </a:xfrm>
          <a:custGeom>
            <a:avLst/>
            <a:gdLst/>
            <a:ahLst/>
            <a:cxnLst/>
            <a:rect l="l" t="t" r="r" b="b"/>
            <a:pathLst>
              <a:path w="3714115">
                <a:moveTo>
                  <a:pt x="0" y="0"/>
                </a:moveTo>
                <a:lnTo>
                  <a:pt x="37139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63996" y="2750820"/>
            <a:ext cx="2517775" cy="0"/>
          </a:xfrm>
          <a:custGeom>
            <a:avLst/>
            <a:gdLst/>
            <a:ahLst/>
            <a:cxnLst/>
            <a:rect l="l" t="t" r="r" b="b"/>
            <a:pathLst>
              <a:path w="2517775">
                <a:moveTo>
                  <a:pt x="0" y="0"/>
                </a:moveTo>
                <a:lnTo>
                  <a:pt x="2517648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4144" y="2750820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84291" y="2750820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02080" y="2750820"/>
            <a:ext cx="3714115" cy="0"/>
          </a:xfrm>
          <a:custGeom>
            <a:avLst/>
            <a:gdLst/>
            <a:ahLst/>
            <a:cxnLst/>
            <a:rect l="l" t="t" r="r" b="b"/>
            <a:pathLst>
              <a:path w="3714115">
                <a:moveTo>
                  <a:pt x="0" y="0"/>
                </a:moveTo>
                <a:lnTo>
                  <a:pt x="3713987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84291" y="240030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59">
                <a:moveTo>
                  <a:pt x="0" y="0"/>
                </a:moveTo>
                <a:lnTo>
                  <a:pt x="31973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1667" y="24003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399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02080" y="240030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84291" y="2049779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59">
                <a:moveTo>
                  <a:pt x="0" y="0"/>
                </a:moveTo>
                <a:lnTo>
                  <a:pt x="3197352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01667" y="2049779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399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02080" y="204977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01667" y="1699260"/>
            <a:ext cx="4380230" cy="0"/>
          </a:xfrm>
          <a:custGeom>
            <a:avLst/>
            <a:gdLst/>
            <a:ahLst/>
            <a:cxnLst/>
            <a:rect l="l" t="t" r="r" b="b"/>
            <a:pathLst>
              <a:path w="4380230">
                <a:moveTo>
                  <a:pt x="0" y="0"/>
                </a:moveTo>
                <a:lnTo>
                  <a:pt x="4379976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2080" y="169926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02080" y="1348739"/>
            <a:ext cx="7179945" cy="0"/>
          </a:xfrm>
          <a:custGeom>
            <a:avLst/>
            <a:gdLst/>
            <a:ahLst/>
            <a:cxnLst/>
            <a:rect l="l" t="t" r="r" b="b"/>
            <a:pathLst>
              <a:path w="7179945">
                <a:moveTo>
                  <a:pt x="0" y="0"/>
                </a:moveTo>
                <a:lnTo>
                  <a:pt x="7179564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02080" y="1348739"/>
            <a:ext cx="0" cy="3156585"/>
          </a:xfrm>
          <a:custGeom>
            <a:avLst/>
            <a:gdLst/>
            <a:ahLst/>
            <a:cxnLst/>
            <a:rect l="l" t="t" r="r" b="b"/>
            <a:pathLst>
              <a:path h="3156585">
                <a:moveTo>
                  <a:pt x="0" y="0"/>
                </a:moveTo>
                <a:lnTo>
                  <a:pt x="0" y="3156204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98420" y="1348739"/>
            <a:ext cx="0" cy="143510"/>
          </a:xfrm>
          <a:custGeom>
            <a:avLst/>
            <a:gdLst/>
            <a:ahLst/>
            <a:cxnLst/>
            <a:rect l="l" t="t" r="r" b="b"/>
            <a:pathLst>
              <a:path h="143509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98420" y="2519172"/>
            <a:ext cx="0" cy="1986280"/>
          </a:xfrm>
          <a:custGeom>
            <a:avLst/>
            <a:gdLst/>
            <a:ahLst/>
            <a:cxnLst/>
            <a:rect l="l" t="t" r="r" b="b"/>
            <a:pathLst>
              <a:path h="1986279">
                <a:moveTo>
                  <a:pt x="0" y="0"/>
                </a:moveTo>
                <a:lnTo>
                  <a:pt x="0" y="1985771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96284" y="1348739"/>
            <a:ext cx="0" cy="143510"/>
          </a:xfrm>
          <a:custGeom>
            <a:avLst/>
            <a:gdLst/>
            <a:ahLst/>
            <a:cxnLst/>
            <a:rect l="l" t="t" r="r" b="b"/>
            <a:pathLst>
              <a:path h="143509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796284" y="2519172"/>
            <a:ext cx="0" cy="1986280"/>
          </a:xfrm>
          <a:custGeom>
            <a:avLst/>
            <a:gdLst/>
            <a:ahLst/>
            <a:cxnLst/>
            <a:rect l="l" t="t" r="r" b="b"/>
            <a:pathLst>
              <a:path h="1986279">
                <a:moveTo>
                  <a:pt x="0" y="0"/>
                </a:moveTo>
                <a:lnTo>
                  <a:pt x="0" y="1985771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92623" y="1348739"/>
            <a:ext cx="0" cy="3156585"/>
          </a:xfrm>
          <a:custGeom>
            <a:avLst/>
            <a:gdLst/>
            <a:ahLst/>
            <a:cxnLst/>
            <a:rect l="l" t="t" r="r" b="b"/>
            <a:pathLst>
              <a:path h="3156585">
                <a:moveTo>
                  <a:pt x="0" y="0"/>
                </a:moveTo>
                <a:lnTo>
                  <a:pt x="0" y="3156204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88964" y="1348739"/>
            <a:ext cx="0" cy="3156585"/>
          </a:xfrm>
          <a:custGeom>
            <a:avLst/>
            <a:gdLst/>
            <a:ahLst/>
            <a:cxnLst/>
            <a:rect l="l" t="t" r="r" b="b"/>
            <a:pathLst>
              <a:path h="3156585">
                <a:moveTo>
                  <a:pt x="0" y="0"/>
                </a:moveTo>
                <a:lnTo>
                  <a:pt x="0" y="3156204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85304" y="1348739"/>
            <a:ext cx="0" cy="3156585"/>
          </a:xfrm>
          <a:custGeom>
            <a:avLst/>
            <a:gdLst/>
            <a:ahLst/>
            <a:cxnLst/>
            <a:rect l="l" t="t" r="r" b="b"/>
            <a:pathLst>
              <a:path h="3156585">
                <a:moveTo>
                  <a:pt x="0" y="0"/>
                </a:moveTo>
                <a:lnTo>
                  <a:pt x="0" y="3156204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81643" y="1348739"/>
            <a:ext cx="0" cy="3156585"/>
          </a:xfrm>
          <a:custGeom>
            <a:avLst/>
            <a:gdLst/>
            <a:ahLst/>
            <a:cxnLst/>
            <a:rect l="l" t="t" r="r" b="b"/>
            <a:pathLst>
              <a:path h="3156585">
                <a:moveTo>
                  <a:pt x="0" y="0"/>
                </a:moveTo>
                <a:lnTo>
                  <a:pt x="0" y="3156204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02080" y="1348739"/>
            <a:ext cx="7179945" cy="3156585"/>
          </a:xfrm>
          <a:custGeom>
            <a:avLst/>
            <a:gdLst/>
            <a:ahLst/>
            <a:cxnLst/>
            <a:rect l="l" t="t" r="r" b="b"/>
            <a:pathLst>
              <a:path w="7179945" h="3156585">
                <a:moveTo>
                  <a:pt x="0" y="0"/>
                </a:moveTo>
                <a:lnTo>
                  <a:pt x="7179564" y="0"/>
                </a:lnTo>
                <a:lnTo>
                  <a:pt x="7179564" y="3156204"/>
                </a:lnTo>
                <a:lnTo>
                  <a:pt x="0" y="31562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23388" y="4495800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>
                <a:moveTo>
                  <a:pt x="0" y="0"/>
                </a:moveTo>
                <a:lnTo>
                  <a:pt x="268224" y="0"/>
                </a:lnTo>
              </a:path>
            </a:pathLst>
          </a:custGeom>
          <a:ln w="18287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19728" y="4294632"/>
            <a:ext cx="268605" cy="210820"/>
          </a:xfrm>
          <a:custGeom>
            <a:avLst/>
            <a:gdLst/>
            <a:ahLst/>
            <a:cxnLst/>
            <a:rect l="l" t="t" r="r" b="b"/>
            <a:pathLst>
              <a:path w="268604" h="210820">
                <a:moveTo>
                  <a:pt x="268224" y="0"/>
                </a:moveTo>
                <a:lnTo>
                  <a:pt x="0" y="0"/>
                </a:lnTo>
                <a:lnTo>
                  <a:pt x="0" y="210312"/>
                </a:lnTo>
                <a:lnTo>
                  <a:pt x="268224" y="210312"/>
                </a:lnTo>
                <a:lnTo>
                  <a:pt x="2682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16067" y="1821179"/>
            <a:ext cx="268605" cy="2684145"/>
          </a:xfrm>
          <a:custGeom>
            <a:avLst/>
            <a:gdLst/>
            <a:ahLst/>
            <a:cxnLst/>
            <a:rect l="l" t="t" r="r" b="b"/>
            <a:pathLst>
              <a:path w="268604" h="2684145">
                <a:moveTo>
                  <a:pt x="268224" y="0"/>
                </a:moveTo>
                <a:lnTo>
                  <a:pt x="0" y="0"/>
                </a:lnTo>
                <a:lnTo>
                  <a:pt x="0" y="2683764"/>
                </a:lnTo>
                <a:lnTo>
                  <a:pt x="268224" y="2683764"/>
                </a:lnTo>
                <a:lnTo>
                  <a:pt x="2682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13932" y="4206240"/>
            <a:ext cx="266700" cy="299085"/>
          </a:xfrm>
          <a:custGeom>
            <a:avLst/>
            <a:gdLst/>
            <a:ahLst/>
            <a:cxnLst/>
            <a:rect l="l" t="t" r="r" b="b"/>
            <a:pathLst>
              <a:path w="266700" h="299085">
                <a:moveTo>
                  <a:pt x="266700" y="0"/>
                </a:moveTo>
                <a:lnTo>
                  <a:pt x="0" y="0"/>
                </a:lnTo>
                <a:lnTo>
                  <a:pt x="0" y="298704"/>
                </a:lnTo>
                <a:lnTo>
                  <a:pt x="266700" y="298704"/>
                </a:lnTo>
                <a:lnTo>
                  <a:pt x="2667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59579" y="4416552"/>
            <a:ext cx="268605" cy="88900"/>
          </a:xfrm>
          <a:custGeom>
            <a:avLst/>
            <a:gdLst/>
            <a:ahLst/>
            <a:cxnLst/>
            <a:rect l="l" t="t" r="r" b="b"/>
            <a:pathLst>
              <a:path w="268604" h="88900">
                <a:moveTo>
                  <a:pt x="268224" y="0"/>
                </a:moveTo>
                <a:lnTo>
                  <a:pt x="0" y="0"/>
                </a:lnTo>
                <a:lnTo>
                  <a:pt x="0" y="88392"/>
                </a:lnTo>
                <a:lnTo>
                  <a:pt x="268224" y="88392"/>
                </a:lnTo>
                <a:lnTo>
                  <a:pt x="26822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57444" y="2734055"/>
            <a:ext cx="266700" cy="1771014"/>
          </a:xfrm>
          <a:custGeom>
            <a:avLst/>
            <a:gdLst/>
            <a:ahLst/>
            <a:cxnLst/>
            <a:rect l="l" t="t" r="r" b="b"/>
            <a:pathLst>
              <a:path w="266700" h="1771014">
                <a:moveTo>
                  <a:pt x="266700" y="0"/>
                </a:moveTo>
                <a:lnTo>
                  <a:pt x="0" y="0"/>
                </a:lnTo>
                <a:lnTo>
                  <a:pt x="0" y="1770888"/>
                </a:lnTo>
                <a:lnTo>
                  <a:pt x="266700" y="1770888"/>
                </a:lnTo>
                <a:lnTo>
                  <a:pt x="2667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53783" y="3259835"/>
            <a:ext cx="266700" cy="1245235"/>
          </a:xfrm>
          <a:custGeom>
            <a:avLst/>
            <a:gdLst/>
            <a:ahLst/>
            <a:cxnLst/>
            <a:rect l="l" t="t" r="r" b="b"/>
            <a:pathLst>
              <a:path w="266700" h="1245235">
                <a:moveTo>
                  <a:pt x="266700" y="0"/>
                </a:moveTo>
                <a:lnTo>
                  <a:pt x="0" y="0"/>
                </a:lnTo>
                <a:lnTo>
                  <a:pt x="0" y="1245108"/>
                </a:lnTo>
                <a:lnTo>
                  <a:pt x="266700" y="1245108"/>
                </a:lnTo>
                <a:lnTo>
                  <a:pt x="2667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50123" y="4399788"/>
            <a:ext cx="268605" cy="105410"/>
          </a:xfrm>
          <a:custGeom>
            <a:avLst/>
            <a:gdLst/>
            <a:ahLst/>
            <a:cxnLst/>
            <a:rect l="l" t="t" r="r" b="b"/>
            <a:pathLst>
              <a:path w="268604" h="105410">
                <a:moveTo>
                  <a:pt x="268224" y="0"/>
                </a:moveTo>
                <a:lnTo>
                  <a:pt x="0" y="0"/>
                </a:lnTo>
                <a:lnTo>
                  <a:pt x="0" y="105156"/>
                </a:lnTo>
                <a:lnTo>
                  <a:pt x="268224" y="105156"/>
                </a:lnTo>
                <a:lnTo>
                  <a:pt x="26822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99432" y="4416552"/>
            <a:ext cx="268605" cy="88900"/>
          </a:xfrm>
          <a:custGeom>
            <a:avLst/>
            <a:gdLst/>
            <a:ahLst/>
            <a:cxnLst/>
            <a:rect l="l" t="t" r="r" b="b"/>
            <a:pathLst>
              <a:path w="268604" h="88900">
                <a:moveTo>
                  <a:pt x="268224" y="0"/>
                </a:moveTo>
                <a:lnTo>
                  <a:pt x="0" y="0"/>
                </a:lnTo>
                <a:lnTo>
                  <a:pt x="0" y="88392"/>
                </a:lnTo>
                <a:lnTo>
                  <a:pt x="268224" y="88392"/>
                </a:lnTo>
                <a:lnTo>
                  <a:pt x="26822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797296" y="2540507"/>
            <a:ext cx="266700" cy="1964689"/>
          </a:xfrm>
          <a:custGeom>
            <a:avLst/>
            <a:gdLst/>
            <a:ahLst/>
            <a:cxnLst/>
            <a:rect l="l" t="t" r="r" b="b"/>
            <a:pathLst>
              <a:path w="266700" h="1964689">
                <a:moveTo>
                  <a:pt x="266700" y="0"/>
                </a:moveTo>
                <a:lnTo>
                  <a:pt x="0" y="0"/>
                </a:lnTo>
                <a:lnTo>
                  <a:pt x="0" y="1964436"/>
                </a:lnTo>
                <a:lnTo>
                  <a:pt x="266700" y="1964436"/>
                </a:lnTo>
                <a:lnTo>
                  <a:pt x="26670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93635" y="3575303"/>
            <a:ext cx="266700" cy="929640"/>
          </a:xfrm>
          <a:custGeom>
            <a:avLst/>
            <a:gdLst/>
            <a:ahLst/>
            <a:cxnLst/>
            <a:rect l="l" t="t" r="r" b="b"/>
            <a:pathLst>
              <a:path w="266700" h="929639">
                <a:moveTo>
                  <a:pt x="266700" y="0"/>
                </a:moveTo>
                <a:lnTo>
                  <a:pt x="0" y="0"/>
                </a:lnTo>
                <a:lnTo>
                  <a:pt x="0" y="929639"/>
                </a:lnTo>
                <a:lnTo>
                  <a:pt x="266700" y="929639"/>
                </a:lnTo>
                <a:lnTo>
                  <a:pt x="26670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89976" y="4276344"/>
            <a:ext cx="268605" cy="228600"/>
          </a:xfrm>
          <a:custGeom>
            <a:avLst/>
            <a:gdLst/>
            <a:ahLst/>
            <a:cxnLst/>
            <a:rect l="l" t="t" r="r" b="b"/>
            <a:pathLst>
              <a:path w="268604" h="228600">
                <a:moveTo>
                  <a:pt x="268224" y="0"/>
                </a:moveTo>
                <a:lnTo>
                  <a:pt x="0" y="0"/>
                </a:lnTo>
                <a:lnTo>
                  <a:pt x="0" y="228599"/>
                </a:lnTo>
                <a:lnTo>
                  <a:pt x="268224" y="228599"/>
                </a:lnTo>
                <a:lnTo>
                  <a:pt x="26822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02080" y="4504944"/>
            <a:ext cx="7179945" cy="0"/>
          </a:xfrm>
          <a:custGeom>
            <a:avLst/>
            <a:gdLst/>
            <a:ahLst/>
            <a:cxnLst/>
            <a:rect l="l" t="t" r="r" b="b"/>
            <a:pathLst>
              <a:path w="7179945">
                <a:moveTo>
                  <a:pt x="0" y="0"/>
                </a:moveTo>
                <a:lnTo>
                  <a:pt x="717956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701377" y="4239060"/>
            <a:ext cx="323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1%;</a:t>
            </a:r>
            <a:r>
              <a:rPr sz="1100" spc="-8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255930" y="3958504"/>
            <a:ext cx="3956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3%;</a:t>
            </a:r>
            <a:r>
              <a:rPr sz="1100" spc="-8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602241" y="3044211"/>
            <a:ext cx="383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39%;</a:t>
            </a:r>
            <a:r>
              <a:rPr sz="900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71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826266" y="4046134"/>
            <a:ext cx="1047750" cy="31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27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48%;</a:t>
            </a:r>
            <a:r>
              <a:rPr sz="1100" spc="-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12</a:t>
            </a:r>
            <a:endParaRPr sz="1100">
              <a:latin typeface="Calibri"/>
              <a:cs typeface="Calibri"/>
            </a:endParaRPr>
          </a:p>
          <a:p>
            <a:pPr marL="440690">
              <a:lnSpc>
                <a:spcPts val="1030"/>
              </a:lnSpc>
            </a:pP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3%; 5 </a:t>
            </a: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3%;</a:t>
            </a:r>
            <a:r>
              <a:rPr sz="9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42055" y="3359793"/>
            <a:ext cx="383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29%;</a:t>
            </a:r>
            <a:r>
              <a:rPr sz="900" spc="-7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53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167579" y="4061138"/>
            <a:ext cx="325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7%;</a:t>
            </a:r>
            <a:r>
              <a:rPr sz="900" spc="-7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67070"/>
                </a:solidFill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83731" y="4382865"/>
            <a:ext cx="90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06464" y="3681520"/>
            <a:ext cx="1682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06464" y="3330848"/>
            <a:ext cx="168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29197" y="1226813"/>
            <a:ext cx="2432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r>
              <a:rPr sz="1200" spc="-10" dirty="0">
                <a:solidFill>
                  <a:srgbClr val="5B9BD4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965255" y="4572994"/>
            <a:ext cx="838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161930" y="4572994"/>
            <a:ext cx="838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751956" y="4572994"/>
            <a:ext cx="838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87518" y="4183896"/>
            <a:ext cx="636905" cy="58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algn="ctr">
              <a:lnSpc>
                <a:spcPts val="830"/>
              </a:lnSpc>
              <a:spcBef>
                <a:spcPts val="100"/>
              </a:spcBef>
            </a:pP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3%;</a:t>
            </a:r>
            <a:r>
              <a:rPr sz="900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  <a:p>
            <a:pPr>
              <a:lnSpc>
                <a:spcPts val="1070"/>
              </a:lnSpc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0%;</a:t>
            </a:r>
            <a:r>
              <a:rPr sz="1100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356870" algn="ctr">
              <a:lnSpc>
                <a:spcPct val="100000"/>
              </a:lnSpc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49021" y="2463727"/>
            <a:ext cx="152400" cy="9264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5" dirty="0">
                <a:latin typeface="Calibri"/>
                <a:cs typeface="Calibri"/>
              </a:rPr>
              <a:t>Количество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ДОО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72323" y="4526511"/>
            <a:ext cx="2053589" cy="43434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470"/>
              </a:spcBef>
              <a:tabLst>
                <a:tab pos="1196340" algn="l"/>
              </a:tabLst>
            </a:pP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2	3</a:t>
            </a:r>
            <a:endParaRPr sz="11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  <a:spcBef>
                <a:spcPts val="325"/>
              </a:spcBef>
            </a:pPr>
            <a:r>
              <a:rPr sz="1000" spc="-5" dirty="0">
                <a:latin typeface="Calibri"/>
                <a:cs typeface="Calibri"/>
              </a:rPr>
              <a:t>Балл по показателю области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качества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969246" y="993580"/>
            <a:ext cx="343725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Область </a:t>
            </a:r>
            <a:r>
              <a:rPr sz="1400" spc="-5" dirty="0">
                <a:latin typeface="Calibri"/>
                <a:cs typeface="Calibri"/>
              </a:rPr>
              <a:t>качества «Квалификация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педагогов»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475232" y="1491996"/>
            <a:ext cx="2726690" cy="1027430"/>
          </a:xfrm>
          <a:custGeom>
            <a:avLst/>
            <a:gdLst/>
            <a:ahLst/>
            <a:cxnLst/>
            <a:rect l="l" t="t" r="r" b="b"/>
            <a:pathLst>
              <a:path w="2726690" h="1027430">
                <a:moveTo>
                  <a:pt x="0" y="0"/>
                </a:moveTo>
                <a:lnTo>
                  <a:pt x="2726436" y="0"/>
                </a:lnTo>
                <a:lnTo>
                  <a:pt x="2726436" y="1027176"/>
                </a:lnTo>
                <a:lnTo>
                  <a:pt x="0" y="10271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75232" y="1491996"/>
            <a:ext cx="2726690" cy="1027430"/>
          </a:xfrm>
          <a:custGeom>
            <a:avLst/>
            <a:gdLst/>
            <a:ahLst/>
            <a:cxnLst/>
            <a:rect l="l" t="t" r="r" b="b"/>
            <a:pathLst>
              <a:path w="2726690" h="1027430">
                <a:moveTo>
                  <a:pt x="0" y="0"/>
                </a:moveTo>
                <a:lnTo>
                  <a:pt x="2726436" y="0"/>
                </a:lnTo>
                <a:lnTo>
                  <a:pt x="2726436" y="1027176"/>
                </a:lnTo>
                <a:lnTo>
                  <a:pt x="0" y="10271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6963" y="155143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70104" y="0"/>
                </a:lnTo>
                <a:lnTo>
                  <a:pt x="70104" y="70103"/>
                </a:lnTo>
                <a:lnTo>
                  <a:pt x="0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716947" y="1482684"/>
            <a:ext cx="23653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Профессиональное образование</a:t>
            </a: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616963" y="189433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0" y="0"/>
                </a:moveTo>
                <a:lnTo>
                  <a:pt x="70104" y="0"/>
                </a:lnTo>
                <a:lnTo>
                  <a:pt x="70104" y="70103"/>
                </a:lnTo>
                <a:lnTo>
                  <a:pt x="0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16963" y="2237232"/>
            <a:ext cx="70485" cy="68580"/>
          </a:xfrm>
          <a:custGeom>
            <a:avLst/>
            <a:gdLst/>
            <a:ahLst/>
            <a:cxnLst/>
            <a:rect l="l" t="t" r="r" b="b"/>
            <a:pathLst>
              <a:path w="70485" h="68580">
                <a:moveTo>
                  <a:pt x="0" y="0"/>
                </a:moveTo>
                <a:lnTo>
                  <a:pt x="70104" y="0"/>
                </a:lnTo>
                <a:lnTo>
                  <a:pt x="70104" y="68579"/>
                </a:lnTo>
                <a:lnTo>
                  <a:pt x="0" y="68579"/>
                </a:lnTo>
                <a:lnTo>
                  <a:pt x="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1003797" y="1464062"/>
            <a:ext cx="5179695" cy="17246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865"/>
              </a:spcBef>
              <a:tabLst>
                <a:tab pos="3983354" algn="l"/>
              </a:tabLst>
            </a:pPr>
            <a:r>
              <a:rPr sz="1800" spc="-7" baseline="-4629" dirty="0">
                <a:solidFill>
                  <a:srgbClr val="5B9BD4"/>
                </a:solidFill>
                <a:latin typeface="Calibri"/>
                <a:cs typeface="Calibri"/>
              </a:rPr>
              <a:t>160	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49%;</a:t>
            </a:r>
            <a:r>
              <a:rPr sz="1100" spc="-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B9BD4"/>
                </a:solidFill>
                <a:latin typeface="Calibri"/>
                <a:cs typeface="Calibri"/>
              </a:rPr>
              <a:t>153</a:t>
            </a:r>
            <a:endParaRPr sz="1100">
              <a:latin typeface="Calibri"/>
              <a:cs typeface="Calibri"/>
            </a:endParaRPr>
          </a:p>
          <a:p>
            <a:pPr marL="713105">
              <a:lnSpc>
                <a:spcPts val="1005"/>
              </a:lnSpc>
              <a:spcBef>
                <a:spcPts val="635"/>
              </a:spcBef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Повышение квалификации</a:t>
            </a:r>
            <a:r>
              <a:rPr sz="1000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1000">
              <a:latin typeface="Calibri"/>
              <a:cs typeface="Calibri"/>
            </a:endParaRPr>
          </a:p>
          <a:p>
            <a:pPr marL="25400">
              <a:lnSpc>
                <a:spcPts val="1245"/>
              </a:lnSpc>
            </a:pPr>
            <a:r>
              <a:rPr sz="1200" spc="-10" dirty="0">
                <a:solidFill>
                  <a:srgbClr val="5B9BD4"/>
                </a:solidFill>
                <a:latin typeface="Calibri"/>
                <a:cs typeface="Calibri"/>
              </a:rPr>
              <a:t>140</a:t>
            </a:r>
            <a:endParaRPr sz="1200">
              <a:latin typeface="Calibri"/>
              <a:cs typeface="Calibri"/>
            </a:endParaRPr>
          </a:p>
          <a:p>
            <a:pPr marL="713105">
              <a:lnSpc>
                <a:spcPts val="1110"/>
              </a:lnSpc>
              <a:spcBef>
                <a:spcPts val="450"/>
              </a:spcBef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Самосовершенствование</a:t>
            </a:r>
            <a:r>
              <a:rPr sz="1000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качества</a:t>
            </a:r>
            <a:endParaRPr sz="1000">
              <a:latin typeface="Calibri"/>
              <a:cs typeface="Calibri"/>
            </a:endParaRPr>
          </a:p>
          <a:p>
            <a:pPr marL="25400">
              <a:lnSpc>
                <a:spcPts val="1350"/>
              </a:lnSpc>
              <a:tabLst>
                <a:tab pos="712470" algn="l"/>
                <a:tab pos="4712335" algn="l"/>
              </a:tabLst>
            </a:pPr>
            <a:r>
              <a:rPr sz="1800" spc="-7" baseline="6944" dirty="0">
                <a:solidFill>
                  <a:srgbClr val="5B9BD4"/>
                </a:solidFill>
                <a:latin typeface="Calibri"/>
                <a:cs typeface="Calibri"/>
              </a:rPr>
              <a:t>120	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педагогической</a:t>
            </a:r>
            <a:r>
              <a:rPr sz="1000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работы	</a:t>
            </a:r>
            <a:r>
              <a:rPr sz="1350" baseline="6172" dirty="0">
                <a:solidFill>
                  <a:srgbClr val="767070"/>
                </a:solidFill>
                <a:latin typeface="Calibri"/>
                <a:cs typeface="Calibri"/>
              </a:rPr>
              <a:t>61%;</a:t>
            </a:r>
            <a:r>
              <a:rPr sz="1350" spc="-67" baseline="6172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350" baseline="6172" dirty="0">
                <a:solidFill>
                  <a:srgbClr val="767070"/>
                </a:solidFill>
                <a:latin typeface="Calibri"/>
                <a:cs typeface="Calibri"/>
              </a:rPr>
              <a:t>112</a:t>
            </a:r>
            <a:endParaRPr sz="1350" baseline="6172">
              <a:latin typeface="Calibri"/>
              <a:cs typeface="Calibri"/>
            </a:endParaRPr>
          </a:p>
          <a:p>
            <a:pPr marR="370205" algn="r">
              <a:lnSpc>
                <a:spcPts val="980"/>
              </a:lnSpc>
              <a:spcBef>
                <a:spcPts val="295"/>
              </a:spcBef>
            </a:pP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55%;</a:t>
            </a:r>
            <a:r>
              <a:rPr sz="900" spc="-10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EC7C30"/>
                </a:solidFill>
                <a:latin typeface="Calibri"/>
                <a:cs typeface="Calibri"/>
              </a:rPr>
              <a:t>101</a:t>
            </a:r>
            <a:endParaRPr sz="900">
              <a:latin typeface="Calibri"/>
              <a:cs typeface="Calibri"/>
            </a:endParaRPr>
          </a:p>
          <a:p>
            <a:pPr marL="25400">
              <a:lnSpc>
                <a:spcPts val="1340"/>
              </a:lnSpc>
            </a:pPr>
            <a:r>
              <a:rPr sz="1200" spc="-10" dirty="0">
                <a:solidFill>
                  <a:srgbClr val="5B9BD4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02235">
              <a:lnSpc>
                <a:spcPct val="100000"/>
              </a:lnSpc>
            </a:pPr>
            <a:r>
              <a:rPr sz="1200" dirty="0">
                <a:solidFill>
                  <a:srgbClr val="5B9BD4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47700" y="920496"/>
            <a:ext cx="8067040" cy="4121150"/>
          </a:xfrm>
          <a:custGeom>
            <a:avLst/>
            <a:gdLst/>
            <a:ahLst/>
            <a:cxnLst/>
            <a:rect l="l" t="t" r="r" b="b"/>
            <a:pathLst>
              <a:path w="8067040" h="4121150">
                <a:moveTo>
                  <a:pt x="0" y="0"/>
                </a:moveTo>
                <a:lnTo>
                  <a:pt x="8066532" y="0"/>
                </a:lnTo>
                <a:lnTo>
                  <a:pt x="8066532" y="4120896"/>
                </a:lnTo>
                <a:lnTo>
                  <a:pt x="0" y="412089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71</a:t>
            </a:fld>
            <a:endParaRPr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313" y="82399"/>
            <a:ext cx="8059420" cy="1182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Анкетирование </a:t>
            </a:r>
            <a:r>
              <a:rPr spc="-15" dirty="0"/>
              <a:t>родителей </a:t>
            </a:r>
            <a:r>
              <a:rPr dirty="0"/>
              <a:t>/ </a:t>
            </a:r>
            <a:r>
              <a:rPr spc="-5" dirty="0"/>
              <a:t>законных </a:t>
            </a:r>
            <a:r>
              <a:rPr spc="-10" dirty="0"/>
              <a:t>представителей.  </a:t>
            </a:r>
            <a:r>
              <a:rPr spc="-5" dirty="0"/>
              <a:t>Степень вовлеченности </a:t>
            </a:r>
            <a:r>
              <a:rPr dirty="0"/>
              <a:t>в </a:t>
            </a:r>
            <a:r>
              <a:rPr spc="-5" dirty="0"/>
              <a:t>образовательную </a:t>
            </a:r>
            <a:r>
              <a:rPr spc="-10" dirty="0"/>
              <a:t>деятельность </a:t>
            </a:r>
            <a:r>
              <a:rPr spc="-25" dirty="0"/>
              <a:t>ДОО.  </a:t>
            </a:r>
            <a:r>
              <a:rPr spc="-5" dirty="0"/>
              <a:t>Критерии</a:t>
            </a:r>
            <a:r>
              <a:rPr spc="-20" dirty="0"/>
              <a:t> </a:t>
            </a:r>
            <a:r>
              <a:rPr spc="-5" dirty="0"/>
              <a:t>оценки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06582" y="1516126"/>
            <a:ext cx="8401685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5715" indent="-129539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0-й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уровень: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«Меня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не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информировали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об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этом». </a:t>
            </a:r>
            <a:r>
              <a:rPr sz="1200" spc="-10" dirty="0">
                <a:latin typeface="Calibri"/>
                <a:cs typeface="Calibri"/>
              </a:rPr>
              <a:t>Если </a:t>
            </a:r>
            <a:r>
              <a:rPr sz="1200" dirty="0">
                <a:latin typeface="Calibri"/>
                <a:cs typeface="Calibri"/>
              </a:rPr>
              <a:t>вы </a:t>
            </a:r>
            <a:r>
              <a:rPr sz="1200" spc="-10" dirty="0">
                <a:latin typeface="Calibri"/>
                <a:cs typeface="Calibri"/>
              </a:rPr>
              <a:t>ничего </a:t>
            </a:r>
            <a:r>
              <a:rPr sz="1200" spc="-5" dirty="0">
                <a:latin typeface="Calibri"/>
                <a:cs typeface="Calibri"/>
              </a:rPr>
              <a:t>не знаете </a:t>
            </a:r>
            <a:r>
              <a:rPr sz="1200" dirty="0">
                <a:latin typeface="Calibri"/>
                <a:cs typeface="Calibri"/>
              </a:rPr>
              <a:t>о </a:t>
            </a:r>
            <a:r>
              <a:rPr sz="1200" spc="-5" dirty="0">
                <a:latin typeface="Calibri"/>
                <a:cs typeface="Calibri"/>
              </a:rPr>
              <a:t>реализуемой деятельности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данной </a:t>
            </a:r>
            <a:r>
              <a:rPr sz="1200" spc="-10" dirty="0">
                <a:latin typeface="Calibri"/>
                <a:cs typeface="Calibri"/>
              </a:rPr>
              <a:t>области  </a:t>
            </a:r>
            <a:r>
              <a:rPr sz="1200" spc="-5" dirty="0">
                <a:latin typeface="Calibri"/>
                <a:cs typeface="Calibri"/>
              </a:rPr>
              <a:t>качества, </a:t>
            </a:r>
            <a:r>
              <a:rPr sz="1200" spc="-10" dirty="0">
                <a:latin typeface="Calibri"/>
                <a:cs typeface="Calibri"/>
              </a:rPr>
              <a:t>отметьте нулевой </a:t>
            </a:r>
            <a:r>
              <a:rPr sz="1200" spc="-5" dirty="0">
                <a:latin typeface="Calibri"/>
                <a:cs typeface="Calibri"/>
              </a:rPr>
              <a:t>уровень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информированности.</a:t>
            </a:r>
            <a:endParaRPr sz="1200">
              <a:latin typeface="Calibri"/>
              <a:cs typeface="Calibri"/>
            </a:endParaRPr>
          </a:p>
          <a:p>
            <a:pPr marL="142240" marR="5715" indent="-129539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1-й уровень: 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«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Я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кратко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проинформирован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». </a:t>
            </a:r>
            <a:r>
              <a:rPr sz="1200" spc="-10" dirty="0">
                <a:latin typeface="Calibri"/>
                <a:cs typeface="Calibri"/>
              </a:rPr>
              <a:t>Если </a:t>
            </a:r>
            <a:r>
              <a:rPr sz="1200" dirty="0">
                <a:latin typeface="Calibri"/>
                <a:cs typeface="Calibri"/>
              </a:rPr>
              <a:t>вас </a:t>
            </a:r>
            <a:r>
              <a:rPr sz="1200" i="1" spc="-5" dirty="0">
                <a:latin typeface="Calibri"/>
                <a:cs typeface="Calibri"/>
              </a:rPr>
              <a:t>кратко информировали </a:t>
            </a:r>
            <a:r>
              <a:rPr sz="1200" dirty="0">
                <a:latin typeface="Calibri"/>
                <a:cs typeface="Calibri"/>
              </a:rPr>
              <a:t>о </a:t>
            </a:r>
            <a:r>
              <a:rPr sz="1200" spc="-5" dirty="0">
                <a:latin typeface="Calibri"/>
                <a:cs typeface="Calibri"/>
              </a:rPr>
              <a:t>реализуемой деятельности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данной  </a:t>
            </a:r>
            <a:r>
              <a:rPr sz="1200" spc="-10" dirty="0">
                <a:latin typeface="Calibri"/>
                <a:cs typeface="Calibri"/>
              </a:rPr>
              <a:t>области, отметьте </a:t>
            </a:r>
            <a:r>
              <a:rPr sz="1200" spc="-5" dirty="0">
                <a:latin typeface="Calibri"/>
                <a:cs typeface="Calibri"/>
              </a:rPr>
              <a:t>первый уровень вовлеченности. Например, если </a:t>
            </a:r>
            <a:r>
              <a:rPr sz="1200" dirty="0">
                <a:latin typeface="Calibri"/>
                <a:cs typeface="Calibri"/>
              </a:rPr>
              <a:t>вас </a:t>
            </a:r>
            <a:r>
              <a:rPr sz="1200" spc="-5" dirty="0">
                <a:latin typeface="Calibri"/>
                <a:cs typeface="Calibri"/>
              </a:rPr>
              <a:t>проинформировали </a:t>
            </a:r>
            <a:r>
              <a:rPr sz="1200" dirty="0">
                <a:latin typeface="Calibri"/>
                <a:cs typeface="Calibri"/>
              </a:rPr>
              <a:t>при </a:t>
            </a:r>
            <a:r>
              <a:rPr sz="1200" spc="-5" dirty="0">
                <a:latin typeface="Calibri"/>
                <a:cs typeface="Calibri"/>
              </a:rPr>
              <a:t>зачислении ребенка </a:t>
            </a:r>
            <a:r>
              <a:rPr sz="1200" dirty="0">
                <a:latin typeface="Calibri"/>
                <a:cs typeface="Calibri"/>
              </a:rPr>
              <a:t>в ДОО  о </a:t>
            </a:r>
            <a:r>
              <a:rPr sz="1200" spc="-5" dirty="0">
                <a:latin typeface="Calibri"/>
                <a:cs typeface="Calibri"/>
              </a:rPr>
              <a:t>реализуемой образовательной программе или </a:t>
            </a:r>
            <a:r>
              <a:rPr sz="1200" dirty="0">
                <a:latin typeface="Calibri"/>
                <a:cs typeface="Calibri"/>
              </a:rPr>
              <a:t>об особенностях </a:t>
            </a:r>
            <a:r>
              <a:rPr sz="1200" spc="-5" dirty="0">
                <a:latin typeface="Calibri"/>
                <a:cs typeface="Calibri"/>
              </a:rPr>
              <a:t>питания детей, организации их образовательной  деятельности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пр., но </a:t>
            </a:r>
            <a:r>
              <a:rPr sz="1200" spc="-10" dirty="0">
                <a:latin typeface="Calibri"/>
                <a:cs typeface="Calibri"/>
              </a:rPr>
              <a:t>полной </a:t>
            </a:r>
            <a:r>
              <a:rPr sz="1200" spc="-5" dirty="0">
                <a:latin typeface="Calibri"/>
                <a:cs typeface="Calibri"/>
              </a:rPr>
              <a:t>информацией </a:t>
            </a:r>
            <a:r>
              <a:rPr sz="1200" dirty="0">
                <a:latin typeface="Calibri"/>
                <a:cs typeface="Calibri"/>
              </a:rPr>
              <a:t>вы </a:t>
            </a:r>
            <a:r>
              <a:rPr sz="1200" spc="-5" dirty="0">
                <a:latin typeface="Calibri"/>
                <a:cs typeface="Calibri"/>
              </a:rPr>
              <a:t>не обладаете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сами </a:t>
            </a:r>
            <a:r>
              <a:rPr sz="1200" dirty="0">
                <a:latin typeface="Calibri"/>
                <a:cs typeface="Calibri"/>
              </a:rPr>
              <a:t>участия в </a:t>
            </a:r>
            <a:r>
              <a:rPr sz="1200" spc="-5" dirty="0">
                <a:latin typeface="Calibri"/>
                <a:cs typeface="Calibri"/>
              </a:rPr>
              <a:t>оцениваемой области деятельности </a:t>
            </a:r>
            <a:r>
              <a:rPr sz="1200" spc="-10" dirty="0">
                <a:latin typeface="Calibri"/>
                <a:cs typeface="Calibri"/>
              </a:rPr>
              <a:t>не  </a:t>
            </a:r>
            <a:r>
              <a:rPr sz="1200" spc="-5" dirty="0">
                <a:latin typeface="Calibri"/>
                <a:cs typeface="Calibri"/>
              </a:rPr>
              <a:t>принимаете.</a:t>
            </a:r>
            <a:endParaRPr sz="1200">
              <a:latin typeface="Calibri"/>
              <a:cs typeface="Calibri"/>
            </a:endParaRPr>
          </a:p>
          <a:p>
            <a:pPr marL="142240" marR="7620" indent="-129539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2-й уровень: 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«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Я информирован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». </a:t>
            </a:r>
            <a:r>
              <a:rPr sz="1200" spc="-10" dirty="0">
                <a:latin typeface="Calibri"/>
                <a:cs typeface="Calibri"/>
              </a:rPr>
              <a:t>Если </a:t>
            </a:r>
            <a:r>
              <a:rPr sz="1200" dirty="0">
                <a:latin typeface="Calibri"/>
                <a:cs typeface="Calibri"/>
              </a:rPr>
              <a:t>вы </a:t>
            </a:r>
            <a:r>
              <a:rPr sz="1200" spc="-10" dirty="0">
                <a:latin typeface="Calibri"/>
                <a:cs typeface="Calibri"/>
              </a:rPr>
              <a:t>неплохо </a:t>
            </a:r>
            <a:r>
              <a:rPr sz="1200" spc="-5" dirty="0">
                <a:latin typeface="Calibri"/>
                <a:cs typeface="Calibri"/>
              </a:rPr>
              <a:t>знаете данную </a:t>
            </a:r>
            <a:r>
              <a:rPr sz="1200" spc="-10" dirty="0">
                <a:latin typeface="Calibri"/>
                <a:cs typeface="Calibri"/>
              </a:rPr>
              <a:t>область </a:t>
            </a:r>
            <a:r>
              <a:rPr sz="1200" spc="-5" dirty="0">
                <a:latin typeface="Calibri"/>
                <a:cs typeface="Calibri"/>
              </a:rPr>
              <a:t>деятельности ДОО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не </a:t>
            </a:r>
            <a:r>
              <a:rPr sz="1200" dirty="0">
                <a:latin typeface="Calibri"/>
                <a:cs typeface="Calibri"/>
              </a:rPr>
              <a:t>раз </a:t>
            </a:r>
            <a:r>
              <a:rPr sz="1200" spc="-5" dirty="0">
                <a:latin typeface="Calibri"/>
                <a:cs typeface="Calibri"/>
              </a:rPr>
              <a:t>обсуждали 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-10" dirty="0">
                <a:latin typeface="Calibri"/>
                <a:cs typeface="Calibri"/>
              </a:rPr>
              <a:t>сотрудниками </a:t>
            </a:r>
            <a:r>
              <a:rPr sz="1200" dirty="0">
                <a:latin typeface="Calibri"/>
                <a:cs typeface="Calibri"/>
              </a:rPr>
              <a:t>ДОО вопросы </a:t>
            </a:r>
            <a:r>
              <a:rPr sz="1200" spc="-5" dirty="0">
                <a:latin typeface="Calibri"/>
                <a:cs typeface="Calibri"/>
              </a:rPr>
              <a:t>реализации деятельности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данной </a:t>
            </a:r>
            <a:r>
              <a:rPr sz="1200" dirty="0">
                <a:latin typeface="Calibri"/>
                <a:cs typeface="Calibri"/>
              </a:rPr>
              <a:t>сфере, </a:t>
            </a:r>
            <a:r>
              <a:rPr sz="1200" spc="-5" dirty="0">
                <a:latin typeface="Calibri"/>
                <a:cs typeface="Calibri"/>
              </a:rPr>
              <a:t>но сами участия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реализации образовательной  </a:t>
            </a:r>
            <a:r>
              <a:rPr sz="1200" spc="-10" dirty="0">
                <a:latin typeface="Calibri"/>
                <a:cs typeface="Calibri"/>
              </a:rPr>
              <a:t>деятельности </a:t>
            </a:r>
            <a:r>
              <a:rPr sz="1200" spc="-5" dirty="0">
                <a:latin typeface="Calibri"/>
                <a:cs typeface="Calibri"/>
              </a:rPr>
              <a:t>не принимаете, то </a:t>
            </a:r>
            <a:r>
              <a:rPr sz="1200" spc="-10" dirty="0">
                <a:latin typeface="Calibri"/>
                <a:cs typeface="Calibri"/>
              </a:rPr>
              <a:t>отметьте </a:t>
            </a:r>
            <a:r>
              <a:rPr sz="1200" spc="-5" dirty="0">
                <a:latin typeface="Calibri"/>
                <a:cs typeface="Calibri"/>
              </a:rPr>
              <a:t>второй уровень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вовлеченности.</a:t>
            </a:r>
            <a:endParaRPr sz="1200">
              <a:latin typeface="Calibri"/>
              <a:cs typeface="Calibri"/>
            </a:endParaRPr>
          </a:p>
          <a:p>
            <a:pPr marL="142240" marR="5715" indent="-129539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3-й уровень: 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«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Я хорошо информирован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и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могу участвовать». </a:t>
            </a:r>
            <a:r>
              <a:rPr sz="1200" spc="-15" dirty="0">
                <a:latin typeface="Calibri"/>
                <a:cs typeface="Calibri"/>
              </a:rPr>
              <a:t>Отметьте </a:t>
            </a:r>
            <a:r>
              <a:rPr sz="1200" spc="-5" dirty="0">
                <a:latin typeface="Calibri"/>
                <a:cs typeface="Calibri"/>
              </a:rPr>
              <a:t>данный уровень, если </a:t>
            </a:r>
            <a:r>
              <a:rPr sz="1200" dirty="0">
                <a:latin typeface="Calibri"/>
                <a:cs typeface="Calibri"/>
              </a:rPr>
              <a:t>вы </a:t>
            </a:r>
            <a:r>
              <a:rPr sz="1200" spc="-5" dirty="0">
                <a:latin typeface="Calibri"/>
                <a:cs typeface="Calibri"/>
              </a:rPr>
              <a:t>хорошо информированы  </a:t>
            </a:r>
            <a:r>
              <a:rPr sz="1200" dirty="0">
                <a:latin typeface="Calibri"/>
                <a:cs typeface="Calibri"/>
              </a:rPr>
              <a:t>о </a:t>
            </a:r>
            <a:r>
              <a:rPr sz="1200" spc="-5" dirty="0">
                <a:latin typeface="Calibri"/>
                <a:cs typeface="Calibri"/>
              </a:rPr>
              <a:t>данной области </a:t>
            </a:r>
            <a:r>
              <a:rPr sz="1200" spc="-10" dirty="0">
                <a:latin typeface="Calibri"/>
                <a:cs typeface="Calibri"/>
              </a:rPr>
              <a:t>деятельности ДОО, </a:t>
            </a:r>
            <a:r>
              <a:rPr sz="1200" dirty="0">
                <a:latin typeface="Calibri"/>
                <a:cs typeface="Calibri"/>
              </a:rPr>
              <a:t>а </a:t>
            </a:r>
            <a:r>
              <a:rPr sz="1200" spc="-5" dirty="0">
                <a:latin typeface="Calibri"/>
                <a:cs typeface="Calibri"/>
              </a:rPr>
              <a:t>также если </a:t>
            </a:r>
            <a:r>
              <a:rPr sz="1200" dirty="0">
                <a:latin typeface="Calibri"/>
                <a:cs typeface="Calibri"/>
              </a:rPr>
              <a:t>вас или </a:t>
            </a:r>
            <a:r>
              <a:rPr sz="1200" spc="-5" dirty="0">
                <a:latin typeface="Calibri"/>
                <a:cs typeface="Calibri"/>
              </a:rPr>
              <a:t>других представителей </a:t>
            </a:r>
            <a:r>
              <a:rPr sz="1200" spc="-10" dirty="0">
                <a:latin typeface="Calibri"/>
                <a:cs typeface="Calibri"/>
              </a:rPr>
              <a:t>родительской </a:t>
            </a:r>
            <a:r>
              <a:rPr sz="1200" spc="-5" dirty="0">
                <a:latin typeface="Calibri"/>
                <a:cs typeface="Calibri"/>
              </a:rPr>
              <a:t>общественности </a:t>
            </a:r>
            <a:r>
              <a:rPr sz="1200" dirty="0">
                <a:latin typeface="Calibri"/>
                <a:cs typeface="Calibri"/>
              </a:rPr>
              <a:t>вашей  </a:t>
            </a:r>
            <a:r>
              <a:rPr sz="1200" spc="-5" dirty="0">
                <a:latin typeface="Calibri"/>
                <a:cs typeface="Calibri"/>
              </a:rPr>
              <a:t>группы </a:t>
            </a:r>
            <a:r>
              <a:rPr sz="1200" spc="-10" dirty="0">
                <a:latin typeface="Calibri"/>
                <a:cs typeface="Calibri"/>
              </a:rPr>
              <a:t>приглашали </a:t>
            </a:r>
            <a:r>
              <a:rPr sz="1200" spc="-5" dirty="0">
                <a:latin typeface="Calibri"/>
                <a:cs typeface="Calibri"/>
              </a:rPr>
              <a:t>принять участие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реализуемой образовательной деятельности </a:t>
            </a:r>
            <a:r>
              <a:rPr sz="1200" dirty="0">
                <a:latin typeface="Calibri"/>
                <a:cs typeface="Calibri"/>
              </a:rPr>
              <a:t>и вы время </a:t>
            </a:r>
            <a:r>
              <a:rPr sz="1200" spc="-5" dirty="0">
                <a:latin typeface="Calibri"/>
                <a:cs typeface="Calibri"/>
              </a:rPr>
              <a:t>от времени отзывались на </a:t>
            </a:r>
            <a:r>
              <a:rPr sz="1200" spc="-10" dirty="0">
                <a:latin typeface="Calibri"/>
                <a:cs typeface="Calibri"/>
              </a:rPr>
              <a:t>эти  приглашения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участвовали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предложенных </a:t>
            </a:r>
            <a:r>
              <a:rPr sz="1200" spc="-5" dirty="0">
                <a:latin typeface="Calibri"/>
                <a:cs typeface="Calibri"/>
              </a:rPr>
              <a:t>мероприятиях (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 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реже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 раз в 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год</a:t>
            </a:r>
            <a:r>
              <a:rPr sz="1200" spc="-10" dirty="0">
                <a:latin typeface="Calibri"/>
                <a:cs typeface="Calibri"/>
              </a:rPr>
              <a:t>). </a:t>
            </a:r>
            <a:r>
              <a:rPr sz="1200" spc="-5" dirty="0">
                <a:latin typeface="Calibri"/>
                <a:cs typeface="Calibri"/>
              </a:rPr>
              <a:t>Например,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подготовке </a:t>
            </a:r>
            <a:r>
              <a:rPr sz="1200" spc="-5" dirty="0">
                <a:latin typeface="Calibri"/>
                <a:cs typeface="Calibri"/>
              </a:rPr>
              <a:t>детских проектов  или </a:t>
            </a:r>
            <a:r>
              <a:rPr sz="1200" dirty="0">
                <a:latin typeface="Calibri"/>
                <a:cs typeface="Calibri"/>
              </a:rPr>
              <a:t>речевых </a:t>
            </a:r>
            <a:r>
              <a:rPr sz="1200" spc="-5" dirty="0">
                <a:latin typeface="Calibri"/>
                <a:cs typeface="Calibri"/>
              </a:rPr>
              <a:t>занятий, или </a:t>
            </a:r>
            <a:r>
              <a:rPr sz="1200" spc="-10" dirty="0">
                <a:latin typeface="Calibri"/>
                <a:cs typeface="Calibri"/>
              </a:rPr>
              <a:t>определении недельного </a:t>
            </a:r>
            <a:r>
              <a:rPr sz="1200" spc="-5" dirty="0">
                <a:latin typeface="Calibri"/>
                <a:cs typeface="Calibri"/>
              </a:rPr>
              <a:t>меню для питания детей, или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конструировании среды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группы.</a:t>
            </a:r>
            <a:endParaRPr sz="1200">
              <a:latin typeface="Calibri"/>
              <a:cs typeface="Calibri"/>
            </a:endParaRPr>
          </a:p>
          <a:p>
            <a:pPr marL="141605" marR="5080" indent="-129539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4-й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уровень: 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«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Я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регулярно участвую</a:t>
            </a:r>
            <a:r>
              <a:rPr sz="1200" spc="-10" dirty="0">
                <a:solidFill>
                  <a:srgbClr val="C54724"/>
                </a:solidFill>
                <a:latin typeface="Calibri"/>
                <a:cs typeface="Calibri"/>
              </a:rPr>
              <a:t>». </a:t>
            </a:r>
            <a:r>
              <a:rPr sz="1200" spc="-10" dirty="0">
                <a:latin typeface="Calibri"/>
                <a:cs typeface="Calibri"/>
              </a:rPr>
              <a:t>Если вы регулярно участвуете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образовательной деятельности ДОО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оцениваемой  </a:t>
            </a:r>
            <a:r>
              <a:rPr sz="1200" spc="-10" dirty="0">
                <a:latin typeface="Calibri"/>
                <a:cs typeface="Calibri"/>
              </a:rPr>
              <a:t>области </a:t>
            </a:r>
            <a:r>
              <a:rPr sz="1200" spc="-5" dirty="0">
                <a:latin typeface="Calibri"/>
                <a:cs typeface="Calibri"/>
              </a:rPr>
              <a:t>деятельности (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 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реже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 раза в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месяц</a:t>
            </a:r>
            <a:r>
              <a:rPr sz="1200" spc="-5" dirty="0">
                <a:latin typeface="Calibri"/>
                <a:cs typeface="Calibri"/>
              </a:rPr>
              <a:t>), </a:t>
            </a:r>
            <a:r>
              <a:rPr sz="1200" spc="-10" dirty="0">
                <a:latin typeface="Calibri"/>
                <a:cs typeface="Calibri"/>
              </a:rPr>
              <a:t>укажите </a:t>
            </a:r>
            <a:r>
              <a:rPr sz="1200" spc="-5" dirty="0">
                <a:latin typeface="Calibri"/>
                <a:cs typeface="Calibri"/>
              </a:rPr>
              <a:t>четвертый уровень своей вовлеченности. Например, если </a:t>
            </a:r>
            <a:r>
              <a:rPr sz="1200" dirty="0">
                <a:latin typeface="Calibri"/>
                <a:cs typeface="Calibri"/>
              </a:rPr>
              <a:t>вы  </a:t>
            </a:r>
            <a:r>
              <a:rPr sz="1200" spc="-5" dirty="0">
                <a:latin typeface="Calibri"/>
                <a:cs typeface="Calibri"/>
              </a:rPr>
              <a:t>участвуете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реализации детских проектов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5" dirty="0">
                <a:latin typeface="Calibri"/>
                <a:cs typeface="Calibri"/>
              </a:rPr>
              <a:t>ДОО, </a:t>
            </a:r>
            <a:r>
              <a:rPr sz="1200" spc="-5" dirty="0">
                <a:latin typeface="Calibri"/>
                <a:cs typeface="Calibri"/>
              </a:rPr>
              <a:t>участвуете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5" dirty="0">
                <a:latin typeface="Calibri"/>
                <a:cs typeface="Calibri"/>
              </a:rPr>
              <a:t>подготовке </a:t>
            </a:r>
            <a:r>
              <a:rPr sz="1200" spc="-5" dirty="0">
                <a:latin typeface="Calibri"/>
                <a:cs typeface="Calibri"/>
              </a:rPr>
              <a:t>праздников,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проведении детских экспериментов  или экскурсий или реализуете другие способы участия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деятельности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группы.</a:t>
            </a:r>
            <a:endParaRPr sz="1200">
              <a:latin typeface="Calibri"/>
              <a:cs typeface="Calibri"/>
            </a:endParaRPr>
          </a:p>
          <a:p>
            <a:pPr marL="142240" marR="50165" indent="-129539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240" algn="l"/>
              </a:tabLst>
            </a:pP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5-й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уровень: 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«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Я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чувствую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себя партнером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в данной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области</a:t>
            </a:r>
            <a:r>
              <a:rPr sz="1200" spc="-5" dirty="0">
                <a:solidFill>
                  <a:srgbClr val="C54724"/>
                </a:solidFill>
                <a:latin typeface="Calibri"/>
                <a:cs typeface="Calibri"/>
              </a:rPr>
              <a:t>». </a:t>
            </a:r>
            <a:r>
              <a:rPr sz="1200" spc="-10" dirty="0">
                <a:latin typeface="Calibri"/>
                <a:cs typeface="Calibri"/>
              </a:rPr>
              <a:t>Если </a:t>
            </a:r>
            <a:r>
              <a:rPr sz="1200" dirty="0">
                <a:latin typeface="Calibri"/>
                <a:cs typeface="Calibri"/>
              </a:rPr>
              <a:t>вы </a:t>
            </a:r>
            <a:r>
              <a:rPr sz="1200" spc="-5" dirty="0">
                <a:latin typeface="Calibri"/>
                <a:cs typeface="Calibri"/>
              </a:rPr>
              <a:t>хорошо представляете себе образовательный  процесс </a:t>
            </a:r>
            <a:r>
              <a:rPr sz="1200" spc="-15" dirty="0">
                <a:latin typeface="Calibri"/>
                <a:cs typeface="Calibri"/>
              </a:rPr>
              <a:t>ДОО, </a:t>
            </a:r>
            <a:r>
              <a:rPr sz="1200" spc="-5" dirty="0">
                <a:latin typeface="Calibri"/>
                <a:cs typeface="Calibri"/>
              </a:rPr>
              <a:t>являетесь активным участником образовательной </a:t>
            </a:r>
            <a:r>
              <a:rPr sz="1200" spc="-10" dirty="0">
                <a:latin typeface="Calibri"/>
                <a:cs typeface="Calibri"/>
              </a:rPr>
              <a:t>деятельности </a:t>
            </a:r>
            <a:r>
              <a:rPr sz="1200" spc="-5" dirty="0">
                <a:latin typeface="Calibri"/>
                <a:cs typeface="Calibri"/>
              </a:rPr>
              <a:t>своего ребенка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ДОО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даже чувствуете себя  партнером </a:t>
            </a:r>
            <a:r>
              <a:rPr sz="1200" spc="-10" dirty="0">
                <a:latin typeface="Calibri"/>
                <a:cs typeface="Calibri"/>
              </a:rPr>
              <a:t>ДОО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деле </a:t>
            </a:r>
            <a:r>
              <a:rPr sz="1200" spc="-5" dirty="0">
                <a:latin typeface="Calibri"/>
                <a:cs typeface="Calibri"/>
              </a:rPr>
              <a:t>создания лучших образовательных возможностей для вашего ребенка, сами предлагаете совместные 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-5" dirty="0">
                <a:latin typeface="Calibri"/>
                <a:cs typeface="Calibri"/>
              </a:rPr>
              <a:t>детьми проекты, участвуете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их реализации, </a:t>
            </a:r>
            <a:r>
              <a:rPr sz="1200" spc="-10" dirty="0">
                <a:latin typeface="Calibri"/>
                <a:cs typeface="Calibri"/>
              </a:rPr>
              <a:t>отметьте </a:t>
            </a:r>
            <a:r>
              <a:rPr sz="1200" spc="-5" dirty="0">
                <a:latin typeface="Calibri"/>
                <a:cs typeface="Calibri"/>
              </a:rPr>
              <a:t>пятый уровень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вовлеченности.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313" y="57237"/>
            <a:ext cx="7285355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Анкетирование </a:t>
            </a:r>
            <a:r>
              <a:rPr sz="2100" spc="-15" dirty="0">
                <a:solidFill>
                  <a:srgbClr val="C54724"/>
                </a:solidFill>
              </a:rPr>
              <a:t>родителей </a:t>
            </a:r>
            <a:r>
              <a:rPr sz="2100" dirty="0">
                <a:solidFill>
                  <a:srgbClr val="C54724"/>
                </a:solidFill>
              </a:rPr>
              <a:t>/ </a:t>
            </a:r>
            <a:r>
              <a:rPr sz="2100" spc="-10" dirty="0">
                <a:solidFill>
                  <a:srgbClr val="C54724"/>
                </a:solidFill>
              </a:rPr>
              <a:t>законных представителей.  Степень вовлеченности </a:t>
            </a:r>
            <a:r>
              <a:rPr sz="2100" dirty="0">
                <a:solidFill>
                  <a:srgbClr val="C54724"/>
                </a:solidFill>
              </a:rPr>
              <a:t>в </a:t>
            </a:r>
            <a:r>
              <a:rPr sz="2100" spc="-10" dirty="0">
                <a:solidFill>
                  <a:srgbClr val="C54724"/>
                </a:solidFill>
              </a:rPr>
              <a:t>образовательную деятельность</a:t>
            </a:r>
            <a:r>
              <a:rPr sz="2100" spc="110" dirty="0">
                <a:solidFill>
                  <a:srgbClr val="C54724"/>
                </a:solidFill>
              </a:rPr>
              <a:t> </a:t>
            </a:r>
            <a:r>
              <a:rPr sz="2100" spc="-20" dirty="0">
                <a:solidFill>
                  <a:srgbClr val="C54724"/>
                </a:solidFill>
              </a:rPr>
              <a:t>ДОО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563880" y="1124711"/>
            <a:ext cx="8421623" cy="4905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6440" y="5969190"/>
            <a:ext cx="47752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Возможные оценки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5" dirty="0">
                <a:latin typeface="Calibri"/>
                <a:cs typeface="Calibri"/>
              </a:rPr>
              <a:t>от </a:t>
            </a:r>
            <a:r>
              <a:rPr sz="1350" dirty="0">
                <a:latin typeface="Calibri"/>
                <a:cs typeface="Calibri"/>
              </a:rPr>
              <a:t>0 </a:t>
            </a:r>
            <a:r>
              <a:rPr sz="1350" spc="-5" dirty="0">
                <a:latin typeface="Calibri"/>
                <a:cs typeface="Calibri"/>
              </a:rPr>
              <a:t>до </a:t>
            </a:r>
            <a:r>
              <a:rPr sz="1350" dirty="0">
                <a:latin typeface="Calibri"/>
                <a:cs typeface="Calibri"/>
              </a:rPr>
              <a:t>5 баллов </a:t>
            </a:r>
            <a:r>
              <a:rPr sz="1350" spc="-5" dirty="0">
                <a:latin typeface="Calibri"/>
                <a:cs typeface="Calibri"/>
              </a:rPr>
              <a:t>(6 </a:t>
            </a:r>
            <a:r>
              <a:rPr sz="1350" dirty="0">
                <a:latin typeface="Calibri"/>
                <a:cs typeface="Calibri"/>
              </a:rPr>
              <a:t>возможных</a:t>
            </a:r>
            <a:r>
              <a:rPr sz="1350" spc="-10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значений).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73</a:t>
            </a:fld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313" y="138596"/>
            <a:ext cx="6464300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Анкетирование </a:t>
            </a:r>
            <a:r>
              <a:rPr sz="2100" spc="-15" dirty="0">
                <a:solidFill>
                  <a:srgbClr val="C54724"/>
                </a:solidFill>
              </a:rPr>
              <a:t>родителей </a:t>
            </a:r>
            <a:r>
              <a:rPr sz="2100" dirty="0">
                <a:solidFill>
                  <a:srgbClr val="C54724"/>
                </a:solidFill>
              </a:rPr>
              <a:t>/ </a:t>
            </a:r>
            <a:r>
              <a:rPr sz="2100" spc="-10" dirty="0">
                <a:solidFill>
                  <a:srgbClr val="C54724"/>
                </a:solidFill>
              </a:rPr>
              <a:t>законных представителей.  Степень </a:t>
            </a:r>
            <a:r>
              <a:rPr sz="2100" spc="-15" dirty="0">
                <a:solidFill>
                  <a:srgbClr val="C54724"/>
                </a:solidFill>
              </a:rPr>
              <a:t>удовлетворенности. </a:t>
            </a:r>
            <a:r>
              <a:rPr sz="2100" spc="-5" dirty="0">
                <a:solidFill>
                  <a:srgbClr val="C54724"/>
                </a:solidFill>
              </a:rPr>
              <a:t>Критерии</a:t>
            </a:r>
            <a:r>
              <a:rPr sz="2100" spc="80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оценки</a:t>
            </a:r>
            <a:endParaRPr sz="21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55832" y="1913368"/>
            <a:ext cx="3481070" cy="2061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240" indent="-129539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dirty="0">
                <a:solidFill>
                  <a:srgbClr val="C54724"/>
                </a:solidFill>
                <a:latin typeface="Calibri"/>
                <a:cs typeface="Calibri"/>
              </a:rPr>
              <a:t>Не</a:t>
            </a:r>
            <a:r>
              <a:rPr sz="1350" b="1" spc="-2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C54724"/>
                </a:solidFill>
                <a:latin typeface="Calibri"/>
                <a:cs typeface="Calibri"/>
              </a:rPr>
              <a:t>удовлетворен.</a:t>
            </a:r>
            <a:endParaRPr sz="13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spc="-5" dirty="0">
                <a:solidFill>
                  <a:srgbClr val="C54724"/>
                </a:solidFill>
                <a:latin typeface="Calibri"/>
                <a:cs typeface="Calibri"/>
              </a:rPr>
              <a:t>Минимальный </a:t>
            </a:r>
            <a:r>
              <a:rPr sz="1350" b="1" dirty="0">
                <a:latin typeface="Calibri"/>
                <a:cs typeface="Calibri"/>
              </a:rPr>
              <a:t>уровень</a:t>
            </a:r>
            <a:r>
              <a:rPr sz="1350" b="1" spc="-6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удовлетворенности.</a:t>
            </a:r>
            <a:endParaRPr sz="13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spc="-10" dirty="0">
                <a:solidFill>
                  <a:srgbClr val="C54724"/>
                </a:solidFill>
                <a:latin typeface="Calibri"/>
                <a:cs typeface="Calibri"/>
              </a:rPr>
              <a:t>Ниже </a:t>
            </a:r>
            <a:r>
              <a:rPr sz="1350" b="1" spc="-5" dirty="0">
                <a:solidFill>
                  <a:srgbClr val="C54724"/>
                </a:solidFill>
                <a:latin typeface="Calibri"/>
                <a:cs typeface="Calibri"/>
              </a:rPr>
              <a:t>среднего </a:t>
            </a:r>
            <a:r>
              <a:rPr sz="1350" b="1" dirty="0">
                <a:latin typeface="Calibri"/>
                <a:cs typeface="Calibri"/>
              </a:rPr>
              <a:t>уровень</a:t>
            </a:r>
            <a:r>
              <a:rPr sz="1350" b="1" spc="-9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удовлетворенности.</a:t>
            </a:r>
            <a:endParaRPr sz="13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dirty="0">
                <a:solidFill>
                  <a:srgbClr val="C54724"/>
                </a:solidFill>
                <a:latin typeface="Calibri"/>
                <a:cs typeface="Calibri"/>
              </a:rPr>
              <a:t>Средний </a:t>
            </a:r>
            <a:r>
              <a:rPr sz="1350" b="1" dirty="0">
                <a:latin typeface="Calibri"/>
                <a:cs typeface="Calibri"/>
              </a:rPr>
              <a:t>уровень</a:t>
            </a:r>
            <a:r>
              <a:rPr sz="1350" b="1" spc="-85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удовлетворенности.</a:t>
            </a:r>
            <a:endParaRPr sz="13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spc="-5" dirty="0">
                <a:solidFill>
                  <a:srgbClr val="C54724"/>
                </a:solidFill>
                <a:latin typeface="Calibri"/>
                <a:cs typeface="Calibri"/>
              </a:rPr>
              <a:t>Хороший </a:t>
            </a:r>
            <a:r>
              <a:rPr sz="1350" b="1" dirty="0">
                <a:latin typeface="Calibri"/>
                <a:cs typeface="Calibri"/>
              </a:rPr>
              <a:t>уровень</a:t>
            </a:r>
            <a:r>
              <a:rPr sz="1350" b="1" spc="-10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удовлетворенности.</a:t>
            </a:r>
            <a:endParaRPr sz="13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142240" algn="l"/>
              </a:tabLst>
            </a:pPr>
            <a:r>
              <a:rPr sz="1350" b="1" spc="-5" dirty="0">
                <a:solidFill>
                  <a:srgbClr val="C54724"/>
                </a:solidFill>
                <a:latin typeface="Calibri"/>
                <a:cs typeface="Calibri"/>
              </a:rPr>
              <a:t>Превосходный </a:t>
            </a:r>
            <a:r>
              <a:rPr sz="1350" b="1" dirty="0">
                <a:latin typeface="Calibri"/>
                <a:cs typeface="Calibri"/>
              </a:rPr>
              <a:t>уровень</a:t>
            </a:r>
            <a:r>
              <a:rPr sz="1350" b="1" spc="-9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удовлетворенности.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313" y="156122"/>
            <a:ext cx="6464300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Анкетирование </a:t>
            </a:r>
            <a:r>
              <a:rPr sz="2100" spc="-15" dirty="0">
                <a:solidFill>
                  <a:srgbClr val="C54724"/>
                </a:solidFill>
              </a:rPr>
              <a:t>родителей </a:t>
            </a:r>
            <a:r>
              <a:rPr sz="2100" dirty="0">
                <a:solidFill>
                  <a:srgbClr val="C54724"/>
                </a:solidFill>
              </a:rPr>
              <a:t>/ </a:t>
            </a:r>
            <a:r>
              <a:rPr sz="2100" spc="-10" dirty="0">
                <a:solidFill>
                  <a:srgbClr val="C54724"/>
                </a:solidFill>
              </a:rPr>
              <a:t>законных представителей.  Степень</a:t>
            </a:r>
            <a:r>
              <a:rPr sz="2100" spc="15" dirty="0">
                <a:solidFill>
                  <a:srgbClr val="C54724"/>
                </a:solidFill>
              </a:rPr>
              <a:t> </a:t>
            </a:r>
            <a:r>
              <a:rPr sz="2100" spc="-15" dirty="0">
                <a:solidFill>
                  <a:srgbClr val="C54724"/>
                </a:solidFill>
              </a:rPr>
              <a:t>удовлетворенности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99872" y="1130808"/>
            <a:ext cx="8383523" cy="4814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2313" y="5979025"/>
            <a:ext cx="47752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Возможные оценки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5" dirty="0">
                <a:latin typeface="Calibri"/>
                <a:cs typeface="Calibri"/>
              </a:rPr>
              <a:t>от </a:t>
            </a:r>
            <a:r>
              <a:rPr sz="1350" dirty="0">
                <a:latin typeface="Calibri"/>
                <a:cs typeface="Calibri"/>
              </a:rPr>
              <a:t>0 </a:t>
            </a:r>
            <a:r>
              <a:rPr sz="1350" spc="-5" dirty="0">
                <a:latin typeface="Calibri"/>
                <a:cs typeface="Calibri"/>
              </a:rPr>
              <a:t>до </a:t>
            </a:r>
            <a:r>
              <a:rPr sz="1350" dirty="0">
                <a:latin typeface="Calibri"/>
                <a:cs typeface="Calibri"/>
              </a:rPr>
              <a:t>5 баллов </a:t>
            </a:r>
            <a:r>
              <a:rPr sz="1350" spc="-5" dirty="0">
                <a:latin typeface="Calibri"/>
                <a:cs typeface="Calibri"/>
              </a:rPr>
              <a:t>(6 </a:t>
            </a:r>
            <a:r>
              <a:rPr sz="1350" dirty="0">
                <a:latin typeface="Calibri"/>
                <a:cs typeface="Calibri"/>
              </a:rPr>
              <a:t>возможных</a:t>
            </a:r>
            <a:r>
              <a:rPr sz="1350" spc="-10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значений).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75</a:t>
            </a:fld>
            <a:endParaRPr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0863" y="241422"/>
            <a:ext cx="43167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20" dirty="0">
                <a:solidFill>
                  <a:srgbClr val="C54724"/>
                </a:solidFill>
              </a:rPr>
              <a:t>ДОО</a:t>
            </a:r>
            <a:r>
              <a:rPr sz="2100" spc="55" dirty="0">
                <a:solidFill>
                  <a:srgbClr val="C54724"/>
                </a:solidFill>
              </a:rPr>
              <a:t> </a:t>
            </a:r>
            <a:r>
              <a:rPr sz="2100" spc="-15" dirty="0">
                <a:solidFill>
                  <a:srgbClr val="C54724"/>
                </a:solidFill>
              </a:rPr>
              <a:t>родителями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2511551" y="2217420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1551" y="239877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1551" y="262280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1551" y="28468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1551" y="307238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1551" y="329641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1551" y="352044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11551" y="374599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1551" y="3970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11551" y="4194047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5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1551" y="441960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1551" y="46436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1551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11551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27604" y="2217420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27604" y="239877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27604" y="262280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27604" y="28468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27604" y="307238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27604" y="329641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27604" y="352044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27604" y="374599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27604" y="3970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27604" y="4194047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5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27604" y="441960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27604" y="46436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27604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27604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3655" y="2217420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3655" y="239877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3655" y="262280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43655" y="28468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43655" y="307238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43655" y="329641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43655" y="352044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43655" y="374599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43655" y="3970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43655" y="4194047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5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43655" y="4419600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43655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43655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759708" y="2217420"/>
            <a:ext cx="0" cy="2918460"/>
          </a:xfrm>
          <a:custGeom>
            <a:avLst/>
            <a:gdLst/>
            <a:ahLst/>
            <a:cxnLst/>
            <a:rect l="l" t="t" r="r" b="b"/>
            <a:pathLst>
              <a:path h="2918460">
                <a:moveTo>
                  <a:pt x="0" y="0"/>
                </a:moveTo>
                <a:lnTo>
                  <a:pt x="0" y="291846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74235" y="2217420"/>
            <a:ext cx="0" cy="2918460"/>
          </a:xfrm>
          <a:custGeom>
            <a:avLst/>
            <a:gdLst/>
            <a:ahLst/>
            <a:cxnLst/>
            <a:rect l="l" t="t" r="r" b="b"/>
            <a:pathLst>
              <a:path h="2918460">
                <a:moveTo>
                  <a:pt x="0" y="0"/>
                </a:moveTo>
                <a:lnTo>
                  <a:pt x="0" y="291846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20339" y="2217420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20339" y="239877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20339" y="262280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20339" y="28468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20339" y="307238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20339" y="329641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20339" y="352044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20339" y="374599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720339" y="3970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20339" y="4194047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20339" y="441960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20339" y="46436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720339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20339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36392" y="2217420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136392" y="239877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36392" y="262280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36392" y="28468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136392" y="307238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36392" y="329641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36392" y="352044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36392" y="374599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36392" y="3970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36392" y="4194047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36392" y="4419600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36392" y="46436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36392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36392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50920" y="221742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68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50920" y="2622804"/>
            <a:ext cx="0" cy="2108200"/>
          </a:xfrm>
          <a:custGeom>
            <a:avLst/>
            <a:gdLst/>
            <a:ahLst/>
            <a:cxnLst/>
            <a:rect l="l" t="t" r="r" b="b"/>
            <a:pathLst>
              <a:path h="2108200">
                <a:moveTo>
                  <a:pt x="0" y="0"/>
                </a:moveTo>
                <a:lnTo>
                  <a:pt x="0" y="21076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50920" y="4869179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50920" y="50932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66971" y="2217420"/>
            <a:ext cx="0" cy="2918460"/>
          </a:xfrm>
          <a:custGeom>
            <a:avLst/>
            <a:gdLst/>
            <a:ahLst/>
            <a:cxnLst/>
            <a:rect l="l" t="t" r="r" b="b"/>
            <a:pathLst>
              <a:path h="2918460">
                <a:moveTo>
                  <a:pt x="0" y="0"/>
                </a:moveTo>
                <a:lnTo>
                  <a:pt x="0" y="29184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83023" y="2217420"/>
            <a:ext cx="0" cy="2918460"/>
          </a:xfrm>
          <a:custGeom>
            <a:avLst/>
            <a:gdLst/>
            <a:ahLst/>
            <a:cxnLst/>
            <a:rect l="l" t="t" r="r" b="b"/>
            <a:pathLst>
              <a:path h="2918460">
                <a:moveTo>
                  <a:pt x="0" y="0"/>
                </a:moveTo>
                <a:lnTo>
                  <a:pt x="0" y="29184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304288" y="2217420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04288" y="2441448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04288" y="2665476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304288" y="2891027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04288" y="3115055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04288" y="3339084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04288" y="3564635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04288" y="3788664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04288" y="4012691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304288" y="4238244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04288" y="4462271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04288" y="4686300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04288" y="4911852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04288" y="5135879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89">
                <a:moveTo>
                  <a:pt x="0" y="0"/>
                </a:moveTo>
                <a:lnTo>
                  <a:pt x="207873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04288" y="2217420"/>
            <a:ext cx="2078989" cy="2918460"/>
          </a:xfrm>
          <a:custGeom>
            <a:avLst/>
            <a:gdLst/>
            <a:ahLst/>
            <a:cxnLst/>
            <a:rect l="l" t="t" r="r" b="b"/>
            <a:pathLst>
              <a:path w="2078989" h="2918460">
                <a:moveTo>
                  <a:pt x="0" y="0"/>
                </a:moveTo>
                <a:lnTo>
                  <a:pt x="2078736" y="0"/>
                </a:lnTo>
                <a:lnTo>
                  <a:pt x="2078736" y="2918460"/>
                </a:lnTo>
                <a:lnTo>
                  <a:pt x="0" y="29184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304288" y="2260079"/>
            <a:ext cx="1214755" cy="139065"/>
          </a:xfrm>
          <a:custGeom>
            <a:avLst/>
            <a:gdLst/>
            <a:ahLst/>
            <a:cxnLst/>
            <a:rect l="l" t="t" r="r" b="b"/>
            <a:pathLst>
              <a:path w="1214754" h="139064">
                <a:moveTo>
                  <a:pt x="0" y="138696"/>
                </a:moveTo>
                <a:lnTo>
                  <a:pt x="1214627" y="138696"/>
                </a:lnTo>
                <a:lnTo>
                  <a:pt x="1214627" y="0"/>
                </a:lnTo>
                <a:lnTo>
                  <a:pt x="0" y="0"/>
                </a:lnTo>
                <a:lnTo>
                  <a:pt x="0" y="138696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04288" y="2484107"/>
            <a:ext cx="1355090" cy="139065"/>
          </a:xfrm>
          <a:custGeom>
            <a:avLst/>
            <a:gdLst/>
            <a:ahLst/>
            <a:cxnLst/>
            <a:rect l="l" t="t" r="r" b="b"/>
            <a:pathLst>
              <a:path w="1355089" h="139064">
                <a:moveTo>
                  <a:pt x="1354836" y="0"/>
                </a:moveTo>
                <a:lnTo>
                  <a:pt x="0" y="0"/>
                </a:lnTo>
                <a:lnTo>
                  <a:pt x="0" y="138696"/>
                </a:lnTo>
                <a:lnTo>
                  <a:pt x="1354836" y="138696"/>
                </a:lnTo>
                <a:lnTo>
                  <a:pt x="13548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304288" y="2708135"/>
            <a:ext cx="1209040" cy="139065"/>
          </a:xfrm>
          <a:custGeom>
            <a:avLst/>
            <a:gdLst/>
            <a:ahLst/>
            <a:cxnLst/>
            <a:rect l="l" t="t" r="r" b="b"/>
            <a:pathLst>
              <a:path w="1209039" h="139064">
                <a:moveTo>
                  <a:pt x="1208532" y="0"/>
                </a:moveTo>
                <a:lnTo>
                  <a:pt x="0" y="0"/>
                </a:lnTo>
                <a:lnTo>
                  <a:pt x="0" y="138696"/>
                </a:lnTo>
                <a:lnTo>
                  <a:pt x="1208532" y="138696"/>
                </a:lnTo>
                <a:lnTo>
                  <a:pt x="120853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304288" y="2933700"/>
            <a:ext cx="1210310" cy="139065"/>
          </a:xfrm>
          <a:custGeom>
            <a:avLst/>
            <a:gdLst/>
            <a:ahLst/>
            <a:cxnLst/>
            <a:rect l="l" t="t" r="r" b="b"/>
            <a:pathLst>
              <a:path w="1210310" h="139064">
                <a:moveTo>
                  <a:pt x="1210056" y="0"/>
                </a:moveTo>
                <a:lnTo>
                  <a:pt x="0" y="0"/>
                </a:lnTo>
                <a:lnTo>
                  <a:pt x="0" y="138684"/>
                </a:lnTo>
                <a:lnTo>
                  <a:pt x="1210056" y="138684"/>
                </a:lnTo>
                <a:lnTo>
                  <a:pt x="121005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304288" y="3157727"/>
            <a:ext cx="1209040" cy="139065"/>
          </a:xfrm>
          <a:custGeom>
            <a:avLst/>
            <a:gdLst/>
            <a:ahLst/>
            <a:cxnLst/>
            <a:rect l="l" t="t" r="r" b="b"/>
            <a:pathLst>
              <a:path w="1209039" h="139064">
                <a:moveTo>
                  <a:pt x="1208532" y="0"/>
                </a:moveTo>
                <a:lnTo>
                  <a:pt x="0" y="0"/>
                </a:lnTo>
                <a:lnTo>
                  <a:pt x="0" y="138684"/>
                </a:lnTo>
                <a:lnTo>
                  <a:pt x="1208532" y="138684"/>
                </a:lnTo>
                <a:lnTo>
                  <a:pt x="120853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304288" y="3381755"/>
            <a:ext cx="1144905" cy="139065"/>
          </a:xfrm>
          <a:custGeom>
            <a:avLst/>
            <a:gdLst/>
            <a:ahLst/>
            <a:cxnLst/>
            <a:rect l="l" t="t" r="r" b="b"/>
            <a:pathLst>
              <a:path w="1144904" h="139064">
                <a:moveTo>
                  <a:pt x="1144524" y="0"/>
                </a:moveTo>
                <a:lnTo>
                  <a:pt x="0" y="0"/>
                </a:lnTo>
                <a:lnTo>
                  <a:pt x="0" y="138684"/>
                </a:lnTo>
                <a:lnTo>
                  <a:pt x="1144524" y="138684"/>
                </a:lnTo>
                <a:lnTo>
                  <a:pt x="11445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04288" y="3607308"/>
            <a:ext cx="1245235" cy="139065"/>
          </a:xfrm>
          <a:custGeom>
            <a:avLst/>
            <a:gdLst/>
            <a:ahLst/>
            <a:cxnLst/>
            <a:rect l="l" t="t" r="r" b="b"/>
            <a:pathLst>
              <a:path w="1245235" h="139064">
                <a:moveTo>
                  <a:pt x="1245108" y="0"/>
                </a:moveTo>
                <a:lnTo>
                  <a:pt x="0" y="0"/>
                </a:lnTo>
                <a:lnTo>
                  <a:pt x="0" y="138683"/>
                </a:lnTo>
                <a:lnTo>
                  <a:pt x="1245108" y="138683"/>
                </a:lnTo>
                <a:lnTo>
                  <a:pt x="12451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304288" y="3831335"/>
            <a:ext cx="1231900" cy="139065"/>
          </a:xfrm>
          <a:custGeom>
            <a:avLst/>
            <a:gdLst/>
            <a:ahLst/>
            <a:cxnLst/>
            <a:rect l="l" t="t" r="r" b="b"/>
            <a:pathLst>
              <a:path w="1231900" h="139064">
                <a:moveTo>
                  <a:pt x="1231391" y="0"/>
                </a:moveTo>
                <a:lnTo>
                  <a:pt x="0" y="0"/>
                </a:lnTo>
                <a:lnTo>
                  <a:pt x="0" y="138683"/>
                </a:lnTo>
                <a:lnTo>
                  <a:pt x="1231391" y="138683"/>
                </a:lnTo>
                <a:lnTo>
                  <a:pt x="12313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304288" y="4056888"/>
            <a:ext cx="1237615" cy="137160"/>
          </a:xfrm>
          <a:custGeom>
            <a:avLst/>
            <a:gdLst/>
            <a:ahLst/>
            <a:cxnLst/>
            <a:rect l="l" t="t" r="r" b="b"/>
            <a:pathLst>
              <a:path w="1237614" h="137160">
                <a:moveTo>
                  <a:pt x="1237488" y="0"/>
                </a:moveTo>
                <a:lnTo>
                  <a:pt x="0" y="0"/>
                </a:lnTo>
                <a:lnTo>
                  <a:pt x="0" y="137160"/>
                </a:lnTo>
                <a:lnTo>
                  <a:pt x="1237488" y="137160"/>
                </a:lnTo>
                <a:lnTo>
                  <a:pt x="12374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04288" y="4280903"/>
            <a:ext cx="1190625" cy="139065"/>
          </a:xfrm>
          <a:custGeom>
            <a:avLst/>
            <a:gdLst/>
            <a:ahLst/>
            <a:cxnLst/>
            <a:rect l="l" t="t" r="r" b="b"/>
            <a:pathLst>
              <a:path w="1190625" h="139064">
                <a:moveTo>
                  <a:pt x="1190243" y="0"/>
                </a:moveTo>
                <a:lnTo>
                  <a:pt x="0" y="0"/>
                </a:lnTo>
                <a:lnTo>
                  <a:pt x="0" y="138696"/>
                </a:lnTo>
                <a:lnTo>
                  <a:pt x="1190243" y="138696"/>
                </a:lnTo>
                <a:lnTo>
                  <a:pt x="119024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04288" y="4504931"/>
            <a:ext cx="1009015" cy="139065"/>
          </a:xfrm>
          <a:custGeom>
            <a:avLst/>
            <a:gdLst/>
            <a:ahLst/>
            <a:cxnLst/>
            <a:rect l="l" t="t" r="r" b="b"/>
            <a:pathLst>
              <a:path w="1009014" h="139064">
                <a:moveTo>
                  <a:pt x="1008888" y="0"/>
                </a:moveTo>
                <a:lnTo>
                  <a:pt x="0" y="0"/>
                </a:lnTo>
                <a:lnTo>
                  <a:pt x="0" y="138696"/>
                </a:lnTo>
                <a:lnTo>
                  <a:pt x="1008888" y="138696"/>
                </a:lnTo>
                <a:lnTo>
                  <a:pt x="10088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04288" y="4730496"/>
            <a:ext cx="1272540" cy="139065"/>
          </a:xfrm>
          <a:custGeom>
            <a:avLst/>
            <a:gdLst/>
            <a:ahLst/>
            <a:cxnLst/>
            <a:rect l="l" t="t" r="r" b="b"/>
            <a:pathLst>
              <a:path w="1272539" h="139064">
                <a:moveTo>
                  <a:pt x="1272539" y="0"/>
                </a:moveTo>
                <a:lnTo>
                  <a:pt x="0" y="0"/>
                </a:lnTo>
                <a:lnTo>
                  <a:pt x="0" y="138683"/>
                </a:lnTo>
                <a:lnTo>
                  <a:pt x="1272539" y="138683"/>
                </a:lnTo>
                <a:lnTo>
                  <a:pt x="127253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04288" y="4954523"/>
            <a:ext cx="1263650" cy="139065"/>
          </a:xfrm>
          <a:custGeom>
            <a:avLst/>
            <a:gdLst/>
            <a:ahLst/>
            <a:cxnLst/>
            <a:rect l="l" t="t" r="r" b="b"/>
            <a:pathLst>
              <a:path w="1263650" h="139064">
                <a:moveTo>
                  <a:pt x="1263396" y="0"/>
                </a:moveTo>
                <a:lnTo>
                  <a:pt x="0" y="0"/>
                </a:lnTo>
                <a:lnTo>
                  <a:pt x="0" y="138683"/>
                </a:lnTo>
                <a:lnTo>
                  <a:pt x="1263396" y="138683"/>
                </a:lnTo>
                <a:lnTo>
                  <a:pt x="126339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62528" y="2328672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3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518915" y="232867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462528" y="2299716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73779" y="2299716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602735" y="2554223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3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59123" y="255422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602735" y="25252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713988" y="25252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48811" y="27782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400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12820" y="27782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48811" y="274929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76828" y="274929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51859" y="3002279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6248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14344" y="300227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51859" y="2974848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75303" y="2974848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453384" y="3227832"/>
            <a:ext cx="59690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5943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512820" y="3227832"/>
            <a:ext cx="59690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43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453384" y="31988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572255" y="31988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90900" y="345185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579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448811" y="345185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390900" y="3422903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06723" y="3422903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493008" y="367588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3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549396" y="367588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93008" y="364845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605784" y="364845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79291" y="39014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3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535679" y="3901440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79291" y="38724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93591" y="38724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483864" y="412546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579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541776" y="412546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483864" y="4096511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599688" y="4096511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430523" y="43494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400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494532" y="4349496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48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430523" y="43220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57015" y="43220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243072" y="4575047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0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13176" y="4575047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243072" y="45460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84803" y="45460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518915" y="4799076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579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576828" y="4799076"/>
            <a:ext cx="59690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43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518915" y="477012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36264" y="477012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511296" y="5023103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3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67684" y="502310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11296" y="499567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625596" y="499567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304288" y="2217420"/>
            <a:ext cx="0" cy="2918460"/>
          </a:xfrm>
          <a:custGeom>
            <a:avLst/>
            <a:gdLst/>
            <a:ahLst/>
            <a:cxnLst/>
            <a:rect l="l" t="t" r="r" b="b"/>
            <a:pathLst>
              <a:path h="2918460">
                <a:moveTo>
                  <a:pt x="0" y="0"/>
                </a:moveTo>
                <a:lnTo>
                  <a:pt x="0" y="29184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/>
          <p:nvPr/>
        </p:nvSpPr>
        <p:spPr>
          <a:xfrm>
            <a:off x="3581383" y="2215683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3721439" y="244016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575287" y="266465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3576811" y="288913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3576049" y="311362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3511431" y="333810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3612625" y="356259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3599061" y="3787080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3604853" y="4011565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3556999" y="4236050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3376862" y="4460535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3640209" y="468502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3631218" y="4909506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3087446" y="1921752"/>
            <a:ext cx="5124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7990" algn="l"/>
              </a:tabLst>
            </a:pPr>
            <a:r>
              <a:rPr sz="1100" dirty="0">
                <a:latin typeface="Calibri"/>
                <a:cs typeface="Calibri"/>
              </a:rPr>
              <a:t>2	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3918599" y="1921752"/>
            <a:ext cx="96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4334176" y="1921752"/>
            <a:ext cx="96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292137" y="1921752"/>
            <a:ext cx="2476500" cy="317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76755">
              <a:lnSpc>
                <a:spcPct val="100000"/>
              </a:lnSpc>
              <a:spcBef>
                <a:spcPts val="105"/>
              </a:spcBef>
              <a:tabLst>
                <a:tab pos="2392045" algn="l"/>
              </a:tabLst>
            </a:pPr>
            <a:r>
              <a:rPr sz="1100" dirty="0">
                <a:latin typeface="Calibri"/>
                <a:cs typeface="Calibri"/>
              </a:rPr>
              <a:t>0	1</a:t>
            </a:r>
            <a:endParaRPr sz="1100">
              <a:latin typeface="Calibri"/>
              <a:cs typeface="Calibri"/>
            </a:endParaRPr>
          </a:p>
          <a:p>
            <a:pPr marL="314960" marR="485775" indent="504825">
              <a:lnSpc>
                <a:spcPct val="147300"/>
              </a:lnSpc>
              <a:spcBef>
                <a:spcPts val="495"/>
              </a:spcBef>
            </a:pPr>
            <a:r>
              <a:rPr sz="1000" spc="-10" dirty="0">
                <a:latin typeface="Calibri"/>
                <a:cs typeface="Calibri"/>
              </a:rPr>
              <a:t>ДОО </a:t>
            </a:r>
            <a:r>
              <a:rPr sz="1000" spc="-5" dirty="0">
                <a:latin typeface="Calibri"/>
                <a:cs typeface="Calibri"/>
              </a:rPr>
              <a:t>итоговый балл  Принципы образовательной…  Образовательная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программа</a:t>
            </a:r>
            <a:endParaRPr sz="1000">
              <a:latin typeface="Calibri"/>
              <a:cs typeface="Calibri"/>
            </a:endParaRPr>
          </a:p>
          <a:p>
            <a:pPr marL="174625" marR="485775" indent="357505">
              <a:lnSpc>
                <a:spcPct val="147300"/>
              </a:lnSpc>
            </a:pPr>
            <a:r>
              <a:rPr sz="1000" spc="-5" dirty="0">
                <a:latin typeface="Calibri"/>
                <a:cs typeface="Calibri"/>
              </a:rPr>
              <a:t>Квалификация педагогов  Содержание образовательной…  Организация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образовательного…</a:t>
            </a:r>
            <a:endParaRPr sz="1000">
              <a:latin typeface="Calibri"/>
              <a:cs typeface="Calibri"/>
            </a:endParaRPr>
          </a:p>
          <a:p>
            <a:pPr marL="12700" marR="485775" indent="52705" algn="r">
              <a:lnSpc>
                <a:spcPct val="147300"/>
              </a:lnSpc>
            </a:pPr>
            <a:r>
              <a:rPr sz="1000" spc="-5" dirty="0">
                <a:latin typeface="Calibri"/>
                <a:cs typeface="Calibri"/>
              </a:rPr>
              <a:t>Образовательные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условия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(напр.,…  Условия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получения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дошкольного…  Взаимодействие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с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родителями…  Создание </a:t>
            </a:r>
            <a:r>
              <a:rPr sz="1000" spc="-10" dirty="0">
                <a:latin typeface="Calibri"/>
                <a:cs typeface="Calibri"/>
              </a:rPr>
              <a:t>безопасных </a:t>
            </a:r>
            <a:r>
              <a:rPr sz="1000" spc="-5" dirty="0">
                <a:latin typeface="Calibri"/>
                <a:cs typeface="Calibri"/>
              </a:rPr>
              <a:t>условий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для…</a:t>
            </a:r>
            <a:endParaRPr sz="1000">
              <a:latin typeface="Calibri"/>
              <a:cs typeface="Calibri"/>
            </a:endParaRPr>
          </a:p>
          <a:p>
            <a:pPr marL="198755" marR="485775" indent="179070">
              <a:lnSpc>
                <a:spcPct val="147300"/>
              </a:lnSpc>
            </a:pPr>
            <a:r>
              <a:rPr sz="1000" spc="-5" dirty="0">
                <a:latin typeface="Calibri"/>
                <a:cs typeface="Calibri"/>
              </a:rPr>
              <a:t>Организация питания </a:t>
            </a:r>
            <a:r>
              <a:rPr sz="1000" spc="-10" dirty="0">
                <a:latin typeface="Calibri"/>
                <a:cs typeface="Calibri"/>
              </a:rPr>
              <a:t>детей  </a:t>
            </a:r>
            <a:r>
              <a:rPr sz="1000" spc="-5" dirty="0">
                <a:latin typeface="Calibri"/>
                <a:cs typeface="Calibri"/>
              </a:rPr>
              <a:t>Охрана и укрепление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здоровья…</a:t>
            </a:r>
            <a:endParaRPr sz="1000">
              <a:latin typeface="Calibri"/>
              <a:cs typeface="Calibri"/>
            </a:endParaRPr>
          </a:p>
          <a:p>
            <a:pPr marL="349250">
              <a:lnSpc>
                <a:spcPct val="100000"/>
              </a:lnSpc>
              <a:spcBef>
                <a:spcPts val="570"/>
              </a:spcBef>
            </a:pPr>
            <a:r>
              <a:rPr sz="1000" spc="-5" dirty="0">
                <a:latin typeface="Calibri"/>
                <a:cs typeface="Calibri"/>
              </a:rPr>
              <a:t>Управление и развитие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ДОО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887755" y="1399973"/>
            <a:ext cx="3004185" cy="457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C54724"/>
                </a:solidFill>
                <a:latin typeface="Calibri"/>
                <a:cs typeface="Calibri"/>
              </a:rPr>
              <a:t>Степень вовлеченности</a:t>
            </a:r>
            <a:r>
              <a:rPr sz="1400" b="1" spc="-8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54724"/>
                </a:solidFill>
                <a:latin typeface="Calibri"/>
                <a:cs typeface="Calibri"/>
              </a:rPr>
              <a:t>родителей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400" b="1" dirty="0">
                <a:solidFill>
                  <a:srgbClr val="C54724"/>
                </a:solidFill>
                <a:latin typeface="Calibri"/>
                <a:cs typeface="Calibri"/>
              </a:rPr>
              <a:t>в </a:t>
            </a:r>
            <a:r>
              <a:rPr sz="1400" b="1" spc="-5" dirty="0">
                <a:solidFill>
                  <a:srgbClr val="C54724"/>
                </a:solidFill>
                <a:latin typeface="Calibri"/>
                <a:cs typeface="Calibri"/>
              </a:rPr>
              <a:t>образовательную деятельность</a:t>
            </a:r>
            <a:r>
              <a:rPr sz="1400" b="1" spc="-9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54724"/>
                </a:solidFill>
                <a:latin typeface="Calibri"/>
                <a:cs typeface="Calibri"/>
              </a:rPr>
              <a:t>ДОО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6813804" y="190804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813804" y="211226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813804" y="236372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813804" y="261518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813804" y="286664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813804" y="311810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813804" y="33695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813804" y="36210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813804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813804" y="412394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813804" y="437540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813804" y="46268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813804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13804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197852" y="190804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197852" y="211226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197852" y="236372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197852" y="261518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197852" y="286664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197852" y="311810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197852" y="33695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197852" y="36210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197852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197852" y="412394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197852" y="437540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197852" y="46268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197852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197852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581900" y="190804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81900" y="211226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581900" y="236372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581900" y="261518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581900" y="286664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581900" y="311810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581900" y="33695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581900" y="36210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581900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581900" y="412394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581900" y="437540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81900" y="46268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581900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581900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965947" y="1908048"/>
            <a:ext cx="0" cy="3268979"/>
          </a:xfrm>
          <a:custGeom>
            <a:avLst/>
            <a:gdLst/>
            <a:ahLst/>
            <a:cxnLst/>
            <a:rect l="l" t="t" r="r" b="b"/>
            <a:pathLst>
              <a:path h="3268979">
                <a:moveTo>
                  <a:pt x="0" y="0"/>
                </a:moveTo>
                <a:lnTo>
                  <a:pt x="0" y="326897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349995" y="1908048"/>
            <a:ext cx="0" cy="3268979"/>
          </a:xfrm>
          <a:custGeom>
            <a:avLst/>
            <a:gdLst/>
            <a:ahLst/>
            <a:cxnLst/>
            <a:rect l="l" t="t" r="r" b="b"/>
            <a:pathLst>
              <a:path h="3268979">
                <a:moveTo>
                  <a:pt x="0" y="0"/>
                </a:moveTo>
                <a:lnTo>
                  <a:pt x="0" y="326897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005828" y="190804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005828" y="211226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005828" y="236372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005828" y="261518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005828" y="286664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005828" y="311810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005828" y="33695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005828" y="36210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005828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005828" y="412394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005828" y="437540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005828" y="46268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05828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005828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389876" y="190804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389876" y="211226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389876" y="236372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389876" y="2615183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389876" y="286664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389876" y="3118104"/>
            <a:ext cx="0" cy="96520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389876" y="33695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389876" y="36210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389876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89876" y="412394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389876" y="437540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389876" y="462686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389876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389876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773923" y="1908048"/>
            <a:ext cx="0" cy="300355"/>
          </a:xfrm>
          <a:custGeom>
            <a:avLst/>
            <a:gdLst/>
            <a:ahLst/>
            <a:cxnLst/>
            <a:rect l="l" t="t" r="r" b="b"/>
            <a:pathLst>
              <a:path h="300355">
                <a:moveTo>
                  <a:pt x="0" y="0"/>
                </a:moveTo>
                <a:lnTo>
                  <a:pt x="0" y="30022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773923" y="2363723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3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773923" y="3872484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773923" y="4123944"/>
            <a:ext cx="0" cy="599440"/>
          </a:xfrm>
          <a:custGeom>
            <a:avLst/>
            <a:gdLst/>
            <a:ahLst/>
            <a:cxnLst/>
            <a:rect l="l" t="t" r="r" b="b"/>
            <a:pathLst>
              <a:path h="599439">
                <a:moveTo>
                  <a:pt x="0" y="0"/>
                </a:moveTo>
                <a:lnTo>
                  <a:pt x="0" y="5989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773923" y="487832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01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773923" y="512978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157971" y="1908048"/>
            <a:ext cx="0" cy="3268979"/>
          </a:xfrm>
          <a:custGeom>
            <a:avLst/>
            <a:gdLst/>
            <a:ahLst/>
            <a:cxnLst/>
            <a:rect l="l" t="t" r="r" b="b"/>
            <a:pathLst>
              <a:path h="3268979">
                <a:moveTo>
                  <a:pt x="0" y="0"/>
                </a:moveTo>
                <a:lnTo>
                  <a:pt x="0" y="326897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540495" y="1908048"/>
            <a:ext cx="0" cy="3268979"/>
          </a:xfrm>
          <a:custGeom>
            <a:avLst/>
            <a:gdLst/>
            <a:ahLst/>
            <a:cxnLst/>
            <a:rect l="l" t="t" r="r" b="b"/>
            <a:pathLst>
              <a:path h="3268979">
                <a:moveTo>
                  <a:pt x="0" y="0"/>
                </a:moveTo>
                <a:lnTo>
                  <a:pt x="0" y="326897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623304" y="190804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623304" y="215950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623304" y="241096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623304" y="266242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623304" y="291388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23304" y="316534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623304" y="341680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623304" y="366826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623304" y="391972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623304" y="417118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623304" y="442264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623304" y="467410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623304" y="4925567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623304" y="5177028"/>
            <a:ext cx="1917700" cy="0"/>
          </a:xfrm>
          <a:custGeom>
            <a:avLst/>
            <a:gdLst/>
            <a:ahLst/>
            <a:cxnLst/>
            <a:rect l="l" t="t" r="r" b="b"/>
            <a:pathLst>
              <a:path w="1917700">
                <a:moveTo>
                  <a:pt x="0" y="0"/>
                </a:moveTo>
                <a:lnTo>
                  <a:pt x="1917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623304" y="1908048"/>
            <a:ext cx="1917700" cy="3268979"/>
          </a:xfrm>
          <a:custGeom>
            <a:avLst/>
            <a:gdLst/>
            <a:ahLst/>
            <a:cxnLst/>
            <a:rect l="l" t="t" r="r" b="b"/>
            <a:pathLst>
              <a:path w="1917700" h="3268979">
                <a:moveTo>
                  <a:pt x="0" y="0"/>
                </a:moveTo>
                <a:lnTo>
                  <a:pt x="1917192" y="0"/>
                </a:lnTo>
                <a:lnTo>
                  <a:pt x="1917192" y="3268979"/>
                </a:lnTo>
                <a:lnTo>
                  <a:pt x="0" y="32689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623304" y="1956816"/>
            <a:ext cx="1140460" cy="155575"/>
          </a:xfrm>
          <a:custGeom>
            <a:avLst/>
            <a:gdLst/>
            <a:ahLst/>
            <a:cxnLst/>
            <a:rect l="l" t="t" r="r" b="b"/>
            <a:pathLst>
              <a:path w="1140459" h="155575">
                <a:moveTo>
                  <a:pt x="0" y="155448"/>
                </a:moveTo>
                <a:lnTo>
                  <a:pt x="1139952" y="155448"/>
                </a:lnTo>
                <a:lnTo>
                  <a:pt x="1139952" y="0"/>
                </a:lnTo>
                <a:lnTo>
                  <a:pt x="0" y="0"/>
                </a:lnTo>
                <a:lnTo>
                  <a:pt x="0" y="155448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623304" y="2208276"/>
            <a:ext cx="1240790" cy="155575"/>
          </a:xfrm>
          <a:custGeom>
            <a:avLst/>
            <a:gdLst/>
            <a:ahLst/>
            <a:cxnLst/>
            <a:rect l="l" t="t" r="r" b="b"/>
            <a:pathLst>
              <a:path w="1240790" h="155575">
                <a:moveTo>
                  <a:pt x="1240536" y="0"/>
                </a:moveTo>
                <a:lnTo>
                  <a:pt x="0" y="0"/>
                </a:lnTo>
                <a:lnTo>
                  <a:pt x="0" y="155448"/>
                </a:lnTo>
                <a:lnTo>
                  <a:pt x="1240536" y="155448"/>
                </a:lnTo>
                <a:lnTo>
                  <a:pt x="12405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623304" y="2459735"/>
            <a:ext cx="1143000" cy="155575"/>
          </a:xfrm>
          <a:custGeom>
            <a:avLst/>
            <a:gdLst/>
            <a:ahLst/>
            <a:cxnLst/>
            <a:rect l="l" t="t" r="r" b="b"/>
            <a:pathLst>
              <a:path w="1143000" h="155575">
                <a:moveTo>
                  <a:pt x="1143000" y="0"/>
                </a:moveTo>
                <a:lnTo>
                  <a:pt x="0" y="0"/>
                </a:lnTo>
                <a:lnTo>
                  <a:pt x="0" y="155448"/>
                </a:lnTo>
                <a:lnTo>
                  <a:pt x="1143000" y="155448"/>
                </a:lnTo>
                <a:lnTo>
                  <a:pt x="1143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623304" y="2711195"/>
            <a:ext cx="1141730" cy="155575"/>
          </a:xfrm>
          <a:custGeom>
            <a:avLst/>
            <a:gdLst/>
            <a:ahLst/>
            <a:cxnLst/>
            <a:rect l="l" t="t" r="r" b="b"/>
            <a:pathLst>
              <a:path w="1141729" h="155575">
                <a:moveTo>
                  <a:pt x="1141463" y="0"/>
                </a:moveTo>
                <a:lnTo>
                  <a:pt x="0" y="0"/>
                </a:lnTo>
                <a:lnTo>
                  <a:pt x="0" y="155448"/>
                </a:lnTo>
                <a:lnTo>
                  <a:pt x="1141463" y="155448"/>
                </a:lnTo>
                <a:lnTo>
                  <a:pt x="114146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623304" y="2962655"/>
            <a:ext cx="1137285" cy="155575"/>
          </a:xfrm>
          <a:custGeom>
            <a:avLst/>
            <a:gdLst/>
            <a:ahLst/>
            <a:cxnLst/>
            <a:rect l="l" t="t" r="r" b="b"/>
            <a:pathLst>
              <a:path w="1137284" h="155575">
                <a:moveTo>
                  <a:pt x="1136891" y="0"/>
                </a:moveTo>
                <a:lnTo>
                  <a:pt x="0" y="0"/>
                </a:lnTo>
                <a:lnTo>
                  <a:pt x="0" y="155448"/>
                </a:lnTo>
                <a:lnTo>
                  <a:pt x="1136891" y="155448"/>
                </a:lnTo>
                <a:lnTo>
                  <a:pt x="11368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623304" y="3214116"/>
            <a:ext cx="1071880" cy="155575"/>
          </a:xfrm>
          <a:custGeom>
            <a:avLst/>
            <a:gdLst/>
            <a:ahLst/>
            <a:cxnLst/>
            <a:rect l="l" t="t" r="r" b="b"/>
            <a:pathLst>
              <a:path w="1071879" h="155575">
                <a:moveTo>
                  <a:pt x="1071372" y="0"/>
                </a:moveTo>
                <a:lnTo>
                  <a:pt x="0" y="0"/>
                </a:lnTo>
                <a:lnTo>
                  <a:pt x="0" y="155448"/>
                </a:lnTo>
                <a:lnTo>
                  <a:pt x="1071372" y="155448"/>
                </a:lnTo>
                <a:lnTo>
                  <a:pt x="107137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623304" y="3465576"/>
            <a:ext cx="1152525" cy="155575"/>
          </a:xfrm>
          <a:custGeom>
            <a:avLst/>
            <a:gdLst/>
            <a:ahLst/>
            <a:cxnLst/>
            <a:rect l="l" t="t" r="r" b="b"/>
            <a:pathLst>
              <a:path w="1152525" h="155575">
                <a:moveTo>
                  <a:pt x="1152144" y="0"/>
                </a:moveTo>
                <a:lnTo>
                  <a:pt x="0" y="0"/>
                </a:lnTo>
                <a:lnTo>
                  <a:pt x="0" y="155448"/>
                </a:lnTo>
                <a:lnTo>
                  <a:pt x="1152144" y="155448"/>
                </a:lnTo>
                <a:lnTo>
                  <a:pt x="115214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623304" y="3717035"/>
            <a:ext cx="1167765" cy="155575"/>
          </a:xfrm>
          <a:custGeom>
            <a:avLst/>
            <a:gdLst/>
            <a:ahLst/>
            <a:cxnLst/>
            <a:rect l="l" t="t" r="r" b="b"/>
            <a:pathLst>
              <a:path w="1167765" h="155575">
                <a:moveTo>
                  <a:pt x="1167383" y="0"/>
                </a:moveTo>
                <a:lnTo>
                  <a:pt x="0" y="0"/>
                </a:lnTo>
                <a:lnTo>
                  <a:pt x="0" y="155448"/>
                </a:lnTo>
                <a:lnTo>
                  <a:pt x="1167383" y="155448"/>
                </a:lnTo>
                <a:lnTo>
                  <a:pt x="116738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623304" y="3968496"/>
            <a:ext cx="1156970" cy="155575"/>
          </a:xfrm>
          <a:custGeom>
            <a:avLst/>
            <a:gdLst/>
            <a:ahLst/>
            <a:cxnLst/>
            <a:rect l="l" t="t" r="r" b="b"/>
            <a:pathLst>
              <a:path w="1156970" h="155575">
                <a:moveTo>
                  <a:pt x="1156716" y="0"/>
                </a:moveTo>
                <a:lnTo>
                  <a:pt x="0" y="0"/>
                </a:lnTo>
                <a:lnTo>
                  <a:pt x="0" y="155447"/>
                </a:lnTo>
                <a:lnTo>
                  <a:pt x="1156716" y="155447"/>
                </a:lnTo>
                <a:lnTo>
                  <a:pt x="11567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623304" y="4219955"/>
            <a:ext cx="1126490" cy="155575"/>
          </a:xfrm>
          <a:custGeom>
            <a:avLst/>
            <a:gdLst/>
            <a:ahLst/>
            <a:cxnLst/>
            <a:rect l="l" t="t" r="r" b="b"/>
            <a:pathLst>
              <a:path w="1126490" h="155575">
                <a:moveTo>
                  <a:pt x="1126236" y="0"/>
                </a:moveTo>
                <a:lnTo>
                  <a:pt x="0" y="0"/>
                </a:lnTo>
                <a:lnTo>
                  <a:pt x="0" y="155448"/>
                </a:lnTo>
                <a:lnTo>
                  <a:pt x="1126236" y="155448"/>
                </a:lnTo>
                <a:lnTo>
                  <a:pt x="11262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623304" y="4471415"/>
            <a:ext cx="986155" cy="155575"/>
          </a:xfrm>
          <a:custGeom>
            <a:avLst/>
            <a:gdLst/>
            <a:ahLst/>
            <a:cxnLst/>
            <a:rect l="l" t="t" r="r" b="b"/>
            <a:pathLst>
              <a:path w="986154" h="155575">
                <a:moveTo>
                  <a:pt x="986015" y="0"/>
                </a:moveTo>
                <a:lnTo>
                  <a:pt x="0" y="0"/>
                </a:lnTo>
                <a:lnTo>
                  <a:pt x="0" y="155448"/>
                </a:lnTo>
                <a:lnTo>
                  <a:pt x="986015" y="155448"/>
                </a:lnTo>
                <a:lnTo>
                  <a:pt x="98601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623304" y="4722876"/>
            <a:ext cx="1181100" cy="155575"/>
          </a:xfrm>
          <a:custGeom>
            <a:avLst/>
            <a:gdLst/>
            <a:ahLst/>
            <a:cxnLst/>
            <a:rect l="l" t="t" r="r" b="b"/>
            <a:pathLst>
              <a:path w="1181100" h="155575">
                <a:moveTo>
                  <a:pt x="1181100" y="0"/>
                </a:moveTo>
                <a:lnTo>
                  <a:pt x="0" y="0"/>
                </a:lnTo>
                <a:lnTo>
                  <a:pt x="0" y="155448"/>
                </a:lnTo>
                <a:lnTo>
                  <a:pt x="1181100" y="155448"/>
                </a:lnTo>
                <a:lnTo>
                  <a:pt x="11811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623304" y="4974335"/>
            <a:ext cx="1186180" cy="155575"/>
          </a:xfrm>
          <a:custGeom>
            <a:avLst/>
            <a:gdLst/>
            <a:ahLst/>
            <a:cxnLst/>
            <a:rect l="l" t="t" r="r" b="b"/>
            <a:pathLst>
              <a:path w="1186179" h="155575">
                <a:moveTo>
                  <a:pt x="1185672" y="0"/>
                </a:moveTo>
                <a:lnTo>
                  <a:pt x="0" y="0"/>
                </a:lnTo>
                <a:lnTo>
                  <a:pt x="0" y="155448"/>
                </a:lnTo>
                <a:lnTo>
                  <a:pt x="1185672" y="155448"/>
                </a:lnTo>
                <a:lnTo>
                  <a:pt x="118567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711440" y="203453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763256" y="203453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711440" y="200558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815071" y="200558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812023" y="228600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863840" y="228600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12023" y="22570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915656" y="22570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706868" y="2537460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435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66304" y="2537460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43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06868" y="250850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825740" y="250850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708392" y="278892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5638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64780" y="278892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708392" y="27599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821168" y="27599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705343" y="304037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48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760207" y="304037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705343" y="301142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815071" y="301142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641335" y="329184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34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694676" y="329184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641335" y="32628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749540" y="32628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723631" y="354330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775447" y="354330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723631" y="35143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828788" y="35143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738871" y="379475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790688" y="379475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738871" y="37658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844028" y="37658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726680" y="404622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34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780019" y="404622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726680" y="40172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834883" y="401726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691628" y="429767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5791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749540" y="429767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691628" y="426872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807452" y="426872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542276" y="454914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67055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609331" y="4549140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53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542276" y="45201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674864" y="452018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751064" y="480060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34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804404" y="480060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751064" y="47716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859268" y="47716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755635" y="505205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34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808976" y="505205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755635" y="50231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862316" y="50231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623304" y="1908048"/>
            <a:ext cx="0" cy="3268979"/>
          </a:xfrm>
          <a:custGeom>
            <a:avLst/>
            <a:gdLst/>
            <a:ahLst/>
            <a:cxnLst/>
            <a:rect l="l" t="t" r="r" b="b"/>
            <a:pathLst>
              <a:path h="3268979">
                <a:moveTo>
                  <a:pt x="0" y="0"/>
                </a:moveTo>
                <a:lnTo>
                  <a:pt x="0" y="326897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7825023" y="192056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9" name="object 36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76</a:t>
            </a:fld>
            <a:endParaRPr dirty="0"/>
          </a:p>
        </p:txBody>
      </p:sp>
      <p:sp>
        <p:nvSpPr>
          <p:cNvPr id="341" name="object 341"/>
          <p:cNvSpPr txBox="1"/>
          <p:nvPr/>
        </p:nvSpPr>
        <p:spPr>
          <a:xfrm>
            <a:off x="7925760" y="217202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7828376" y="242348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7826547" y="267494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4" name="object 344"/>
          <p:cNvSpPr txBox="1"/>
          <p:nvPr/>
        </p:nvSpPr>
        <p:spPr>
          <a:xfrm>
            <a:off x="7822280" y="292640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7757205" y="317786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6" name="object 346"/>
          <p:cNvSpPr txBox="1"/>
          <p:nvPr/>
        </p:nvSpPr>
        <p:spPr>
          <a:xfrm>
            <a:off x="7837825" y="342932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7" name="object 347"/>
          <p:cNvSpPr txBox="1"/>
          <p:nvPr/>
        </p:nvSpPr>
        <p:spPr>
          <a:xfrm>
            <a:off x="7853217" y="368078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8" name="object 348"/>
          <p:cNvSpPr txBox="1"/>
          <p:nvPr/>
        </p:nvSpPr>
        <p:spPr>
          <a:xfrm>
            <a:off x="7842397" y="393224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9" name="object 349"/>
          <p:cNvSpPr txBox="1"/>
          <p:nvPr/>
        </p:nvSpPr>
        <p:spPr>
          <a:xfrm>
            <a:off x="7811307" y="418370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0" name="object 350"/>
          <p:cNvSpPr txBox="1"/>
          <p:nvPr/>
        </p:nvSpPr>
        <p:spPr>
          <a:xfrm>
            <a:off x="7670642" y="443516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1" name="object 351"/>
          <p:cNvSpPr txBox="1"/>
          <p:nvPr/>
        </p:nvSpPr>
        <p:spPr>
          <a:xfrm>
            <a:off x="7866933" y="468662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2" name="object 352"/>
          <p:cNvSpPr txBox="1"/>
          <p:nvPr/>
        </p:nvSpPr>
        <p:spPr>
          <a:xfrm>
            <a:off x="7870591" y="493808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8493250" y="1613174"/>
            <a:ext cx="96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5417936" y="1930612"/>
            <a:ext cx="10991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ДОО </a:t>
            </a:r>
            <a:r>
              <a:rPr sz="1000" spc="-5" dirty="0">
                <a:latin typeface="Calibri"/>
                <a:cs typeface="Calibri"/>
              </a:rPr>
              <a:t>итоговый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балл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4950042" y="2182078"/>
            <a:ext cx="16554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Принципы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образовательной…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4912601" y="2433544"/>
            <a:ext cx="16040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Образовательная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программа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5129914" y="2685010"/>
            <a:ext cx="13868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Квалификация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педагогов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8" name="object 358"/>
          <p:cNvSpPr txBox="1"/>
          <p:nvPr/>
        </p:nvSpPr>
        <p:spPr>
          <a:xfrm>
            <a:off x="4837085" y="2936476"/>
            <a:ext cx="176783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Содержание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образовательной…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4773586" y="3187942"/>
            <a:ext cx="1831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Организация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образовательного…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4664676" y="3439408"/>
            <a:ext cx="19405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Образовательные условия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(напр.,…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4691872" y="3690874"/>
            <a:ext cx="19126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Условия получения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дошкольного…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4813431" y="3942340"/>
            <a:ext cx="17907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Взаимодействие с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родителями…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4834935" y="4193806"/>
            <a:ext cx="1769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Создание </a:t>
            </a:r>
            <a:r>
              <a:rPr sz="1000" spc="-10" dirty="0">
                <a:latin typeface="Calibri"/>
                <a:cs typeface="Calibri"/>
              </a:rPr>
              <a:t>безопасных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условий…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4975341" y="4445273"/>
            <a:ext cx="15398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Организация питания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детей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4795975" y="4696739"/>
            <a:ext cx="180911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Охрана и укрепление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здоровья…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4946374" y="4948205"/>
            <a:ext cx="15690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Управление и развитие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ДОО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5079968" y="1399973"/>
            <a:ext cx="3126105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105"/>
              </a:spcBef>
            </a:pPr>
            <a:r>
              <a:rPr sz="1400" b="1" dirty="0">
                <a:solidFill>
                  <a:srgbClr val="C54724"/>
                </a:solidFill>
                <a:latin typeface="Calibri"/>
                <a:cs typeface="Calibri"/>
              </a:rPr>
              <a:t>Степень </a:t>
            </a:r>
            <a:r>
              <a:rPr sz="1400" b="1" spc="-5" dirty="0">
                <a:solidFill>
                  <a:srgbClr val="C54724"/>
                </a:solidFill>
                <a:latin typeface="Calibri"/>
                <a:cs typeface="Calibri"/>
              </a:rPr>
              <a:t>удовлетворенности</a:t>
            </a:r>
            <a:r>
              <a:rPr sz="1400" b="1" spc="-10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54724"/>
                </a:solidFill>
                <a:latin typeface="Calibri"/>
                <a:cs typeface="Calibri"/>
              </a:rPr>
              <a:t>родителей</a:t>
            </a:r>
            <a:endParaRPr sz="1400">
              <a:latin typeface="Calibri"/>
              <a:cs typeface="Calibri"/>
            </a:endParaRPr>
          </a:p>
          <a:p>
            <a:pPr marL="1506855">
              <a:lnSpc>
                <a:spcPct val="100000"/>
              </a:lnSpc>
              <a:tabLst>
                <a:tab pos="1890395" algn="l"/>
                <a:tab pos="2274570" algn="l"/>
                <a:tab pos="2658110" algn="l"/>
                <a:tab pos="3041650" algn="l"/>
              </a:tabLst>
            </a:pPr>
            <a:r>
              <a:rPr sz="1100" dirty="0">
                <a:latin typeface="Calibri"/>
                <a:cs typeface="Calibri"/>
              </a:rPr>
              <a:t>0	1	2	3	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943133" y="5245773"/>
            <a:ext cx="681672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5190" algn="l"/>
              </a:tabLst>
            </a:pPr>
            <a:r>
              <a:rPr sz="1500" spc="-5" dirty="0">
                <a:latin typeface="Calibri"/>
                <a:cs typeface="Calibri"/>
              </a:rPr>
              <a:t>Средний </a:t>
            </a:r>
            <a:r>
              <a:rPr sz="1500" dirty="0">
                <a:latin typeface="Calibri"/>
                <a:cs typeface="Calibri"/>
              </a:rPr>
              <a:t>балл 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2,9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 ±</a:t>
            </a:r>
            <a:r>
              <a:rPr sz="1500" b="1" spc="-1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	</a:t>
            </a:r>
            <a:r>
              <a:rPr sz="2250" spc="-7" baseline="1851" dirty="0">
                <a:latin typeface="Calibri"/>
                <a:cs typeface="Calibri"/>
              </a:rPr>
              <a:t>Средний </a:t>
            </a:r>
            <a:r>
              <a:rPr sz="2250" baseline="1851" dirty="0">
                <a:latin typeface="Calibri"/>
                <a:cs typeface="Calibri"/>
              </a:rPr>
              <a:t>балл — </a:t>
            </a:r>
            <a:r>
              <a:rPr sz="2250" b="1" spc="-7" baseline="1851" dirty="0">
                <a:solidFill>
                  <a:srgbClr val="C54724"/>
                </a:solidFill>
                <a:latin typeface="Calibri"/>
                <a:cs typeface="Calibri"/>
              </a:rPr>
              <a:t>3,0 </a:t>
            </a:r>
            <a:r>
              <a:rPr sz="2250" b="1" baseline="185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2250" b="1" spc="-135" baseline="1851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2250" b="1" spc="-7" baseline="1851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2250" spc="-7" baseline="1851" dirty="0">
                <a:latin typeface="Calibri"/>
                <a:cs typeface="Calibri"/>
              </a:rPr>
              <a:t>.</a:t>
            </a:r>
            <a:endParaRPr sz="2250" baseline="1851">
              <a:latin typeface="Calibri"/>
              <a:cs typeface="Calibri"/>
            </a:endParaRPr>
          </a:p>
          <a:p>
            <a:pPr marL="233679">
              <a:lnSpc>
                <a:spcPct val="100000"/>
              </a:lnSpc>
              <a:spcBef>
                <a:spcPts val="1140"/>
              </a:spcBef>
            </a:pP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Самые низкие </a:t>
            </a:r>
            <a:r>
              <a:rPr sz="1500" spc="-5" dirty="0">
                <a:latin typeface="Calibri"/>
                <a:cs typeface="Calibri"/>
              </a:rPr>
              <a:t>оценки: «Организация питания </a:t>
            </a:r>
            <a:r>
              <a:rPr sz="1500" spc="-10" dirty="0">
                <a:latin typeface="Calibri"/>
                <a:cs typeface="Calibri"/>
              </a:rPr>
              <a:t>детей» </a:t>
            </a:r>
            <a:r>
              <a:rPr sz="1500" dirty="0">
                <a:latin typeface="Calibri"/>
                <a:cs typeface="Calibri"/>
              </a:rPr>
              <a:t>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2,4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/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2,6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3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440" y="196972"/>
            <a:ext cx="43167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20" dirty="0">
                <a:solidFill>
                  <a:srgbClr val="C54724"/>
                </a:solidFill>
              </a:rPr>
              <a:t>ДОО</a:t>
            </a:r>
            <a:r>
              <a:rPr sz="2100" spc="55" dirty="0">
                <a:solidFill>
                  <a:srgbClr val="C54724"/>
                </a:solidFill>
              </a:rPr>
              <a:t> </a:t>
            </a:r>
            <a:r>
              <a:rPr sz="2100" spc="-15" dirty="0">
                <a:solidFill>
                  <a:srgbClr val="C54724"/>
                </a:solidFill>
              </a:rPr>
              <a:t>родителями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482084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2084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2084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2084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2084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82084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82084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2084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2084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82084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82084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2084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2084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2084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72228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2228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72228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72228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2228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2228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2228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72228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72228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72228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72228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72228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72228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72228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62371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62371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62371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62371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62371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62371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62371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62371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62371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62371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62371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62371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62371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62371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54040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54040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54040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654040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54040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54040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54040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54040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54040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54040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54040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54040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54040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54040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44184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44184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44184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44184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44184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44184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44184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44184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44184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44184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44184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44184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44184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44184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34328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34328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34328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34328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34328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34328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34328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34328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34328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34328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34328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434328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434328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34328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825995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825995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825995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825995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25995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25995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825995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825995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825995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825995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825995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825995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825995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825995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216140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216140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216140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16140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216140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16140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16140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16140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216140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16140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216140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216140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216140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216140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607807" y="17388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607807" y="1972055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607807" y="2247900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607807" y="2523744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607807" y="27995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607807" y="30754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607807" y="33512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07807" y="3627120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607807" y="390448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07807" y="418033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07807" y="4456176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607807" y="4732020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07807" y="500786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607807" y="528370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997952" y="1738883"/>
            <a:ext cx="0" cy="3587750"/>
          </a:xfrm>
          <a:custGeom>
            <a:avLst/>
            <a:gdLst/>
            <a:ahLst/>
            <a:cxnLst/>
            <a:rect l="l" t="t" r="r" b="b"/>
            <a:pathLst>
              <a:path h="3587750">
                <a:moveTo>
                  <a:pt x="0" y="0"/>
                </a:moveTo>
                <a:lnTo>
                  <a:pt x="0" y="35874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090415" y="1783079"/>
            <a:ext cx="21590" cy="189230"/>
          </a:xfrm>
          <a:custGeom>
            <a:avLst/>
            <a:gdLst/>
            <a:ahLst/>
            <a:cxnLst/>
            <a:rect l="l" t="t" r="r" b="b"/>
            <a:pathLst>
              <a:path w="21589" h="189230">
                <a:moveTo>
                  <a:pt x="0" y="188975"/>
                </a:moveTo>
                <a:lnTo>
                  <a:pt x="21323" y="188975"/>
                </a:lnTo>
                <a:lnTo>
                  <a:pt x="21323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101077" y="2058911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88"/>
                </a:lnTo>
              </a:path>
            </a:pathLst>
          </a:custGeom>
          <a:ln w="21323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01077" y="2610611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21323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090415" y="3715511"/>
            <a:ext cx="128270" cy="189230"/>
          </a:xfrm>
          <a:custGeom>
            <a:avLst/>
            <a:gdLst/>
            <a:ahLst/>
            <a:cxnLst/>
            <a:rect l="l" t="t" r="r" b="b"/>
            <a:pathLst>
              <a:path w="128270" h="189229">
                <a:moveTo>
                  <a:pt x="128015" y="0"/>
                </a:moveTo>
                <a:lnTo>
                  <a:pt x="0" y="0"/>
                </a:lnTo>
                <a:lnTo>
                  <a:pt x="0" y="188975"/>
                </a:lnTo>
                <a:lnTo>
                  <a:pt x="128015" y="188975"/>
                </a:lnTo>
                <a:lnTo>
                  <a:pt x="128015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101077" y="5094719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88"/>
                </a:lnTo>
              </a:path>
            </a:pathLst>
          </a:custGeom>
          <a:ln w="21323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11752" y="1783079"/>
            <a:ext cx="85725" cy="189230"/>
          </a:xfrm>
          <a:custGeom>
            <a:avLst/>
            <a:gdLst/>
            <a:ahLst/>
            <a:cxnLst/>
            <a:rect l="l" t="t" r="r" b="b"/>
            <a:pathLst>
              <a:path w="85725" h="189230">
                <a:moveTo>
                  <a:pt x="0" y="188975"/>
                </a:moveTo>
                <a:lnTo>
                  <a:pt x="85344" y="188975"/>
                </a:lnTo>
                <a:lnTo>
                  <a:pt x="85344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11752" y="2058911"/>
            <a:ext cx="170815" cy="189230"/>
          </a:xfrm>
          <a:custGeom>
            <a:avLst/>
            <a:gdLst/>
            <a:ahLst/>
            <a:cxnLst/>
            <a:rect l="l" t="t" r="r" b="b"/>
            <a:pathLst>
              <a:path w="170814" h="189230">
                <a:moveTo>
                  <a:pt x="170700" y="0"/>
                </a:moveTo>
                <a:lnTo>
                  <a:pt x="0" y="0"/>
                </a:lnTo>
                <a:lnTo>
                  <a:pt x="0" y="188988"/>
                </a:lnTo>
                <a:lnTo>
                  <a:pt x="170700" y="188988"/>
                </a:lnTo>
                <a:lnTo>
                  <a:pt x="17070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090415" y="2334767"/>
            <a:ext cx="213360" cy="189230"/>
          </a:xfrm>
          <a:custGeom>
            <a:avLst/>
            <a:gdLst/>
            <a:ahLst/>
            <a:cxnLst/>
            <a:rect l="l" t="t" r="r" b="b"/>
            <a:pathLst>
              <a:path w="213360" h="189230">
                <a:moveTo>
                  <a:pt x="213347" y="0"/>
                </a:moveTo>
                <a:lnTo>
                  <a:pt x="0" y="0"/>
                </a:lnTo>
                <a:lnTo>
                  <a:pt x="0" y="188975"/>
                </a:lnTo>
                <a:lnTo>
                  <a:pt x="213347" y="188975"/>
                </a:lnTo>
                <a:lnTo>
                  <a:pt x="213347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11752" y="2610611"/>
            <a:ext cx="256540" cy="189230"/>
          </a:xfrm>
          <a:custGeom>
            <a:avLst/>
            <a:gdLst/>
            <a:ahLst/>
            <a:cxnLst/>
            <a:rect l="l" t="t" r="r" b="b"/>
            <a:pathLst>
              <a:path w="256539" h="189230">
                <a:moveTo>
                  <a:pt x="256032" y="0"/>
                </a:moveTo>
                <a:lnTo>
                  <a:pt x="0" y="0"/>
                </a:lnTo>
                <a:lnTo>
                  <a:pt x="0" y="188975"/>
                </a:lnTo>
                <a:lnTo>
                  <a:pt x="256032" y="188975"/>
                </a:lnTo>
                <a:lnTo>
                  <a:pt x="25603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33081" y="2886443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88"/>
                </a:lnTo>
              </a:path>
            </a:pathLst>
          </a:custGeom>
          <a:ln w="85331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122420" y="316230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122420" y="3438144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218432" y="3715511"/>
            <a:ext cx="812800" cy="189230"/>
          </a:xfrm>
          <a:custGeom>
            <a:avLst/>
            <a:gdLst/>
            <a:ahLst/>
            <a:cxnLst/>
            <a:rect l="l" t="t" r="r" b="b"/>
            <a:pathLst>
              <a:path w="812800" h="189229">
                <a:moveTo>
                  <a:pt x="812279" y="0"/>
                </a:moveTo>
                <a:lnTo>
                  <a:pt x="0" y="0"/>
                </a:lnTo>
                <a:lnTo>
                  <a:pt x="0" y="188975"/>
                </a:lnTo>
                <a:lnTo>
                  <a:pt x="812279" y="188975"/>
                </a:lnTo>
                <a:lnTo>
                  <a:pt x="81227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101077" y="3991355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21323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122420" y="4267187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88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090415" y="4543044"/>
            <a:ext cx="106680" cy="189230"/>
          </a:xfrm>
          <a:custGeom>
            <a:avLst/>
            <a:gdLst/>
            <a:ahLst/>
            <a:cxnLst/>
            <a:rect l="l" t="t" r="r" b="b"/>
            <a:pathLst>
              <a:path w="106679" h="189229">
                <a:moveTo>
                  <a:pt x="106679" y="0"/>
                </a:moveTo>
                <a:lnTo>
                  <a:pt x="0" y="0"/>
                </a:lnTo>
                <a:lnTo>
                  <a:pt x="0" y="188975"/>
                </a:lnTo>
                <a:lnTo>
                  <a:pt x="106679" y="188975"/>
                </a:lnTo>
                <a:lnTo>
                  <a:pt x="10667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122420" y="4818888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111752" y="5094719"/>
            <a:ext cx="277495" cy="189230"/>
          </a:xfrm>
          <a:custGeom>
            <a:avLst/>
            <a:gdLst/>
            <a:ahLst/>
            <a:cxnLst/>
            <a:rect l="l" t="t" r="r" b="b"/>
            <a:pathLst>
              <a:path w="277495" h="189229">
                <a:moveTo>
                  <a:pt x="277367" y="0"/>
                </a:moveTo>
                <a:lnTo>
                  <a:pt x="0" y="0"/>
                </a:lnTo>
                <a:lnTo>
                  <a:pt x="0" y="188988"/>
                </a:lnTo>
                <a:lnTo>
                  <a:pt x="277367" y="188988"/>
                </a:lnTo>
                <a:lnTo>
                  <a:pt x="277367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197096" y="1783079"/>
            <a:ext cx="2156460" cy="189230"/>
          </a:xfrm>
          <a:custGeom>
            <a:avLst/>
            <a:gdLst/>
            <a:ahLst/>
            <a:cxnLst/>
            <a:rect l="l" t="t" r="r" b="b"/>
            <a:pathLst>
              <a:path w="2156460" h="189230">
                <a:moveTo>
                  <a:pt x="2156460" y="0"/>
                </a:moveTo>
                <a:lnTo>
                  <a:pt x="0" y="0"/>
                </a:lnTo>
                <a:lnTo>
                  <a:pt x="0" y="188975"/>
                </a:lnTo>
                <a:lnTo>
                  <a:pt x="2156460" y="188975"/>
                </a:lnTo>
                <a:lnTo>
                  <a:pt x="215646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282440" y="2058923"/>
            <a:ext cx="2647315" cy="189230"/>
          </a:xfrm>
          <a:custGeom>
            <a:avLst/>
            <a:gdLst/>
            <a:ahLst/>
            <a:cxnLst/>
            <a:rect l="l" t="t" r="r" b="b"/>
            <a:pathLst>
              <a:path w="2647315" h="189230">
                <a:moveTo>
                  <a:pt x="2647188" y="0"/>
                </a:moveTo>
                <a:lnTo>
                  <a:pt x="0" y="0"/>
                </a:lnTo>
                <a:lnTo>
                  <a:pt x="0" y="188975"/>
                </a:lnTo>
                <a:lnTo>
                  <a:pt x="2647188" y="188975"/>
                </a:lnTo>
                <a:lnTo>
                  <a:pt x="264718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03776" y="2334767"/>
            <a:ext cx="2092960" cy="189230"/>
          </a:xfrm>
          <a:custGeom>
            <a:avLst/>
            <a:gdLst/>
            <a:ahLst/>
            <a:cxnLst/>
            <a:rect l="l" t="t" r="r" b="b"/>
            <a:pathLst>
              <a:path w="2092960" h="189230">
                <a:moveTo>
                  <a:pt x="2092452" y="0"/>
                </a:moveTo>
                <a:lnTo>
                  <a:pt x="0" y="0"/>
                </a:lnTo>
                <a:lnTo>
                  <a:pt x="0" y="188975"/>
                </a:lnTo>
                <a:lnTo>
                  <a:pt x="2092452" y="188975"/>
                </a:lnTo>
                <a:lnTo>
                  <a:pt x="209245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367784" y="2610611"/>
            <a:ext cx="2028825" cy="189230"/>
          </a:xfrm>
          <a:custGeom>
            <a:avLst/>
            <a:gdLst/>
            <a:ahLst/>
            <a:cxnLst/>
            <a:rect l="l" t="t" r="r" b="b"/>
            <a:pathLst>
              <a:path w="2028825" h="189230">
                <a:moveTo>
                  <a:pt x="2028444" y="0"/>
                </a:moveTo>
                <a:lnTo>
                  <a:pt x="0" y="0"/>
                </a:lnTo>
                <a:lnTo>
                  <a:pt x="0" y="188975"/>
                </a:lnTo>
                <a:lnTo>
                  <a:pt x="2028444" y="188975"/>
                </a:lnTo>
                <a:lnTo>
                  <a:pt x="202844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175759" y="2886455"/>
            <a:ext cx="2178050" cy="189230"/>
          </a:xfrm>
          <a:custGeom>
            <a:avLst/>
            <a:gdLst/>
            <a:ahLst/>
            <a:cxnLst/>
            <a:rect l="l" t="t" r="r" b="b"/>
            <a:pathLst>
              <a:path w="2178050" h="189230">
                <a:moveTo>
                  <a:pt x="2177796" y="0"/>
                </a:moveTo>
                <a:lnTo>
                  <a:pt x="0" y="0"/>
                </a:lnTo>
                <a:lnTo>
                  <a:pt x="0" y="188975"/>
                </a:lnTo>
                <a:lnTo>
                  <a:pt x="2177796" y="188975"/>
                </a:lnTo>
                <a:lnTo>
                  <a:pt x="217779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154423" y="3162300"/>
            <a:ext cx="1666239" cy="189230"/>
          </a:xfrm>
          <a:custGeom>
            <a:avLst/>
            <a:gdLst/>
            <a:ahLst/>
            <a:cxnLst/>
            <a:rect l="l" t="t" r="r" b="b"/>
            <a:pathLst>
              <a:path w="1666239" h="189229">
                <a:moveTo>
                  <a:pt x="1665731" y="0"/>
                </a:moveTo>
                <a:lnTo>
                  <a:pt x="0" y="0"/>
                </a:lnTo>
                <a:lnTo>
                  <a:pt x="0" y="188975"/>
                </a:lnTo>
                <a:lnTo>
                  <a:pt x="1665731" y="188975"/>
                </a:lnTo>
                <a:lnTo>
                  <a:pt x="1665731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154423" y="3438144"/>
            <a:ext cx="1986280" cy="189230"/>
          </a:xfrm>
          <a:custGeom>
            <a:avLst/>
            <a:gdLst/>
            <a:ahLst/>
            <a:cxnLst/>
            <a:rect l="l" t="t" r="r" b="b"/>
            <a:pathLst>
              <a:path w="1986279" h="189229">
                <a:moveTo>
                  <a:pt x="1985772" y="0"/>
                </a:moveTo>
                <a:lnTo>
                  <a:pt x="0" y="0"/>
                </a:lnTo>
                <a:lnTo>
                  <a:pt x="0" y="188975"/>
                </a:lnTo>
                <a:lnTo>
                  <a:pt x="1985772" y="188975"/>
                </a:lnTo>
                <a:lnTo>
                  <a:pt x="198577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30723" y="3715511"/>
            <a:ext cx="2178050" cy="189230"/>
          </a:xfrm>
          <a:custGeom>
            <a:avLst/>
            <a:gdLst/>
            <a:ahLst/>
            <a:cxnLst/>
            <a:rect l="l" t="t" r="r" b="b"/>
            <a:pathLst>
              <a:path w="2178050" h="189229">
                <a:moveTo>
                  <a:pt x="2177796" y="0"/>
                </a:moveTo>
                <a:lnTo>
                  <a:pt x="0" y="0"/>
                </a:lnTo>
                <a:lnTo>
                  <a:pt x="0" y="188975"/>
                </a:lnTo>
                <a:lnTo>
                  <a:pt x="2177796" y="188975"/>
                </a:lnTo>
                <a:lnTo>
                  <a:pt x="217779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111752" y="3991355"/>
            <a:ext cx="1324610" cy="189230"/>
          </a:xfrm>
          <a:custGeom>
            <a:avLst/>
            <a:gdLst/>
            <a:ahLst/>
            <a:cxnLst/>
            <a:rect l="l" t="t" r="r" b="b"/>
            <a:pathLst>
              <a:path w="1324610" h="189229">
                <a:moveTo>
                  <a:pt x="1324356" y="0"/>
                </a:moveTo>
                <a:lnTo>
                  <a:pt x="0" y="0"/>
                </a:lnTo>
                <a:lnTo>
                  <a:pt x="0" y="188976"/>
                </a:lnTo>
                <a:lnTo>
                  <a:pt x="1324356" y="188976"/>
                </a:lnTo>
                <a:lnTo>
                  <a:pt x="132435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154423" y="4267200"/>
            <a:ext cx="2092960" cy="189230"/>
          </a:xfrm>
          <a:custGeom>
            <a:avLst/>
            <a:gdLst/>
            <a:ahLst/>
            <a:cxnLst/>
            <a:rect l="l" t="t" r="r" b="b"/>
            <a:pathLst>
              <a:path w="2092960" h="189229">
                <a:moveTo>
                  <a:pt x="2092452" y="0"/>
                </a:moveTo>
                <a:lnTo>
                  <a:pt x="0" y="0"/>
                </a:lnTo>
                <a:lnTo>
                  <a:pt x="0" y="188975"/>
                </a:lnTo>
                <a:lnTo>
                  <a:pt x="2092452" y="188975"/>
                </a:lnTo>
                <a:lnTo>
                  <a:pt x="209245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197096" y="4543044"/>
            <a:ext cx="2433955" cy="189230"/>
          </a:xfrm>
          <a:custGeom>
            <a:avLst/>
            <a:gdLst/>
            <a:ahLst/>
            <a:cxnLst/>
            <a:rect l="l" t="t" r="r" b="b"/>
            <a:pathLst>
              <a:path w="2433954" h="189229">
                <a:moveTo>
                  <a:pt x="2433828" y="0"/>
                </a:moveTo>
                <a:lnTo>
                  <a:pt x="0" y="0"/>
                </a:lnTo>
                <a:lnTo>
                  <a:pt x="0" y="188975"/>
                </a:lnTo>
                <a:lnTo>
                  <a:pt x="2433828" y="188975"/>
                </a:lnTo>
                <a:lnTo>
                  <a:pt x="243382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54423" y="4818888"/>
            <a:ext cx="2220595" cy="189230"/>
          </a:xfrm>
          <a:custGeom>
            <a:avLst/>
            <a:gdLst/>
            <a:ahLst/>
            <a:cxnLst/>
            <a:rect l="l" t="t" r="r" b="b"/>
            <a:pathLst>
              <a:path w="2220595" h="189229">
                <a:moveTo>
                  <a:pt x="2220467" y="0"/>
                </a:moveTo>
                <a:lnTo>
                  <a:pt x="0" y="0"/>
                </a:lnTo>
                <a:lnTo>
                  <a:pt x="0" y="188975"/>
                </a:lnTo>
                <a:lnTo>
                  <a:pt x="2220467" y="188975"/>
                </a:lnTo>
                <a:lnTo>
                  <a:pt x="2220467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389120" y="5094732"/>
            <a:ext cx="2242185" cy="189230"/>
          </a:xfrm>
          <a:custGeom>
            <a:avLst/>
            <a:gdLst/>
            <a:ahLst/>
            <a:cxnLst/>
            <a:rect l="l" t="t" r="r" b="b"/>
            <a:pathLst>
              <a:path w="2242184" h="189229">
                <a:moveTo>
                  <a:pt x="2241804" y="0"/>
                </a:moveTo>
                <a:lnTo>
                  <a:pt x="0" y="0"/>
                </a:lnTo>
                <a:lnTo>
                  <a:pt x="0" y="188976"/>
                </a:lnTo>
                <a:lnTo>
                  <a:pt x="2241804" y="188976"/>
                </a:lnTo>
                <a:lnTo>
                  <a:pt x="224180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353555" y="1783079"/>
            <a:ext cx="1346200" cy="189230"/>
          </a:xfrm>
          <a:custGeom>
            <a:avLst/>
            <a:gdLst/>
            <a:ahLst/>
            <a:cxnLst/>
            <a:rect l="l" t="t" r="r" b="b"/>
            <a:pathLst>
              <a:path w="1346200" h="189230">
                <a:moveTo>
                  <a:pt x="1345691" y="0"/>
                </a:moveTo>
                <a:lnTo>
                  <a:pt x="0" y="0"/>
                </a:lnTo>
                <a:lnTo>
                  <a:pt x="0" y="188975"/>
                </a:lnTo>
                <a:lnTo>
                  <a:pt x="1345691" y="188975"/>
                </a:lnTo>
                <a:lnTo>
                  <a:pt x="134569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929628" y="2058923"/>
            <a:ext cx="897890" cy="189230"/>
          </a:xfrm>
          <a:custGeom>
            <a:avLst/>
            <a:gdLst/>
            <a:ahLst/>
            <a:cxnLst/>
            <a:rect l="l" t="t" r="r" b="b"/>
            <a:pathLst>
              <a:path w="897890" h="189230">
                <a:moveTo>
                  <a:pt x="897635" y="0"/>
                </a:moveTo>
                <a:lnTo>
                  <a:pt x="0" y="0"/>
                </a:lnTo>
                <a:lnTo>
                  <a:pt x="0" y="188975"/>
                </a:lnTo>
                <a:lnTo>
                  <a:pt x="897635" y="188975"/>
                </a:lnTo>
                <a:lnTo>
                  <a:pt x="89763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396228" y="2334767"/>
            <a:ext cx="1324610" cy="189230"/>
          </a:xfrm>
          <a:custGeom>
            <a:avLst/>
            <a:gdLst/>
            <a:ahLst/>
            <a:cxnLst/>
            <a:rect l="l" t="t" r="r" b="b"/>
            <a:pathLst>
              <a:path w="1324609" h="189230">
                <a:moveTo>
                  <a:pt x="1324355" y="0"/>
                </a:moveTo>
                <a:lnTo>
                  <a:pt x="0" y="0"/>
                </a:lnTo>
                <a:lnTo>
                  <a:pt x="0" y="188975"/>
                </a:lnTo>
                <a:lnTo>
                  <a:pt x="1324355" y="188975"/>
                </a:lnTo>
                <a:lnTo>
                  <a:pt x="13243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96228" y="2610611"/>
            <a:ext cx="1346200" cy="189230"/>
          </a:xfrm>
          <a:custGeom>
            <a:avLst/>
            <a:gdLst/>
            <a:ahLst/>
            <a:cxnLst/>
            <a:rect l="l" t="t" r="r" b="b"/>
            <a:pathLst>
              <a:path w="1346200" h="189230">
                <a:moveTo>
                  <a:pt x="1345691" y="0"/>
                </a:moveTo>
                <a:lnTo>
                  <a:pt x="0" y="0"/>
                </a:lnTo>
                <a:lnTo>
                  <a:pt x="0" y="188975"/>
                </a:lnTo>
                <a:lnTo>
                  <a:pt x="1345691" y="188975"/>
                </a:lnTo>
                <a:lnTo>
                  <a:pt x="134569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353555" y="2886455"/>
            <a:ext cx="1388745" cy="189230"/>
          </a:xfrm>
          <a:custGeom>
            <a:avLst/>
            <a:gdLst/>
            <a:ahLst/>
            <a:cxnLst/>
            <a:rect l="l" t="t" r="r" b="b"/>
            <a:pathLst>
              <a:path w="1388745" h="189230">
                <a:moveTo>
                  <a:pt x="1388364" y="0"/>
                </a:moveTo>
                <a:lnTo>
                  <a:pt x="0" y="0"/>
                </a:lnTo>
                <a:lnTo>
                  <a:pt x="0" y="188975"/>
                </a:lnTo>
                <a:lnTo>
                  <a:pt x="1388364" y="188975"/>
                </a:lnTo>
                <a:lnTo>
                  <a:pt x="138836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820155" y="3162300"/>
            <a:ext cx="1858010" cy="189230"/>
          </a:xfrm>
          <a:custGeom>
            <a:avLst/>
            <a:gdLst/>
            <a:ahLst/>
            <a:cxnLst/>
            <a:rect l="l" t="t" r="r" b="b"/>
            <a:pathLst>
              <a:path w="1858009" h="189229">
                <a:moveTo>
                  <a:pt x="1857755" y="0"/>
                </a:moveTo>
                <a:lnTo>
                  <a:pt x="0" y="0"/>
                </a:lnTo>
                <a:lnTo>
                  <a:pt x="0" y="188975"/>
                </a:lnTo>
                <a:lnTo>
                  <a:pt x="1857755" y="188975"/>
                </a:lnTo>
                <a:lnTo>
                  <a:pt x="18577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140196" y="3438144"/>
            <a:ext cx="1580515" cy="189230"/>
          </a:xfrm>
          <a:custGeom>
            <a:avLst/>
            <a:gdLst/>
            <a:ahLst/>
            <a:cxnLst/>
            <a:rect l="l" t="t" r="r" b="b"/>
            <a:pathLst>
              <a:path w="1580515" h="189229">
                <a:moveTo>
                  <a:pt x="1580388" y="0"/>
                </a:moveTo>
                <a:lnTo>
                  <a:pt x="0" y="0"/>
                </a:lnTo>
                <a:lnTo>
                  <a:pt x="0" y="188975"/>
                </a:lnTo>
                <a:lnTo>
                  <a:pt x="1580388" y="188975"/>
                </a:lnTo>
                <a:lnTo>
                  <a:pt x="158038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08519" y="3715511"/>
            <a:ext cx="683260" cy="189230"/>
          </a:xfrm>
          <a:custGeom>
            <a:avLst/>
            <a:gdLst/>
            <a:ahLst/>
            <a:cxnLst/>
            <a:rect l="l" t="t" r="r" b="b"/>
            <a:pathLst>
              <a:path w="683259" h="189229">
                <a:moveTo>
                  <a:pt x="682751" y="0"/>
                </a:moveTo>
                <a:lnTo>
                  <a:pt x="0" y="0"/>
                </a:lnTo>
                <a:lnTo>
                  <a:pt x="0" y="188975"/>
                </a:lnTo>
                <a:lnTo>
                  <a:pt x="682751" y="188975"/>
                </a:lnTo>
                <a:lnTo>
                  <a:pt x="68275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36108" y="3991355"/>
            <a:ext cx="2092960" cy="189230"/>
          </a:xfrm>
          <a:custGeom>
            <a:avLst/>
            <a:gdLst/>
            <a:ahLst/>
            <a:cxnLst/>
            <a:rect l="l" t="t" r="r" b="b"/>
            <a:pathLst>
              <a:path w="2092959" h="189229">
                <a:moveTo>
                  <a:pt x="2092452" y="0"/>
                </a:moveTo>
                <a:lnTo>
                  <a:pt x="0" y="0"/>
                </a:lnTo>
                <a:lnTo>
                  <a:pt x="0" y="188976"/>
                </a:lnTo>
                <a:lnTo>
                  <a:pt x="2092452" y="188976"/>
                </a:lnTo>
                <a:lnTo>
                  <a:pt x="209245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46876" y="4267200"/>
            <a:ext cx="1452880" cy="189230"/>
          </a:xfrm>
          <a:custGeom>
            <a:avLst/>
            <a:gdLst/>
            <a:ahLst/>
            <a:cxnLst/>
            <a:rect l="l" t="t" r="r" b="b"/>
            <a:pathLst>
              <a:path w="1452879" h="189229">
                <a:moveTo>
                  <a:pt x="1452372" y="0"/>
                </a:moveTo>
                <a:lnTo>
                  <a:pt x="0" y="0"/>
                </a:lnTo>
                <a:lnTo>
                  <a:pt x="0" y="188975"/>
                </a:lnTo>
                <a:lnTo>
                  <a:pt x="1452372" y="188975"/>
                </a:lnTo>
                <a:lnTo>
                  <a:pt x="145237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630923" y="4543044"/>
            <a:ext cx="1111250" cy="189230"/>
          </a:xfrm>
          <a:custGeom>
            <a:avLst/>
            <a:gdLst/>
            <a:ahLst/>
            <a:cxnLst/>
            <a:rect l="l" t="t" r="r" b="b"/>
            <a:pathLst>
              <a:path w="1111250" h="189229">
                <a:moveTo>
                  <a:pt x="1110996" y="0"/>
                </a:moveTo>
                <a:lnTo>
                  <a:pt x="0" y="0"/>
                </a:lnTo>
                <a:lnTo>
                  <a:pt x="0" y="188975"/>
                </a:lnTo>
                <a:lnTo>
                  <a:pt x="1110996" y="188975"/>
                </a:lnTo>
                <a:lnTo>
                  <a:pt x="111099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74891" y="4818888"/>
            <a:ext cx="1388745" cy="189230"/>
          </a:xfrm>
          <a:custGeom>
            <a:avLst/>
            <a:gdLst/>
            <a:ahLst/>
            <a:cxnLst/>
            <a:rect l="l" t="t" r="r" b="b"/>
            <a:pathLst>
              <a:path w="1388745" h="189229">
                <a:moveTo>
                  <a:pt x="1388364" y="0"/>
                </a:moveTo>
                <a:lnTo>
                  <a:pt x="0" y="0"/>
                </a:lnTo>
                <a:lnTo>
                  <a:pt x="0" y="188975"/>
                </a:lnTo>
                <a:lnTo>
                  <a:pt x="1388364" y="188975"/>
                </a:lnTo>
                <a:lnTo>
                  <a:pt x="138836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630923" y="5094732"/>
            <a:ext cx="1068705" cy="189230"/>
          </a:xfrm>
          <a:custGeom>
            <a:avLst/>
            <a:gdLst/>
            <a:ahLst/>
            <a:cxnLst/>
            <a:rect l="l" t="t" r="r" b="b"/>
            <a:pathLst>
              <a:path w="1068704" h="189229">
                <a:moveTo>
                  <a:pt x="1068324" y="0"/>
                </a:moveTo>
                <a:lnTo>
                  <a:pt x="0" y="0"/>
                </a:lnTo>
                <a:lnTo>
                  <a:pt x="0" y="188976"/>
                </a:lnTo>
                <a:lnTo>
                  <a:pt x="1068324" y="188976"/>
                </a:lnTo>
                <a:lnTo>
                  <a:pt x="106832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699247" y="1783079"/>
            <a:ext cx="299085" cy="189230"/>
          </a:xfrm>
          <a:custGeom>
            <a:avLst/>
            <a:gdLst/>
            <a:ahLst/>
            <a:cxnLst/>
            <a:rect l="l" t="t" r="r" b="b"/>
            <a:pathLst>
              <a:path w="299084" h="189230">
                <a:moveTo>
                  <a:pt x="298703" y="0"/>
                </a:moveTo>
                <a:lnTo>
                  <a:pt x="0" y="0"/>
                </a:lnTo>
                <a:lnTo>
                  <a:pt x="0" y="188975"/>
                </a:lnTo>
                <a:lnTo>
                  <a:pt x="298703" y="188975"/>
                </a:lnTo>
                <a:lnTo>
                  <a:pt x="29870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27264" y="2058923"/>
            <a:ext cx="170815" cy="189230"/>
          </a:xfrm>
          <a:custGeom>
            <a:avLst/>
            <a:gdLst/>
            <a:ahLst/>
            <a:cxnLst/>
            <a:rect l="l" t="t" r="r" b="b"/>
            <a:pathLst>
              <a:path w="170815" h="189230">
                <a:moveTo>
                  <a:pt x="170688" y="0"/>
                </a:moveTo>
                <a:lnTo>
                  <a:pt x="0" y="0"/>
                </a:lnTo>
                <a:lnTo>
                  <a:pt x="0" y="188975"/>
                </a:lnTo>
                <a:lnTo>
                  <a:pt x="170688" y="188975"/>
                </a:lnTo>
                <a:lnTo>
                  <a:pt x="17068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20583" y="2334767"/>
            <a:ext cx="256540" cy="189230"/>
          </a:xfrm>
          <a:custGeom>
            <a:avLst/>
            <a:gdLst/>
            <a:ahLst/>
            <a:cxnLst/>
            <a:rect l="l" t="t" r="r" b="b"/>
            <a:pathLst>
              <a:path w="256540" h="189230">
                <a:moveTo>
                  <a:pt x="256031" y="0"/>
                </a:moveTo>
                <a:lnTo>
                  <a:pt x="0" y="0"/>
                </a:lnTo>
                <a:lnTo>
                  <a:pt x="0" y="188975"/>
                </a:lnTo>
                <a:lnTo>
                  <a:pt x="256031" y="188975"/>
                </a:lnTo>
                <a:lnTo>
                  <a:pt x="2560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41919" y="2610611"/>
            <a:ext cx="234950" cy="189230"/>
          </a:xfrm>
          <a:custGeom>
            <a:avLst/>
            <a:gdLst/>
            <a:ahLst/>
            <a:cxnLst/>
            <a:rect l="l" t="t" r="r" b="b"/>
            <a:pathLst>
              <a:path w="234950" h="189230">
                <a:moveTo>
                  <a:pt x="234696" y="0"/>
                </a:moveTo>
                <a:lnTo>
                  <a:pt x="0" y="0"/>
                </a:lnTo>
                <a:lnTo>
                  <a:pt x="0" y="188975"/>
                </a:lnTo>
                <a:lnTo>
                  <a:pt x="234696" y="188975"/>
                </a:lnTo>
                <a:lnTo>
                  <a:pt x="23469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41919" y="2886455"/>
            <a:ext cx="256540" cy="189230"/>
          </a:xfrm>
          <a:custGeom>
            <a:avLst/>
            <a:gdLst/>
            <a:ahLst/>
            <a:cxnLst/>
            <a:rect l="l" t="t" r="r" b="b"/>
            <a:pathLst>
              <a:path w="256540" h="189230">
                <a:moveTo>
                  <a:pt x="256031" y="0"/>
                </a:moveTo>
                <a:lnTo>
                  <a:pt x="0" y="0"/>
                </a:lnTo>
                <a:lnTo>
                  <a:pt x="0" y="188975"/>
                </a:lnTo>
                <a:lnTo>
                  <a:pt x="256031" y="188975"/>
                </a:lnTo>
                <a:lnTo>
                  <a:pt x="2560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77911" y="3162300"/>
            <a:ext cx="320040" cy="189230"/>
          </a:xfrm>
          <a:custGeom>
            <a:avLst/>
            <a:gdLst/>
            <a:ahLst/>
            <a:cxnLst/>
            <a:rect l="l" t="t" r="r" b="b"/>
            <a:pathLst>
              <a:path w="320040" h="189229">
                <a:moveTo>
                  <a:pt x="320040" y="0"/>
                </a:moveTo>
                <a:lnTo>
                  <a:pt x="0" y="0"/>
                </a:lnTo>
                <a:lnTo>
                  <a:pt x="0" y="188975"/>
                </a:lnTo>
                <a:lnTo>
                  <a:pt x="320040" y="188975"/>
                </a:lnTo>
                <a:lnTo>
                  <a:pt x="32004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20583" y="3438144"/>
            <a:ext cx="256540" cy="189230"/>
          </a:xfrm>
          <a:custGeom>
            <a:avLst/>
            <a:gdLst/>
            <a:ahLst/>
            <a:cxnLst/>
            <a:rect l="l" t="t" r="r" b="b"/>
            <a:pathLst>
              <a:path w="256540" h="189229">
                <a:moveTo>
                  <a:pt x="256031" y="0"/>
                </a:moveTo>
                <a:lnTo>
                  <a:pt x="0" y="0"/>
                </a:lnTo>
                <a:lnTo>
                  <a:pt x="0" y="188975"/>
                </a:lnTo>
                <a:lnTo>
                  <a:pt x="256031" y="188975"/>
                </a:lnTo>
                <a:lnTo>
                  <a:pt x="2560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91271" y="3715511"/>
            <a:ext cx="106680" cy="189230"/>
          </a:xfrm>
          <a:custGeom>
            <a:avLst/>
            <a:gdLst/>
            <a:ahLst/>
            <a:cxnLst/>
            <a:rect l="l" t="t" r="r" b="b"/>
            <a:pathLst>
              <a:path w="106679" h="189229">
                <a:moveTo>
                  <a:pt x="106679" y="0"/>
                </a:moveTo>
                <a:lnTo>
                  <a:pt x="0" y="0"/>
                </a:lnTo>
                <a:lnTo>
                  <a:pt x="0" y="188975"/>
                </a:lnTo>
                <a:lnTo>
                  <a:pt x="106679" y="188975"/>
                </a:lnTo>
                <a:lnTo>
                  <a:pt x="10667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528559" y="3991355"/>
            <a:ext cx="448309" cy="189230"/>
          </a:xfrm>
          <a:custGeom>
            <a:avLst/>
            <a:gdLst/>
            <a:ahLst/>
            <a:cxnLst/>
            <a:rect l="l" t="t" r="r" b="b"/>
            <a:pathLst>
              <a:path w="448309" h="189229">
                <a:moveTo>
                  <a:pt x="448055" y="0"/>
                </a:moveTo>
                <a:lnTo>
                  <a:pt x="0" y="0"/>
                </a:lnTo>
                <a:lnTo>
                  <a:pt x="0" y="188976"/>
                </a:lnTo>
                <a:lnTo>
                  <a:pt x="448055" y="188976"/>
                </a:lnTo>
                <a:lnTo>
                  <a:pt x="44805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699247" y="4267200"/>
            <a:ext cx="299085" cy="189230"/>
          </a:xfrm>
          <a:custGeom>
            <a:avLst/>
            <a:gdLst/>
            <a:ahLst/>
            <a:cxnLst/>
            <a:rect l="l" t="t" r="r" b="b"/>
            <a:pathLst>
              <a:path w="299084" h="189229">
                <a:moveTo>
                  <a:pt x="298703" y="0"/>
                </a:moveTo>
                <a:lnTo>
                  <a:pt x="0" y="0"/>
                </a:lnTo>
                <a:lnTo>
                  <a:pt x="0" y="188975"/>
                </a:lnTo>
                <a:lnTo>
                  <a:pt x="298703" y="188975"/>
                </a:lnTo>
                <a:lnTo>
                  <a:pt x="29870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41919" y="4543044"/>
            <a:ext cx="256540" cy="189230"/>
          </a:xfrm>
          <a:custGeom>
            <a:avLst/>
            <a:gdLst/>
            <a:ahLst/>
            <a:cxnLst/>
            <a:rect l="l" t="t" r="r" b="b"/>
            <a:pathLst>
              <a:path w="256540" h="189229">
                <a:moveTo>
                  <a:pt x="256031" y="0"/>
                </a:moveTo>
                <a:lnTo>
                  <a:pt x="0" y="0"/>
                </a:lnTo>
                <a:lnTo>
                  <a:pt x="0" y="188975"/>
                </a:lnTo>
                <a:lnTo>
                  <a:pt x="256031" y="188975"/>
                </a:lnTo>
                <a:lnTo>
                  <a:pt x="2560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63256" y="4818888"/>
            <a:ext cx="213360" cy="189230"/>
          </a:xfrm>
          <a:custGeom>
            <a:avLst/>
            <a:gdLst/>
            <a:ahLst/>
            <a:cxnLst/>
            <a:rect l="l" t="t" r="r" b="b"/>
            <a:pathLst>
              <a:path w="213359" h="189229">
                <a:moveTo>
                  <a:pt x="213359" y="0"/>
                </a:moveTo>
                <a:lnTo>
                  <a:pt x="0" y="0"/>
                </a:lnTo>
                <a:lnTo>
                  <a:pt x="0" y="188975"/>
                </a:lnTo>
                <a:lnTo>
                  <a:pt x="213359" y="188975"/>
                </a:lnTo>
                <a:lnTo>
                  <a:pt x="21335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699247" y="5094732"/>
            <a:ext cx="299085" cy="189230"/>
          </a:xfrm>
          <a:custGeom>
            <a:avLst/>
            <a:gdLst/>
            <a:ahLst/>
            <a:cxnLst/>
            <a:rect l="l" t="t" r="r" b="b"/>
            <a:pathLst>
              <a:path w="299084" h="189229">
                <a:moveTo>
                  <a:pt x="298703" y="0"/>
                </a:moveTo>
                <a:lnTo>
                  <a:pt x="0" y="0"/>
                </a:lnTo>
                <a:lnTo>
                  <a:pt x="0" y="188976"/>
                </a:lnTo>
                <a:lnTo>
                  <a:pt x="298703" y="188976"/>
                </a:lnTo>
                <a:lnTo>
                  <a:pt x="29870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987277" y="2334767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2132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987277" y="2610611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2132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02523" y="2886443"/>
            <a:ext cx="0" cy="18923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88"/>
                </a:lnTo>
              </a:path>
            </a:pathLst>
          </a:custGeom>
          <a:ln w="9144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02523" y="316230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9144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987277" y="3438144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2132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987277" y="3991355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2132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987277" y="4818888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21323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090415" y="1738883"/>
            <a:ext cx="0" cy="3587750"/>
          </a:xfrm>
          <a:custGeom>
            <a:avLst/>
            <a:gdLst/>
            <a:ahLst/>
            <a:cxnLst/>
            <a:rect l="l" t="t" r="r" b="b"/>
            <a:pathLst>
              <a:path h="3587750">
                <a:moveTo>
                  <a:pt x="0" y="0"/>
                </a:moveTo>
                <a:lnTo>
                  <a:pt x="0" y="35874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6007196" y="37200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6914509" y="178810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7266782" y="206402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6946513" y="233994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6957143" y="261586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6935769" y="289179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6636875" y="316771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6818383" y="344363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7437546" y="371955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6370099" y="399547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6861131" y="427139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7074644" y="454731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6957258" y="482323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7053384" y="509915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7786847" y="2891332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7754843" y="3167253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7765588" y="4270933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7765588" y="1787652"/>
            <a:ext cx="3149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r>
              <a:rPr sz="900" spc="-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7829595" y="2063572"/>
            <a:ext cx="2508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900" spc="-43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7765588" y="2339492"/>
            <a:ext cx="304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7776217" y="2615412"/>
            <a:ext cx="293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900" spc="-9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7765473" y="3443173"/>
            <a:ext cx="304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7861599" y="3719093"/>
            <a:ext cx="219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900" spc="-425" dirty="0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r>
              <a:rPr sz="900" spc="-225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7640543" y="3995013"/>
            <a:ext cx="42925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</a:t>
            </a:r>
            <a:r>
              <a:rPr sz="9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7786961" y="4546854"/>
            <a:ext cx="293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900" spc="-95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7786961" y="4822774"/>
            <a:ext cx="282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900" spc="-175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7765588" y="5098694"/>
            <a:ext cx="3149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r>
              <a:rPr sz="900" spc="-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4008661" y="1494015"/>
            <a:ext cx="2538730" cy="100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015" algn="l"/>
                <a:tab pos="764540" algn="l"/>
                <a:tab pos="1155700" algn="l"/>
                <a:tab pos="1546225" algn="l"/>
                <a:tab pos="1936750" algn="l"/>
                <a:tab pos="232727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	50%	60%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tabLst>
                <a:tab pos="116713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55%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18110">
              <a:lnSpc>
                <a:spcPct val="100000"/>
              </a:lnSpc>
              <a:tabLst>
                <a:tab pos="149860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	68%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18110">
              <a:lnSpc>
                <a:spcPct val="100000"/>
              </a:lnSpc>
              <a:tabLst>
                <a:tab pos="124206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5%	54%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714484" y="1494015"/>
            <a:ext cx="1424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3225" algn="l"/>
                <a:tab pos="793750" algn="l"/>
                <a:tab pos="115570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70%	80%	90%	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3326404" y="1780565"/>
            <a:ext cx="671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целом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2549850" y="2056485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2549850" y="2332405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604921" y="2616784"/>
            <a:ext cx="5017135" cy="2646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3285">
              <a:lnSpc>
                <a:spcPct val="100000"/>
              </a:lnSpc>
              <a:spcBef>
                <a:spcPts val="100"/>
              </a:spcBef>
              <a:tabLst>
                <a:tab pos="3564254" algn="l"/>
                <a:tab pos="467804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1350" spc="-5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педагогов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52%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198245">
              <a:lnSpc>
                <a:spcPct val="100000"/>
              </a:lnSpc>
              <a:tabLst>
                <a:tab pos="4560570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Содержание образовательной</a:t>
            </a:r>
            <a:r>
              <a:rPr sz="1350" spc="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деятельности  </a:t>
            </a:r>
            <a:r>
              <a:rPr sz="1350" spc="10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56%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354455">
              <a:lnSpc>
                <a:spcPct val="100000"/>
              </a:lnSpc>
              <a:tabLst>
                <a:tab pos="428307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Организация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процесса </a:t>
            </a:r>
            <a:r>
              <a:rPr sz="1350" spc="24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43%</a:t>
            </a:r>
            <a:endParaRPr sz="900">
              <a:latin typeface="Calibri"/>
              <a:cs typeface="Calibri"/>
            </a:endParaRPr>
          </a:p>
          <a:p>
            <a:pPr marL="625475" marR="367665" indent="1460500">
              <a:lnSpc>
                <a:spcPct val="201200"/>
              </a:lnSpc>
              <a:tabLst>
                <a:tab pos="3919854" algn="l"/>
                <a:tab pos="444309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ые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  </a:t>
            </a:r>
            <a:r>
              <a:rPr sz="1350" spc="-12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	51% 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</a:t>
            </a:r>
            <a:r>
              <a:rPr sz="1350" spc="-6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лицами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с…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900">
              <a:latin typeface="Calibri"/>
              <a:cs typeface="Calibri"/>
            </a:endParaRPr>
          </a:p>
          <a:p>
            <a:pPr marL="12700" marR="314325" indent="1854200">
              <a:lnSpc>
                <a:spcPct val="201200"/>
              </a:lnSpc>
              <a:tabLst>
                <a:tab pos="4069715" algn="l"/>
                <a:tab pos="449643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</a:t>
            </a:r>
            <a:r>
              <a:rPr sz="1350" spc="-6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родителями</a:t>
            </a:r>
            <a:r>
              <a:rPr sz="1350" spc="24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	34% 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зда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ых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й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ч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ющ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х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  </a:t>
            </a:r>
            <a:r>
              <a:rPr sz="1350" spc="-12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	54%</a:t>
            </a:r>
            <a:endParaRPr sz="900">
              <a:latin typeface="Calibri"/>
              <a:cs typeface="Calibri"/>
            </a:endParaRPr>
          </a:p>
          <a:p>
            <a:pPr marL="106680" marR="100965" indent="591185">
              <a:lnSpc>
                <a:spcPct val="201200"/>
              </a:lnSpc>
              <a:tabLst>
                <a:tab pos="4560570" algn="l"/>
                <a:tab pos="470979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зац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та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ч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ющ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х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ся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аб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  </a:t>
            </a:r>
            <a:r>
              <a:rPr sz="1350" spc="12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		62% 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1350" spc="4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1350" spc="22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57%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imes New Roman"/>
              <a:cs typeface="Times New Roman"/>
            </a:endParaRPr>
          </a:p>
          <a:p>
            <a:pPr marL="1586230">
              <a:lnSpc>
                <a:spcPct val="100000"/>
              </a:lnSpc>
              <a:tabLst>
                <a:tab pos="3575050" algn="l"/>
                <a:tab pos="4806315" algn="l"/>
              </a:tabLst>
            </a:pP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ав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лен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зац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57%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2074270" y="1033496"/>
            <a:ext cx="465328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C54724"/>
                </a:solidFill>
                <a:latin typeface="Calibri"/>
                <a:cs typeface="Calibri"/>
              </a:rPr>
              <a:t>Доли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с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разными</a:t>
            </a:r>
            <a:r>
              <a:rPr sz="1200" b="1" spc="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баллами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(степень вовлеченности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родителей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в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образовательную</a:t>
            </a:r>
            <a:r>
              <a:rPr sz="1200" b="1" spc="9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деятельность)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2702051" y="55427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 txBox="1"/>
          <p:nvPr/>
        </p:nvSpPr>
        <p:spPr>
          <a:xfrm>
            <a:off x="2778735" y="5479089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3345179" y="55427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 txBox="1"/>
          <p:nvPr/>
        </p:nvSpPr>
        <p:spPr>
          <a:xfrm>
            <a:off x="3422224" y="5479089"/>
            <a:ext cx="3416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3874008" y="55427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3950713" y="547908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457700" y="55427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 txBox="1"/>
          <p:nvPr/>
        </p:nvSpPr>
        <p:spPr>
          <a:xfrm>
            <a:off x="4533939" y="547908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5039867" y="5542788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5" h="62864">
                <a:moveTo>
                  <a:pt x="0" y="0"/>
                </a:moveTo>
                <a:lnTo>
                  <a:pt x="64008" y="0"/>
                </a:lnTo>
                <a:lnTo>
                  <a:pt x="64008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 txBox="1"/>
          <p:nvPr/>
        </p:nvSpPr>
        <p:spPr>
          <a:xfrm>
            <a:off x="5117165" y="5479089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5623559" y="55427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5700391" y="5479089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2" name="object 2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77</a:t>
            </a:fld>
            <a:endParaRPr dirty="0"/>
          </a:p>
        </p:txBody>
      </p:sp>
      <p:sp>
        <p:nvSpPr>
          <p:cNvPr id="241" name="object 241"/>
          <p:cNvSpPr txBox="1"/>
          <p:nvPr/>
        </p:nvSpPr>
        <p:spPr>
          <a:xfrm>
            <a:off x="675640" y="5932806"/>
            <a:ext cx="53105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Около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40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spc="-5" dirty="0">
                <a:latin typeface="Calibri"/>
                <a:cs typeface="Calibri"/>
              </a:rPr>
              <a:t>получили </a:t>
            </a:r>
            <a:r>
              <a:rPr sz="1500" spc="-10" dirty="0">
                <a:latin typeface="Calibri"/>
                <a:cs typeface="Calibri"/>
              </a:rPr>
              <a:t>от родителей </a:t>
            </a:r>
            <a:r>
              <a:rPr sz="1500" spc="-5" dirty="0">
                <a:latin typeface="Calibri"/>
                <a:cs typeface="Calibri"/>
              </a:rPr>
              <a:t>оценки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12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</a:t>
            </a:r>
            <a:r>
              <a:rPr sz="1500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213" y="211660"/>
            <a:ext cx="66478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15" dirty="0">
                <a:solidFill>
                  <a:srgbClr val="C54724"/>
                </a:solidFill>
              </a:rPr>
              <a:t>удовлетворенности </a:t>
            </a:r>
            <a:r>
              <a:rPr sz="2100" spc="-20" dirty="0">
                <a:solidFill>
                  <a:srgbClr val="C54724"/>
                </a:solidFill>
              </a:rPr>
              <a:t>ДОО</a:t>
            </a:r>
            <a:r>
              <a:rPr sz="2100" spc="125" dirty="0">
                <a:solidFill>
                  <a:srgbClr val="C54724"/>
                </a:solidFill>
              </a:rPr>
              <a:t> </a:t>
            </a:r>
            <a:r>
              <a:rPr sz="2100" spc="-15" dirty="0">
                <a:solidFill>
                  <a:srgbClr val="C54724"/>
                </a:solidFill>
              </a:rPr>
              <a:t>родителями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541520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41520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41520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41520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1520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1520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1520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1520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41520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41520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41520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41520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41520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41520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6235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36235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36235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36235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36235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36235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36235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6235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36235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6235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36235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36235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36235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36235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30952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30952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30952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30952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30952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30952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30952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30952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30952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30952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30952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30952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30952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30952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25667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25667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25667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25667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25667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25667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25667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25667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25667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25667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25667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25667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25667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25667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20384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20384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120384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120384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20384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20384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20384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20384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20384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20384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20384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120384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120384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120384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16623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516623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16623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16623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16623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16623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16623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516623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516623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16623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516623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16623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516623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16623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11340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911340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911340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11340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911340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911340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11340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911340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11340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911340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911340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911340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911340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911340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06056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06056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06056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06056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06056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06056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306056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06056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06056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306056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06056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06056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06056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06056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00771" y="13380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00771" y="160781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00771" y="19278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00771" y="224790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00771" y="2567939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00771" y="28895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00771" y="320954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700771" y="352958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700771" y="384962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00771" y="416966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00771" y="4489703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00771" y="48112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00771" y="513130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00771" y="5451347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095488" y="1338072"/>
            <a:ext cx="0" cy="4163695"/>
          </a:xfrm>
          <a:custGeom>
            <a:avLst/>
            <a:gdLst/>
            <a:ahLst/>
            <a:cxnLst/>
            <a:rect l="l" t="t" r="r" b="b"/>
            <a:pathLst>
              <a:path h="4163695">
                <a:moveTo>
                  <a:pt x="0" y="0"/>
                </a:moveTo>
                <a:lnTo>
                  <a:pt x="0" y="41635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157471" y="1388363"/>
            <a:ext cx="0" cy="219710"/>
          </a:xfrm>
          <a:custGeom>
            <a:avLst/>
            <a:gdLst/>
            <a:ahLst/>
            <a:cxnLst/>
            <a:rect l="l" t="t" r="r" b="b"/>
            <a:pathLst>
              <a:path h="219709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6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157471" y="1708404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6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46803" y="3630167"/>
            <a:ext cx="129539" cy="219710"/>
          </a:xfrm>
          <a:custGeom>
            <a:avLst/>
            <a:gdLst/>
            <a:ahLst/>
            <a:cxnLst/>
            <a:rect l="l" t="t" r="r" b="b"/>
            <a:pathLst>
              <a:path w="129539" h="219710">
                <a:moveTo>
                  <a:pt x="129539" y="0"/>
                </a:moveTo>
                <a:lnTo>
                  <a:pt x="0" y="0"/>
                </a:lnTo>
                <a:lnTo>
                  <a:pt x="0" y="219455"/>
                </a:lnTo>
                <a:lnTo>
                  <a:pt x="129539" y="219455"/>
                </a:lnTo>
                <a:lnTo>
                  <a:pt x="129539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157471" y="5231891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6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168140" y="1388363"/>
            <a:ext cx="86995" cy="219710"/>
          </a:xfrm>
          <a:custGeom>
            <a:avLst/>
            <a:gdLst/>
            <a:ahLst/>
            <a:cxnLst/>
            <a:rect l="l" t="t" r="r" b="b"/>
            <a:pathLst>
              <a:path w="86995" h="219709">
                <a:moveTo>
                  <a:pt x="86867" y="0"/>
                </a:moveTo>
                <a:lnTo>
                  <a:pt x="0" y="0"/>
                </a:lnTo>
                <a:lnTo>
                  <a:pt x="0" y="219455"/>
                </a:lnTo>
                <a:lnTo>
                  <a:pt x="86867" y="219455"/>
                </a:lnTo>
                <a:lnTo>
                  <a:pt x="86867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68140" y="1708404"/>
            <a:ext cx="238125" cy="219710"/>
          </a:xfrm>
          <a:custGeom>
            <a:avLst/>
            <a:gdLst/>
            <a:ahLst/>
            <a:cxnLst/>
            <a:rect l="l" t="t" r="r" b="b"/>
            <a:pathLst>
              <a:path w="238125" h="219710">
                <a:moveTo>
                  <a:pt x="237743" y="0"/>
                </a:moveTo>
                <a:lnTo>
                  <a:pt x="0" y="0"/>
                </a:lnTo>
                <a:lnTo>
                  <a:pt x="0" y="219456"/>
                </a:lnTo>
                <a:lnTo>
                  <a:pt x="237743" y="219456"/>
                </a:lnTo>
                <a:lnTo>
                  <a:pt x="23774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46803" y="2028444"/>
            <a:ext cx="151130" cy="219710"/>
          </a:xfrm>
          <a:custGeom>
            <a:avLst/>
            <a:gdLst/>
            <a:ahLst/>
            <a:cxnLst/>
            <a:rect l="l" t="t" r="r" b="b"/>
            <a:pathLst>
              <a:path w="151129" h="219710">
                <a:moveTo>
                  <a:pt x="150875" y="0"/>
                </a:moveTo>
                <a:lnTo>
                  <a:pt x="0" y="0"/>
                </a:lnTo>
                <a:lnTo>
                  <a:pt x="0" y="219455"/>
                </a:lnTo>
                <a:lnTo>
                  <a:pt x="150875" y="219455"/>
                </a:lnTo>
                <a:lnTo>
                  <a:pt x="150875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146803" y="2350007"/>
            <a:ext cx="172720" cy="218440"/>
          </a:xfrm>
          <a:custGeom>
            <a:avLst/>
            <a:gdLst/>
            <a:ahLst/>
            <a:cxnLst/>
            <a:rect l="l" t="t" r="r" b="b"/>
            <a:pathLst>
              <a:path w="172720" h="218439">
                <a:moveTo>
                  <a:pt x="172212" y="0"/>
                </a:moveTo>
                <a:lnTo>
                  <a:pt x="0" y="0"/>
                </a:lnTo>
                <a:lnTo>
                  <a:pt x="0" y="217932"/>
                </a:lnTo>
                <a:lnTo>
                  <a:pt x="172212" y="217932"/>
                </a:lnTo>
                <a:lnTo>
                  <a:pt x="17221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46803" y="2670048"/>
            <a:ext cx="108585" cy="219710"/>
          </a:xfrm>
          <a:custGeom>
            <a:avLst/>
            <a:gdLst/>
            <a:ahLst/>
            <a:cxnLst/>
            <a:rect l="l" t="t" r="r" b="b"/>
            <a:pathLst>
              <a:path w="108585" h="219710">
                <a:moveTo>
                  <a:pt x="108203" y="0"/>
                </a:moveTo>
                <a:lnTo>
                  <a:pt x="0" y="0"/>
                </a:lnTo>
                <a:lnTo>
                  <a:pt x="0" y="219455"/>
                </a:lnTo>
                <a:lnTo>
                  <a:pt x="108203" y="219455"/>
                </a:lnTo>
                <a:lnTo>
                  <a:pt x="10820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78808" y="299008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168140" y="331012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42672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276344" y="3630167"/>
            <a:ext cx="518795" cy="219710"/>
          </a:xfrm>
          <a:custGeom>
            <a:avLst/>
            <a:gdLst/>
            <a:ahLst/>
            <a:cxnLst/>
            <a:rect l="l" t="t" r="r" b="b"/>
            <a:pathLst>
              <a:path w="518795" h="219710">
                <a:moveTo>
                  <a:pt x="518172" y="0"/>
                </a:moveTo>
                <a:lnTo>
                  <a:pt x="0" y="0"/>
                </a:lnTo>
                <a:lnTo>
                  <a:pt x="0" y="219455"/>
                </a:lnTo>
                <a:lnTo>
                  <a:pt x="518172" y="219455"/>
                </a:lnTo>
                <a:lnTo>
                  <a:pt x="51817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57471" y="395020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6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168140" y="4270247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42672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178808" y="4591811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64008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146803" y="4911852"/>
            <a:ext cx="108585" cy="219710"/>
          </a:xfrm>
          <a:custGeom>
            <a:avLst/>
            <a:gdLst/>
            <a:ahLst/>
            <a:cxnLst/>
            <a:rect l="l" t="t" r="r" b="b"/>
            <a:pathLst>
              <a:path w="108585" h="219710">
                <a:moveTo>
                  <a:pt x="108203" y="0"/>
                </a:moveTo>
                <a:lnTo>
                  <a:pt x="0" y="0"/>
                </a:lnTo>
                <a:lnTo>
                  <a:pt x="0" y="219456"/>
                </a:lnTo>
                <a:lnTo>
                  <a:pt x="108203" y="219456"/>
                </a:lnTo>
                <a:lnTo>
                  <a:pt x="10820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168140" y="5231891"/>
            <a:ext cx="172720" cy="219710"/>
          </a:xfrm>
          <a:custGeom>
            <a:avLst/>
            <a:gdLst/>
            <a:ahLst/>
            <a:cxnLst/>
            <a:rect l="l" t="t" r="r" b="b"/>
            <a:pathLst>
              <a:path w="172720" h="219710">
                <a:moveTo>
                  <a:pt x="172199" y="0"/>
                </a:moveTo>
                <a:lnTo>
                  <a:pt x="0" y="0"/>
                </a:lnTo>
                <a:lnTo>
                  <a:pt x="0" y="219456"/>
                </a:lnTo>
                <a:lnTo>
                  <a:pt x="172199" y="219456"/>
                </a:lnTo>
                <a:lnTo>
                  <a:pt x="17219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255008" y="1388363"/>
            <a:ext cx="2308860" cy="219710"/>
          </a:xfrm>
          <a:custGeom>
            <a:avLst/>
            <a:gdLst/>
            <a:ahLst/>
            <a:cxnLst/>
            <a:rect l="l" t="t" r="r" b="b"/>
            <a:pathLst>
              <a:path w="2308859" h="219709">
                <a:moveTo>
                  <a:pt x="2308860" y="0"/>
                </a:moveTo>
                <a:lnTo>
                  <a:pt x="0" y="0"/>
                </a:lnTo>
                <a:lnTo>
                  <a:pt x="0" y="219456"/>
                </a:lnTo>
                <a:lnTo>
                  <a:pt x="2308860" y="219456"/>
                </a:lnTo>
                <a:lnTo>
                  <a:pt x="230886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405884" y="1708404"/>
            <a:ext cx="2481580" cy="219710"/>
          </a:xfrm>
          <a:custGeom>
            <a:avLst/>
            <a:gdLst/>
            <a:ahLst/>
            <a:cxnLst/>
            <a:rect l="l" t="t" r="r" b="b"/>
            <a:pathLst>
              <a:path w="2481579" h="219710">
                <a:moveTo>
                  <a:pt x="2481072" y="0"/>
                </a:moveTo>
                <a:lnTo>
                  <a:pt x="0" y="0"/>
                </a:lnTo>
                <a:lnTo>
                  <a:pt x="0" y="219455"/>
                </a:lnTo>
                <a:lnTo>
                  <a:pt x="2481072" y="219455"/>
                </a:lnTo>
                <a:lnTo>
                  <a:pt x="248107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297679" y="2028444"/>
            <a:ext cx="2136775" cy="219710"/>
          </a:xfrm>
          <a:custGeom>
            <a:avLst/>
            <a:gdLst/>
            <a:ahLst/>
            <a:cxnLst/>
            <a:rect l="l" t="t" r="r" b="b"/>
            <a:pathLst>
              <a:path w="2136775" h="219710">
                <a:moveTo>
                  <a:pt x="2136648" y="0"/>
                </a:moveTo>
                <a:lnTo>
                  <a:pt x="0" y="0"/>
                </a:lnTo>
                <a:lnTo>
                  <a:pt x="0" y="219455"/>
                </a:lnTo>
                <a:lnTo>
                  <a:pt x="2136648" y="219455"/>
                </a:lnTo>
                <a:lnTo>
                  <a:pt x="213664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19015" y="2350007"/>
            <a:ext cx="2179320" cy="218440"/>
          </a:xfrm>
          <a:custGeom>
            <a:avLst/>
            <a:gdLst/>
            <a:ahLst/>
            <a:cxnLst/>
            <a:rect l="l" t="t" r="r" b="b"/>
            <a:pathLst>
              <a:path w="2179320" h="218439">
                <a:moveTo>
                  <a:pt x="2179319" y="0"/>
                </a:moveTo>
                <a:lnTo>
                  <a:pt x="0" y="0"/>
                </a:lnTo>
                <a:lnTo>
                  <a:pt x="0" y="217932"/>
                </a:lnTo>
                <a:lnTo>
                  <a:pt x="2179319" y="217932"/>
                </a:lnTo>
                <a:lnTo>
                  <a:pt x="217931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255008" y="2670048"/>
            <a:ext cx="2071370" cy="219710"/>
          </a:xfrm>
          <a:custGeom>
            <a:avLst/>
            <a:gdLst/>
            <a:ahLst/>
            <a:cxnLst/>
            <a:rect l="l" t="t" r="r" b="b"/>
            <a:pathLst>
              <a:path w="2071370" h="219710">
                <a:moveTo>
                  <a:pt x="2071116" y="0"/>
                </a:moveTo>
                <a:lnTo>
                  <a:pt x="0" y="0"/>
                </a:lnTo>
                <a:lnTo>
                  <a:pt x="0" y="219455"/>
                </a:lnTo>
                <a:lnTo>
                  <a:pt x="2071116" y="219455"/>
                </a:lnTo>
                <a:lnTo>
                  <a:pt x="207111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210811" y="2990088"/>
            <a:ext cx="1835150" cy="219710"/>
          </a:xfrm>
          <a:custGeom>
            <a:avLst/>
            <a:gdLst/>
            <a:ahLst/>
            <a:cxnLst/>
            <a:rect l="l" t="t" r="r" b="b"/>
            <a:pathLst>
              <a:path w="1835150" h="219710">
                <a:moveTo>
                  <a:pt x="1834895" y="0"/>
                </a:moveTo>
                <a:lnTo>
                  <a:pt x="0" y="0"/>
                </a:lnTo>
                <a:lnTo>
                  <a:pt x="0" y="219456"/>
                </a:lnTo>
                <a:lnTo>
                  <a:pt x="1834895" y="219456"/>
                </a:lnTo>
                <a:lnTo>
                  <a:pt x="183489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189476" y="3310128"/>
            <a:ext cx="1899285" cy="219710"/>
          </a:xfrm>
          <a:custGeom>
            <a:avLst/>
            <a:gdLst/>
            <a:ahLst/>
            <a:cxnLst/>
            <a:rect l="l" t="t" r="r" b="b"/>
            <a:pathLst>
              <a:path w="1899285" h="219710">
                <a:moveTo>
                  <a:pt x="1898903" y="0"/>
                </a:moveTo>
                <a:lnTo>
                  <a:pt x="0" y="0"/>
                </a:lnTo>
                <a:lnTo>
                  <a:pt x="0" y="219455"/>
                </a:lnTo>
                <a:lnTo>
                  <a:pt x="1898903" y="219455"/>
                </a:lnTo>
                <a:lnTo>
                  <a:pt x="1898903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794503" y="3630167"/>
            <a:ext cx="2308860" cy="219710"/>
          </a:xfrm>
          <a:custGeom>
            <a:avLst/>
            <a:gdLst/>
            <a:ahLst/>
            <a:cxnLst/>
            <a:rect l="l" t="t" r="r" b="b"/>
            <a:pathLst>
              <a:path w="2308859" h="219710">
                <a:moveTo>
                  <a:pt x="2308860" y="0"/>
                </a:moveTo>
                <a:lnTo>
                  <a:pt x="0" y="0"/>
                </a:lnTo>
                <a:lnTo>
                  <a:pt x="0" y="219455"/>
                </a:lnTo>
                <a:lnTo>
                  <a:pt x="2308860" y="219455"/>
                </a:lnTo>
                <a:lnTo>
                  <a:pt x="230886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168140" y="3950208"/>
            <a:ext cx="1510665" cy="219710"/>
          </a:xfrm>
          <a:custGeom>
            <a:avLst/>
            <a:gdLst/>
            <a:ahLst/>
            <a:cxnLst/>
            <a:rect l="l" t="t" r="r" b="b"/>
            <a:pathLst>
              <a:path w="1510664" h="219710">
                <a:moveTo>
                  <a:pt x="1510284" y="0"/>
                </a:moveTo>
                <a:lnTo>
                  <a:pt x="0" y="0"/>
                </a:lnTo>
                <a:lnTo>
                  <a:pt x="0" y="219456"/>
                </a:lnTo>
                <a:lnTo>
                  <a:pt x="1510284" y="219456"/>
                </a:lnTo>
                <a:lnTo>
                  <a:pt x="15102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189476" y="4270247"/>
            <a:ext cx="2049780" cy="219710"/>
          </a:xfrm>
          <a:custGeom>
            <a:avLst/>
            <a:gdLst/>
            <a:ahLst/>
            <a:cxnLst/>
            <a:rect l="l" t="t" r="r" b="b"/>
            <a:pathLst>
              <a:path w="2049779" h="219710">
                <a:moveTo>
                  <a:pt x="2049779" y="0"/>
                </a:moveTo>
                <a:lnTo>
                  <a:pt x="0" y="0"/>
                </a:lnTo>
                <a:lnTo>
                  <a:pt x="0" y="219456"/>
                </a:lnTo>
                <a:lnTo>
                  <a:pt x="2049779" y="219456"/>
                </a:lnTo>
                <a:lnTo>
                  <a:pt x="2049779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210811" y="4591811"/>
            <a:ext cx="2266315" cy="219710"/>
          </a:xfrm>
          <a:custGeom>
            <a:avLst/>
            <a:gdLst/>
            <a:ahLst/>
            <a:cxnLst/>
            <a:rect l="l" t="t" r="r" b="b"/>
            <a:pathLst>
              <a:path w="2266315" h="219710">
                <a:moveTo>
                  <a:pt x="2266188" y="0"/>
                </a:moveTo>
                <a:lnTo>
                  <a:pt x="0" y="0"/>
                </a:lnTo>
                <a:lnTo>
                  <a:pt x="0" y="219456"/>
                </a:lnTo>
                <a:lnTo>
                  <a:pt x="2266188" y="219456"/>
                </a:lnTo>
                <a:lnTo>
                  <a:pt x="226618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255008" y="4911852"/>
            <a:ext cx="2092960" cy="219710"/>
          </a:xfrm>
          <a:custGeom>
            <a:avLst/>
            <a:gdLst/>
            <a:ahLst/>
            <a:cxnLst/>
            <a:rect l="l" t="t" r="r" b="b"/>
            <a:pathLst>
              <a:path w="2092960" h="219710">
                <a:moveTo>
                  <a:pt x="2092452" y="0"/>
                </a:moveTo>
                <a:lnTo>
                  <a:pt x="0" y="0"/>
                </a:lnTo>
                <a:lnTo>
                  <a:pt x="0" y="219456"/>
                </a:lnTo>
                <a:lnTo>
                  <a:pt x="2092452" y="219456"/>
                </a:lnTo>
                <a:lnTo>
                  <a:pt x="209245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40352" y="5231891"/>
            <a:ext cx="2158365" cy="219710"/>
          </a:xfrm>
          <a:custGeom>
            <a:avLst/>
            <a:gdLst/>
            <a:ahLst/>
            <a:cxnLst/>
            <a:rect l="l" t="t" r="r" b="b"/>
            <a:pathLst>
              <a:path w="2158365" h="219710">
                <a:moveTo>
                  <a:pt x="2157984" y="0"/>
                </a:moveTo>
                <a:lnTo>
                  <a:pt x="0" y="0"/>
                </a:lnTo>
                <a:lnTo>
                  <a:pt x="0" y="219455"/>
                </a:lnTo>
                <a:lnTo>
                  <a:pt x="2157984" y="219455"/>
                </a:lnTo>
                <a:lnTo>
                  <a:pt x="21579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563868" y="1388363"/>
            <a:ext cx="1294130" cy="219710"/>
          </a:xfrm>
          <a:custGeom>
            <a:avLst/>
            <a:gdLst/>
            <a:ahLst/>
            <a:cxnLst/>
            <a:rect l="l" t="t" r="r" b="b"/>
            <a:pathLst>
              <a:path w="1294129" h="219709">
                <a:moveTo>
                  <a:pt x="1293876" y="0"/>
                </a:moveTo>
                <a:lnTo>
                  <a:pt x="0" y="0"/>
                </a:lnTo>
                <a:lnTo>
                  <a:pt x="0" y="219456"/>
                </a:lnTo>
                <a:lnTo>
                  <a:pt x="1293876" y="219456"/>
                </a:lnTo>
                <a:lnTo>
                  <a:pt x="129387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86956" y="1708404"/>
            <a:ext cx="992505" cy="219710"/>
          </a:xfrm>
          <a:custGeom>
            <a:avLst/>
            <a:gdLst/>
            <a:ahLst/>
            <a:cxnLst/>
            <a:rect l="l" t="t" r="r" b="b"/>
            <a:pathLst>
              <a:path w="992504" h="219710">
                <a:moveTo>
                  <a:pt x="992124" y="0"/>
                </a:moveTo>
                <a:lnTo>
                  <a:pt x="0" y="0"/>
                </a:lnTo>
                <a:lnTo>
                  <a:pt x="0" y="219455"/>
                </a:lnTo>
                <a:lnTo>
                  <a:pt x="992124" y="219455"/>
                </a:lnTo>
                <a:lnTo>
                  <a:pt x="99212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434328" y="2028444"/>
            <a:ext cx="1381125" cy="219710"/>
          </a:xfrm>
          <a:custGeom>
            <a:avLst/>
            <a:gdLst/>
            <a:ahLst/>
            <a:cxnLst/>
            <a:rect l="l" t="t" r="r" b="b"/>
            <a:pathLst>
              <a:path w="1381125" h="219710">
                <a:moveTo>
                  <a:pt x="1380744" y="0"/>
                </a:moveTo>
                <a:lnTo>
                  <a:pt x="0" y="0"/>
                </a:lnTo>
                <a:lnTo>
                  <a:pt x="0" y="219455"/>
                </a:lnTo>
                <a:lnTo>
                  <a:pt x="1380744" y="219455"/>
                </a:lnTo>
                <a:lnTo>
                  <a:pt x="138074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498335" y="2350007"/>
            <a:ext cx="1295400" cy="218440"/>
          </a:xfrm>
          <a:custGeom>
            <a:avLst/>
            <a:gdLst/>
            <a:ahLst/>
            <a:cxnLst/>
            <a:rect l="l" t="t" r="r" b="b"/>
            <a:pathLst>
              <a:path w="1295400" h="218439">
                <a:moveTo>
                  <a:pt x="1295400" y="0"/>
                </a:moveTo>
                <a:lnTo>
                  <a:pt x="0" y="0"/>
                </a:lnTo>
                <a:lnTo>
                  <a:pt x="0" y="217932"/>
                </a:lnTo>
                <a:lnTo>
                  <a:pt x="1295400" y="217932"/>
                </a:lnTo>
                <a:lnTo>
                  <a:pt x="129540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26123" y="2670048"/>
            <a:ext cx="1446530" cy="219710"/>
          </a:xfrm>
          <a:custGeom>
            <a:avLst/>
            <a:gdLst/>
            <a:ahLst/>
            <a:cxnLst/>
            <a:rect l="l" t="t" r="r" b="b"/>
            <a:pathLst>
              <a:path w="1446529" h="219710">
                <a:moveTo>
                  <a:pt x="1446276" y="0"/>
                </a:moveTo>
                <a:lnTo>
                  <a:pt x="0" y="0"/>
                </a:lnTo>
                <a:lnTo>
                  <a:pt x="0" y="219455"/>
                </a:lnTo>
                <a:lnTo>
                  <a:pt x="1446276" y="219455"/>
                </a:lnTo>
                <a:lnTo>
                  <a:pt x="144627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045708" y="2990088"/>
            <a:ext cx="1640205" cy="219710"/>
          </a:xfrm>
          <a:custGeom>
            <a:avLst/>
            <a:gdLst/>
            <a:ahLst/>
            <a:cxnLst/>
            <a:rect l="l" t="t" r="r" b="b"/>
            <a:pathLst>
              <a:path w="1640204" h="219710">
                <a:moveTo>
                  <a:pt x="1639824" y="0"/>
                </a:moveTo>
                <a:lnTo>
                  <a:pt x="0" y="0"/>
                </a:lnTo>
                <a:lnTo>
                  <a:pt x="0" y="219456"/>
                </a:lnTo>
                <a:lnTo>
                  <a:pt x="1639824" y="219456"/>
                </a:lnTo>
                <a:lnTo>
                  <a:pt x="163982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088379" y="3310128"/>
            <a:ext cx="1618615" cy="219710"/>
          </a:xfrm>
          <a:custGeom>
            <a:avLst/>
            <a:gdLst/>
            <a:ahLst/>
            <a:cxnLst/>
            <a:rect l="l" t="t" r="r" b="b"/>
            <a:pathLst>
              <a:path w="1618615" h="219710">
                <a:moveTo>
                  <a:pt x="1618488" y="0"/>
                </a:moveTo>
                <a:lnTo>
                  <a:pt x="0" y="0"/>
                </a:lnTo>
                <a:lnTo>
                  <a:pt x="0" y="219455"/>
                </a:lnTo>
                <a:lnTo>
                  <a:pt x="1618488" y="219455"/>
                </a:lnTo>
                <a:lnTo>
                  <a:pt x="161848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103364" y="3630167"/>
            <a:ext cx="820419" cy="219710"/>
          </a:xfrm>
          <a:custGeom>
            <a:avLst/>
            <a:gdLst/>
            <a:ahLst/>
            <a:cxnLst/>
            <a:rect l="l" t="t" r="r" b="b"/>
            <a:pathLst>
              <a:path w="820420" h="219710">
                <a:moveTo>
                  <a:pt x="819912" y="0"/>
                </a:moveTo>
                <a:lnTo>
                  <a:pt x="0" y="0"/>
                </a:lnTo>
                <a:lnTo>
                  <a:pt x="0" y="219455"/>
                </a:lnTo>
                <a:lnTo>
                  <a:pt x="819912" y="219455"/>
                </a:lnTo>
                <a:lnTo>
                  <a:pt x="81991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678423" y="3950208"/>
            <a:ext cx="1877695" cy="219710"/>
          </a:xfrm>
          <a:custGeom>
            <a:avLst/>
            <a:gdLst/>
            <a:ahLst/>
            <a:cxnLst/>
            <a:rect l="l" t="t" r="r" b="b"/>
            <a:pathLst>
              <a:path w="1877695" h="219710">
                <a:moveTo>
                  <a:pt x="1877568" y="0"/>
                </a:moveTo>
                <a:lnTo>
                  <a:pt x="0" y="0"/>
                </a:lnTo>
                <a:lnTo>
                  <a:pt x="0" y="219456"/>
                </a:lnTo>
                <a:lnTo>
                  <a:pt x="1877568" y="219456"/>
                </a:lnTo>
                <a:lnTo>
                  <a:pt x="187756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39255" y="4270247"/>
            <a:ext cx="1468120" cy="219710"/>
          </a:xfrm>
          <a:custGeom>
            <a:avLst/>
            <a:gdLst/>
            <a:ahLst/>
            <a:cxnLst/>
            <a:rect l="l" t="t" r="r" b="b"/>
            <a:pathLst>
              <a:path w="1468120" h="219710">
                <a:moveTo>
                  <a:pt x="1467612" y="0"/>
                </a:moveTo>
                <a:lnTo>
                  <a:pt x="0" y="0"/>
                </a:lnTo>
                <a:lnTo>
                  <a:pt x="0" y="219456"/>
                </a:lnTo>
                <a:lnTo>
                  <a:pt x="1467612" y="219456"/>
                </a:lnTo>
                <a:lnTo>
                  <a:pt x="1467612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477000" y="4591811"/>
            <a:ext cx="1316990" cy="219710"/>
          </a:xfrm>
          <a:custGeom>
            <a:avLst/>
            <a:gdLst/>
            <a:ahLst/>
            <a:cxnLst/>
            <a:rect l="l" t="t" r="r" b="b"/>
            <a:pathLst>
              <a:path w="1316990" h="219710">
                <a:moveTo>
                  <a:pt x="1316736" y="0"/>
                </a:moveTo>
                <a:lnTo>
                  <a:pt x="0" y="0"/>
                </a:lnTo>
                <a:lnTo>
                  <a:pt x="0" y="219456"/>
                </a:lnTo>
                <a:lnTo>
                  <a:pt x="1316736" y="219456"/>
                </a:lnTo>
                <a:lnTo>
                  <a:pt x="131673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347459" y="4911852"/>
            <a:ext cx="1424940" cy="219710"/>
          </a:xfrm>
          <a:custGeom>
            <a:avLst/>
            <a:gdLst/>
            <a:ahLst/>
            <a:cxnLst/>
            <a:rect l="l" t="t" r="r" b="b"/>
            <a:pathLst>
              <a:path w="1424940" h="219710">
                <a:moveTo>
                  <a:pt x="1424939" y="0"/>
                </a:moveTo>
                <a:lnTo>
                  <a:pt x="0" y="0"/>
                </a:lnTo>
                <a:lnTo>
                  <a:pt x="0" y="219456"/>
                </a:lnTo>
                <a:lnTo>
                  <a:pt x="1424939" y="219456"/>
                </a:lnTo>
                <a:lnTo>
                  <a:pt x="1424939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498335" y="5231891"/>
            <a:ext cx="1165860" cy="219710"/>
          </a:xfrm>
          <a:custGeom>
            <a:avLst/>
            <a:gdLst/>
            <a:ahLst/>
            <a:cxnLst/>
            <a:rect l="l" t="t" r="r" b="b"/>
            <a:pathLst>
              <a:path w="1165859" h="219710">
                <a:moveTo>
                  <a:pt x="1165860" y="0"/>
                </a:moveTo>
                <a:lnTo>
                  <a:pt x="0" y="0"/>
                </a:lnTo>
                <a:lnTo>
                  <a:pt x="0" y="219455"/>
                </a:lnTo>
                <a:lnTo>
                  <a:pt x="1165860" y="219455"/>
                </a:lnTo>
                <a:lnTo>
                  <a:pt x="116586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857743" y="1388363"/>
            <a:ext cx="238125" cy="219710"/>
          </a:xfrm>
          <a:custGeom>
            <a:avLst/>
            <a:gdLst/>
            <a:ahLst/>
            <a:cxnLst/>
            <a:rect l="l" t="t" r="r" b="b"/>
            <a:pathLst>
              <a:path w="238125" h="219709">
                <a:moveTo>
                  <a:pt x="237744" y="0"/>
                </a:moveTo>
                <a:lnTo>
                  <a:pt x="0" y="0"/>
                </a:lnTo>
                <a:lnTo>
                  <a:pt x="0" y="219456"/>
                </a:lnTo>
                <a:lnTo>
                  <a:pt x="237744" y="219456"/>
                </a:lnTo>
                <a:lnTo>
                  <a:pt x="23774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79080" y="1708404"/>
            <a:ext cx="195580" cy="219710"/>
          </a:xfrm>
          <a:custGeom>
            <a:avLst/>
            <a:gdLst/>
            <a:ahLst/>
            <a:cxnLst/>
            <a:rect l="l" t="t" r="r" b="b"/>
            <a:pathLst>
              <a:path w="195579" h="219710">
                <a:moveTo>
                  <a:pt x="195072" y="0"/>
                </a:moveTo>
                <a:lnTo>
                  <a:pt x="0" y="0"/>
                </a:lnTo>
                <a:lnTo>
                  <a:pt x="0" y="219455"/>
                </a:lnTo>
                <a:lnTo>
                  <a:pt x="195072" y="219455"/>
                </a:lnTo>
                <a:lnTo>
                  <a:pt x="1950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15071" y="2028444"/>
            <a:ext cx="259079" cy="219710"/>
          </a:xfrm>
          <a:custGeom>
            <a:avLst/>
            <a:gdLst/>
            <a:ahLst/>
            <a:cxnLst/>
            <a:rect l="l" t="t" r="r" b="b"/>
            <a:pathLst>
              <a:path w="259079" h="219710">
                <a:moveTo>
                  <a:pt x="259079" y="0"/>
                </a:moveTo>
                <a:lnTo>
                  <a:pt x="0" y="0"/>
                </a:lnTo>
                <a:lnTo>
                  <a:pt x="0" y="219455"/>
                </a:lnTo>
                <a:lnTo>
                  <a:pt x="259079" y="219455"/>
                </a:lnTo>
                <a:lnTo>
                  <a:pt x="25907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93735" y="2350007"/>
            <a:ext cx="280670" cy="218440"/>
          </a:xfrm>
          <a:custGeom>
            <a:avLst/>
            <a:gdLst/>
            <a:ahLst/>
            <a:cxnLst/>
            <a:rect l="l" t="t" r="r" b="b"/>
            <a:pathLst>
              <a:path w="280670" h="218439">
                <a:moveTo>
                  <a:pt x="280416" y="0"/>
                </a:moveTo>
                <a:lnTo>
                  <a:pt x="0" y="0"/>
                </a:lnTo>
                <a:lnTo>
                  <a:pt x="0" y="217932"/>
                </a:lnTo>
                <a:lnTo>
                  <a:pt x="280416" y="217932"/>
                </a:lnTo>
                <a:lnTo>
                  <a:pt x="28041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72400" y="2670048"/>
            <a:ext cx="302260" cy="219710"/>
          </a:xfrm>
          <a:custGeom>
            <a:avLst/>
            <a:gdLst/>
            <a:ahLst/>
            <a:cxnLst/>
            <a:rect l="l" t="t" r="r" b="b"/>
            <a:pathLst>
              <a:path w="302259" h="219710">
                <a:moveTo>
                  <a:pt x="301751" y="0"/>
                </a:moveTo>
                <a:lnTo>
                  <a:pt x="0" y="0"/>
                </a:lnTo>
                <a:lnTo>
                  <a:pt x="0" y="219455"/>
                </a:lnTo>
                <a:lnTo>
                  <a:pt x="301751" y="219455"/>
                </a:lnTo>
                <a:lnTo>
                  <a:pt x="30175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85531" y="2990088"/>
            <a:ext cx="388620" cy="219710"/>
          </a:xfrm>
          <a:custGeom>
            <a:avLst/>
            <a:gdLst/>
            <a:ahLst/>
            <a:cxnLst/>
            <a:rect l="l" t="t" r="r" b="b"/>
            <a:pathLst>
              <a:path w="388620" h="219710">
                <a:moveTo>
                  <a:pt x="388620" y="0"/>
                </a:moveTo>
                <a:lnTo>
                  <a:pt x="0" y="0"/>
                </a:lnTo>
                <a:lnTo>
                  <a:pt x="0" y="219456"/>
                </a:lnTo>
                <a:lnTo>
                  <a:pt x="388620" y="219456"/>
                </a:lnTo>
                <a:lnTo>
                  <a:pt x="3886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06868" y="3310128"/>
            <a:ext cx="367665" cy="219710"/>
          </a:xfrm>
          <a:custGeom>
            <a:avLst/>
            <a:gdLst/>
            <a:ahLst/>
            <a:cxnLst/>
            <a:rect l="l" t="t" r="r" b="b"/>
            <a:pathLst>
              <a:path w="367665" h="219710">
                <a:moveTo>
                  <a:pt x="367283" y="0"/>
                </a:moveTo>
                <a:lnTo>
                  <a:pt x="0" y="0"/>
                </a:lnTo>
                <a:lnTo>
                  <a:pt x="0" y="219455"/>
                </a:lnTo>
                <a:lnTo>
                  <a:pt x="367283" y="219455"/>
                </a:lnTo>
                <a:lnTo>
                  <a:pt x="36728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923276" y="3630167"/>
            <a:ext cx="151130" cy="219710"/>
          </a:xfrm>
          <a:custGeom>
            <a:avLst/>
            <a:gdLst/>
            <a:ahLst/>
            <a:cxnLst/>
            <a:rect l="l" t="t" r="r" b="b"/>
            <a:pathLst>
              <a:path w="151129" h="219710">
                <a:moveTo>
                  <a:pt x="150875" y="0"/>
                </a:moveTo>
                <a:lnTo>
                  <a:pt x="0" y="0"/>
                </a:lnTo>
                <a:lnTo>
                  <a:pt x="0" y="219455"/>
                </a:lnTo>
                <a:lnTo>
                  <a:pt x="150875" y="219455"/>
                </a:lnTo>
                <a:lnTo>
                  <a:pt x="15087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555992" y="3950208"/>
            <a:ext cx="518159" cy="219710"/>
          </a:xfrm>
          <a:custGeom>
            <a:avLst/>
            <a:gdLst/>
            <a:ahLst/>
            <a:cxnLst/>
            <a:rect l="l" t="t" r="r" b="b"/>
            <a:pathLst>
              <a:path w="518159" h="219710">
                <a:moveTo>
                  <a:pt x="518159" y="0"/>
                </a:moveTo>
                <a:lnTo>
                  <a:pt x="0" y="0"/>
                </a:lnTo>
                <a:lnTo>
                  <a:pt x="0" y="219456"/>
                </a:lnTo>
                <a:lnTo>
                  <a:pt x="518159" y="219456"/>
                </a:lnTo>
                <a:lnTo>
                  <a:pt x="51815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06868" y="4270247"/>
            <a:ext cx="367665" cy="219710"/>
          </a:xfrm>
          <a:custGeom>
            <a:avLst/>
            <a:gdLst/>
            <a:ahLst/>
            <a:cxnLst/>
            <a:rect l="l" t="t" r="r" b="b"/>
            <a:pathLst>
              <a:path w="367665" h="219710">
                <a:moveTo>
                  <a:pt x="367283" y="0"/>
                </a:moveTo>
                <a:lnTo>
                  <a:pt x="0" y="0"/>
                </a:lnTo>
                <a:lnTo>
                  <a:pt x="0" y="219456"/>
                </a:lnTo>
                <a:lnTo>
                  <a:pt x="367283" y="219456"/>
                </a:lnTo>
                <a:lnTo>
                  <a:pt x="36728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93735" y="4591811"/>
            <a:ext cx="302260" cy="219710"/>
          </a:xfrm>
          <a:custGeom>
            <a:avLst/>
            <a:gdLst/>
            <a:ahLst/>
            <a:cxnLst/>
            <a:rect l="l" t="t" r="r" b="b"/>
            <a:pathLst>
              <a:path w="302259" h="219710">
                <a:moveTo>
                  <a:pt x="301751" y="0"/>
                </a:moveTo>
                <a:lnTo>
                  <a:pt x="0" y="0"/>
                </a:lnTo>
                <a:lnTo>
                  <a:pt x="0" y="219456"/>
                </a:lnTo>
                <a:lnTo>
                  <a:pt x="301751" y="219456"/>
                </a:lnTo>
                <a:lnTo>
                  <a:pt x="30175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72400" y="4911852"/>
            <a:ext cx="302260" cy="219710"/>
          </a:xfrm>
          <a:custGeom>
            <a:avLst/>
            <a:gdLst/>
            <a:ahLst/>
            <a:cxnLst/>
            <a:rect l="l" t="t" r="r" b="b"/>
            <a:pathLst>
              <a:path w="302259" h="219710">
                <a:moveTo>
                  <a:pt x="301751" y="0"/>
                </a:moveTo>
                <a:lnTo>
                  <a:pt x="0" y="0"/>
                </a:lnTo>
                <a:lnTo>
                  <a:pt x="0" y="219456"/>
                </a:lnTo>
                <a:lnTo>
                  <a:pt x="301751" y="219456"/>
                </a:lnTo>
                <a:lnTo>
                  <a:pt x="30175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664195" y="5231891"/>
            <a:ext cx="410209" cy="219710"/>
          </a:xfrm>
          <a:custGeom>
            <a:avLst/>
            <a:gdLst/>
            <a:ahLst/>
            <a:cxnLst/>
            <a:rect l="l" t="t" r="r" b="b"/>
            <a:pathLst>
              <a:path w="410209" h="219710">
                <a:moveTo>
                  <a:pt x="409955" y="0"/>
                </a:moveTo>
                <a:lnTo>
                  <a:pt x="0" y="0"/>
                </a:lnTo>
                <a:lnTo>
                  <a:pt x="0" y="219455"/>
                </a:lnTo>
                <a:lnTo>
                  <a:pt x="409955" y="219455"/>
                </a:lnTo>
                <a:lnTo>
                  <a:pt x="40995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84819" y="1708404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84819" y="2028444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84819" y="2350007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84819" y="267004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84819" y="299008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084819" y="331012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084819" y="3630167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084819" y="3950208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084819" y="4270247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084819" y="4911852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084819" y="5231891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2133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46803" y="1338072"/>
            <a:ext cx="0" cy="4163695"/>
          </a:xfrm>
          <a:custGeom>
            <a:avLst/>
            <a:gdLst/>
            <a:ahLst/>
            <a:cxnLst/>
            <a:rect l="l" t="t" r="r" b="b"/>
            <a:pathLst>
              <a:path h="4163695">
                <a:moveTo>
                  <a:pt x="0" y="0"/>
                </a:moveTo>
                <a:lnTo>
                  <a:pt x="0" y="41635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4423573" y="36515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5837007" y="36515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4812079" y="397177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5103430" y="429204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5232932" y="461231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5189726" y="49325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5308370" y="525285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7099337" y="140962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7271929" y="172989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7013040" y="205016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7034642" y="237043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6937488" y="269070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6754036" y="301097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6786383" y="333123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7401317" y="365150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6505777" y="397177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861821" y="429204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7023670" y="461231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6948117" y="49325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969720" y="525285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7894179" y="1409627"/>
            <a:ext cx="284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900" spc="-165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7894179" y="1729896"/>
            <a:ext cx="273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900" spc="-25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7861831" y="2050164"/>
            <a:ext cx="3060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900" spc="5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7851088" y="2370433"/>
            <a:ext cx="316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</a:t>
            </a:r>
            <a:r>
              <a:rPr sz="900" spc="-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7840343" y="2690702"/>
            <a:ext cx="327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r>
              <a:rPr sz="9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7768220" y="3010970"/>
            <a:ext cx="399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</a:t>
            </a:r>
            <a:r>
              <a:rPr sz="9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7807997" y="3331239"/>
            <a:ext cx="359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r>
              <a:rPr sz="9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7915895" y="3651507"/>
            <a:ext cx="2520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900" spc="-42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7703526" y="3971776"/>
            <a:ext cx="4641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r>
              <a:rPr sz="9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7807997" y="4292044"/>
            <a:ext cx="359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r>
              <a:rPr sz="9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7861946" y="4612313"/>
            <a:ext cx="3162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r>
              <a:rPr sz="900" spc="-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7840343" y="4932582"/>
            <a:ext cx="327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r>
              <a:rPr sz="9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7757476" y="5252850"/>
            <a:ext cx="4102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</a:t>
            </a:r>
            <a:r>
              <a:rPr sz="9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4064443" y="1094616"/>
            <a:ext cx="2563495" cy="14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8460" algn="l"/>
                <a:tab pos="772795" algn="l"/>
                <a:tab pos="1167765" algn="l"/>
                <a:tab pos="1562735" algn="l"/>
                <a:tab pos="1957705" algn="l"/>
                <a:tab pos="235267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	50%	60%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76835">
              <a:lnSpc>
                <a:spcPct val="100000"/>
              </a:lnSpc>
              <a:tabLst>
                <a:tab pos="124523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58%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52400">
              <a:lnSpc>
                <a:spcPct val="100000"/>
              </a:lnSpc>
              <a:spcBef>
                <a:spcPts val="5"/>
              </a:spcBef>
              <a:tabLst>
                <a:tab pos="148272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6%	63%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87630">
              <a:lnSpc>
                <a:spcPct val="100000"/>
              </a:lnSpc>
              <a:spcBef>
                <a:spcPts val="5"/>
              </a:spcBef>
              <a:tabLst>
                <a:tab pos="120205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	54%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98425">
              <a:lnSpc>
                <a:spcPct val="100000"/>
              </a:lnSpc>
              <a:tabLst>
                <a:tab pos="124523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	55%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6799756" y="1094616"/>
            <a:ext cx="14370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7034" algn="l"/>
                <a:tab pos="802005" algn="l"/>
                <a:tab pos="116776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70%	80%	90%	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3382186" y="1403341"/>
            <a:ext cx="671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целом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2605632" y="1723609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2605632" y="2043878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2801428" y="2364146"/>
            <a:ext cx="1252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900" spc="-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1846565" y="2690702"/>
            <a:ext cx="355600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33184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жа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ой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я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 </a:t>
            </a:r>
            <a:r>
              <a:rPr sz="1350" spc="15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	52%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301371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Организация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процесса </a:t>
            </a:r>
            <a:r>
              <a:rPr sz="1350" spc="25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46%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900430">
              <a:lnSpc>
                <a:spcPct val="100000"/>
              </a:lnSpc>
              <a:tabLst>
                <a:tab pos="3193415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Образовательные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 условия </a:t>
            </a:r>
            <a:r>
              <a:rPr sz="1350" spc="9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	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463078" y="3575498"/>
            <a:ext cx="359092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98830" marR="5080" indent="-786765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 лицами с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ограниченными 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возможностями здоровья и</a:t>
            </a:r>
            <a:r>
              <a:rPr sz="900" spc="-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инвалидами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2515106" y="3971776"/>
            <a:ext cx="1725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 родителями</a:t>
            </a:r>
            <a:r>
              <a:rPr sz="1350" spc="6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660817" y="4292044"/>
            <a:ext cx="35902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Создание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безопасных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условий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для обучающихся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сотрудников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r>
              <a:rPr sz="1350" spc="284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1346503" y="4612313"/>
            <a:ext cx="2915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Организация питания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обучающихся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работников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r>
              <a:rPr sz="1350" spc="3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754886" y="4932582"/>
            <a:ext cx="35826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419" algn="r">
              <a:lnSpc>
                <a:spcPct val="100000"/>
              </a:lnSpc>
              <a:spcBef>
                <a:spcPts val="100"/>
              </a:spcBef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 сотрудников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r>
              <a:rPr sz="1350" spc="12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  <a:tabLst>
                <a:tab pos="1936750" algn="l"/>
              </a:tabLst>
            </a:pP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У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ав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лен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е</a:t>
            </a:r>
            <a:r>
              <a:rPr sz="1350" spc="-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зац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и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1965852" y="818003"/>
            <a:ext cx="4825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C54724"/>
                </a:solidFill>
                <a:latin typeface="Calibri"/>
                <a:cs typeface="Calibri"/>
              </a:rPr>
              <a:t>Доли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с </a:t>
            </a:r>
            <a:r>
              <a:rPr sz="1200" b="1" spc="-5" dirty="0">
                <a:solidFill>
                  <a:srgbClr val="C54724"/>
                </a:solidFill>
                <a:latin typeface="Calibri"/>
                <a:cs typeface="Calibri"/>
              </a:rPr>
              <a:t>разными баллами (степень </a:t>
            </a:r>
            <a:r>
              <a:rPr sz="1200" b="1" spc="-10" dirty="0">
                <a:solidFill>
                  <a:srgbClr val="C54724"/>
                </a:solidFill>
                <a:latin typeface="Calibri"/>
                <a:cs typeface="Calibri"/>
              </a:rPr>
              <a:t>удовлетворенности родителей</a:t>
            </a:r>
            <a:r>
              <a:rPr sz="1200" b="1" spc="8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54724"/>
                </a:solidFill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2680716" y="571652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323844" y="571652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852671" y="571652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434840" y="5716523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5" h="62864">
                <a:moveTo>
                  <a:pt x="0" y="0"/>
                </a:moveTo>
                <a:lnTo>
                  <a:pt x="64008" y="0"/>
                </a:lnTo>
                <a:lnTo>
                  <a:pt x="64008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18532" y="571652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602223" y="571652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1323339" y="5653502"/>
            <a:ext cx="5310505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5895">
              <a:lnSpc>
                <a:spcPct val="100000"/>
              </a:lnSpc>
              <a:spcBef>
                <a:spcPts val="100"/>
              </a:spcBef>
              <a:tabLst>
                <a:tab pos="2089150" algn="l"/>
                <a:tab pos="2618105" algn="l"/>
                <a:tab pos="3201035" algn="l"/>
                <a:tab pos="3783965" algn="l"/>
                <a:tab pos="436753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баллов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Около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40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spc="-5" dirty="0">
                <a:latin typeface="Calibri"/>
                <a:cs typeface="Calibri"/>
              </a:rPr>
              <a:t>получили </a:t>
            </a:r>
            <a:r>
              <a:rPr sz="1500" spc="-10" dirty="0">
                <a:latin typeface="Calibri"/>
                <a:cs typeface="Calibri"/>
              </a:rPr>
              <a:t>от родителей </a:t>
            </a:r>
            <a:r>
              <a:rPr sz="1500" spc="-5" dirty="0">
                <a:latin typeface="Calibri"/>
                <a:cs typeface="Calibri"/>
              </a:rPr>
              <a:t>оценки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12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</a:t>
            </a:r>
            <a:r>
              <a:rPr sz="1500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6990588" y="5626608"/>
            <a:ext cx="1972055" cy="1203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78</a:t>
            </a:fld>
            <a:endParaRPr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1285" y="50408"/>
            <a:ext cx="5307330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Шкалы </a:t>
            </a:r>
            <a:r>
              <a:rPr sz="2100" spc="-20" dirty="0">
                <a:solidFill>
                  <a:srgbClr val="C54724"/>
                </a:solidFill>
              </a:rPr>
              <a:t>МКДО. </a:t>
            </a:r>
            <a:r>
              <a:rPr sz="2100" spc="-10" dirty="0">
                <a:solidFill>
                  <a:srgbClr val="C54724"/>
                </a:solidFill>
              </a:rPr>
              <a:t>Оцениваем </a:t>
            </a:r>
            <a:r>
              <a:rPr sz="2100" dirty="0">
                <a:solidFill>
                  <a:srgbClr val="C54724"/>
                </a:solidFill>
              </a:rPr>
              <a:t>с </a:t>
            </a:r>
            <a:r>
              <a:rPr sz="2100" spc="-10" dirty="0">
                <a:solidFill>
                  <a:srgbClr val="C54724"/>
                </a:solidFill>
              </a:rPr>
              <a:t>использованием  </a:t>
            </a:r>
            <a:r>
              <a:rPr sz="2100" spc="-5" dirty="0">
                <a:solidFill>
                  <a:srgbClr val="C54724"/>
                </a:solidFill>
              </a:rPr>
              <a:t>развернутой шкалы </a:t>
            </a:r>
            <a:r>
              <a:rPr sz="2100" spc="-10" dirty="0">
                <a:solidFill>
                  <a:srgbClr val="C54724"/>
                </a:solidFill>
              </a:rPr>
              <a:t>индикаторов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52627" y="777240"/>
            <a:ext cx="6111239" cy="5844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" y="914400"/>
            <a:ext cx="6083940" cy="5316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31640" y="2723456"/>
            <a:ext cx="2087245" cy="1673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334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latin typeface="Calibri"/>
                <a:cs typeface="Calibri"/>
              </a:rPr>
              <a:t>Зафиксированный  координатором</a:t>
            </a:r>
            <a:r>
              <a:rPr sz="1350" spc="-11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ДОО  </a:t>
            </a:r>
            <a:r>
              <a:rPr sz="1350" spc="-15" dirty="0">
                <a:latin typeface="Calibri"/>
                <a:cs typeface="Calibri"/>
              </a:rPr>
              <a:t>результат </a:t>
            </a:r>
            <a:r>
              <a:rPr sz="1350" spc="-5" dirty="0">
                <a:latin typeface="Calibri"/>
                <a:cs typeface="Calibri"/>
              </a:rPr>
              <a:t>оценки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системе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МКДО</a:t>
            </a: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50" dirty="0">
                <a:latin typeface="Calibri"/>
                <a:cs typeface="Calibri"/>
              </a:rPr>
              <a:t>поступает в личный</a:t>
            </a:r>
            <a:r>
              <a:rPr sz="1350" spc="-14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кабинет  эксперта ДОО </a:t>
            </a:r>
            <a:r>
              <a:rPr sz="1350" dirty="0">
                <a:latin typeface="Calibri"/>
                <a:cs typeface="Calibri"/>
              </a:rPr>
              <a:t>для </a:t>
            </a:r>
            <a:r>
              <a:rPr sz="1350" spc="-5" dirty="0">
                <a:latin typeface="Calibri"/>
                <a:cs typeface="Calibri"/>
              </a:rPr>
              <a:t>изучения  перед выездным </a:t>
            </a:r>
            <a:r>
              <a:rPr sz="1350" dirty="0">
                <a:latin typeface="Calibri"/>
                <a:cs typeface="Calibri"/>
              </a:rPr>
              <a:t>этапом  </a:t>
            </a:r>
            <a:r>
              <a:rPr sz="1350" spc="-5" dirty="0">
                <a:latin typeface="Calibri"/>
                <a:cs typeface="Calibri"/>
              </a:rPr>
              <a:t>проверки.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79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424" y="4214901"/>
            <a:ext cx="797369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3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640" y="0"/>
            <a:ext cx="5489575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15" dirty="0">
                <a:solidFill>
                  <a:srgbClr val="385622"/>
                </a:solidFill>
              </a:rPr>
              <a:t>Инструментарий </a:t>
            </a:r>
            <a:r>
              <a:rPr sz="2400" spc="10" dirty="0">
                <a:solidFill>
                  <a:srgbClr val="385622"/>
                </a:solidFill>
              </a:rPr>
              <a:t>исследования </a:t>
            </a:r>
            <a:r>
              <a:rPr sz="2400" spc="15" dirty="0">
                <a:solidFill>
                  <a:srgbClr val="385622"/>
                </a:solidFill>
              </a:rPr>
              <a:t>качества  </a:t>
            </a:r>
            <a:r>
              <a:rPr sz="2400" spc="5" dirty="0">
                <a:solidFill>
                  <a:srgbClr val="385622"/>
                </a:solidFill>
              </a:rPr>
              <a:t>дошкольного </a:t>
            </a:r>
            <a:r>
              <a:rPr sz="2400" spc="15" dirty="0">
                <a:solidFill>
                  <a:srgbClr val="385622"/>
                </a:solidFill>
              </a:rPr>
              <a:t>образования </a:t>
            </a:r>
            <a:r>
              <a:rPr sz="2400" dirty="0">
                <a:solidFill>
                  <a:srgbClr val="385622"/>
                </a:solidFill>
              </a:rPr>
              <a:t>в </a:t>
            </a:r>
            <a:r>
              <a:rPr sz="2400" spc="15" dirty="0" smtClean="0">
                <a:solidFill>
                  <a:srgbClr val="385622"/>
                </a:solidFill>
              </a:rPr>
              <a:t>20</a:t>
            </a:r>
            <a:r>
              <a:rPr lang="ru-RU" sz="2400" spc="15" dirty="0" smtClean="0">
                <a:solidFill>
                  <a:srgbClr val="385622"/>
                </a:solidFill>
              </a:rPr>
              <a:t>21</a:t>
            </a:r>
            <a:r>
              <a:rPr sz="2400" spc="25" dirty="0" smtClean="0">
                <a:solidFill>
                  <a:srgbClr val="385622"/>
                </a:solidFill>
              </a:rPr>
              <a:t> </a:t>
            </a:r>
            <a:r>
              <a:rPr sz="2400" spc="-15" dirty="0" err="1" smtClean="0">
                <a:solidFill>
                  <a:srgbClr val="385622"/>
                </a:solidFill>
              </a:rPr>
              <a:t>году</a:t>
            </a:r>
            <a:r>
              <a:rPr lang="ru-RU" sz="2400" spc="-15" dirty="0" smtClean="0">
                <a:solidFill>
                  <a:srgbClr val="385622"/>
                </a:solidFill>
              </a:rPr>
              <a:t>.     Часть 3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647700" y="1484376"/>
            <a:ext cx="2287523" cy="2639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86356" y="654829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7952" r="10846" b="9186"/>
          <a:stretch/>
        </p:blipFill>
        <p:spPr bwMode="auto">
          <a:xfrm>
            <a:off x="2819401" y="762000"/>
            <a:ext cx="5995226" cy="5680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7217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1285" y="233035"/>
            <a:ext cx="54692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C54724"/>
                </a:solidFill>
              </a:rPr>
              <a:t>Отметка индикаторов </a:t>
            </a:r>
            <a:r>
              <a:rPr sz="2100" spc="-5" dirty="0">
                <a:solidFill>
                  <a:srgbClr val="C54724"/>
                </a:solidFill>
              </a:rPr>
              <a:t>по </a:t>
            </a:r>
            <a:r>
              <a:rPr sz="2100" spc="-10" dirty="0">
                <a:solidFill>
                  <a:srgbClr val="C54724"/>
                </a:solidFill>
              </a:rPr>
              <a:t>Шкалам МКДО </a:t>
            </a:r>
            <a:r>
              <a:rPr sz="2100" dirty="0">
                <a:solidFill>
                  <a:srgbClr val="C54724"/>
                </a:solidFill>
              </a:rPr>
              <a:t>в</a:t>
            </a:r>
            <a:r>
              <a:rPr sz="2100" spc="25" dirty="0">
                <a:solidFill>
                  <a:srgbClr val="C54724"/>
                </a:solidFill>
              </a:rPr>
              <a:t> </a:t>
            </a:r>
            <a:r>
              <a:rPr sz="2100" spc="-5" dirty="0">
                <a:solidFill>
                  <a:srgbClr val="C54724"/>
                </a:solidFill>
              </a:rPr>
              <a:t>ЕИП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43483" y="743712"/>
            <a:ext cx="8491727" cy="61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" y="947927"/>
            <a:ext cx="7890636" cy="5577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943355"/>
            <a:ext cx="7894320" cy="5587365"/>
          </a:xfrm>
          <a:custGeom>
            <a:avLst/>
            <a:gdLst/>
            <a:ahLst/>
            <a:cxnLst/>
            <a:rect l="l" t="t" r="r" b="b"/>
            <a:pathLst>
              <a:path w="7894320" h="5587365">
                <a:moveTo>
                  <a:pt x="0" y="0"/>
                </a:moveTo>
                <a:lnTo>
                  <a:pt x="7894320" y="0"/>
                </a:lnTo>
                <a:lnTo>
                  <a:pt x="7894320" y="5586984"/>
                </a:lnTo>
                <a:lnTo>
                  <a:pt x="0" y="558698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4416" y="1260347"/>
            <a:ext cx="7339965" cy="509270"/>
          </a:xfrm>
          <a:custGeom>
            <a:avLst/>
            <a:gdLst/>
            <a:ahLst/>
            <a:cxnLst/>
            <a:rect l="l" t="t" r="r" b="b"/>
            <a:pathLst>
              <a:path w="7339965" h="509269">
                <a:moveTo>
                  <a:pt x="0" y="509015"/>
                </a:moveTo>
                <a:lnTo>
                  <a:pt x="7339583" y="509015"/>
                </a:lnTo>
                <a:lnTo>
                  <a:pt x="7339583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3390" y="1281889"/>
            <a:ext cx="668210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latin typeface="Calibri"/>
                <a:cs typeface="Calibri"/>
              </a:rPr>
              <a:t>Оценка </a:t>
            </a:r>
            <a:r>
              <a:rPr sz="1350" dirty="0">
                <a:latin typeface="Calibri"/>
                <a:cs typeface="Calibri"/>
              </a:rPr>
              <a:t>за </a:t>
            </a:r>
            <a:r>
              <a:rPr sz="1350" spc="-5" dirty="0">
                <a:latin typeface="Calibri"/>
                <a:cs typeface="Calibri"/>
              </a:rPr>
              <a:t>показатель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10" dirty="0">
                <a:latin typeface="Calibri"/>
                <a:cs typeface="Calibri"/>
              </a:rPr>
              <a:t>это </a:t>
            </a:r>
            <a:r>
              <a:rPr sz="1350" dirty="0">
                <a:solidFill>
                  <a:srgbClr val="C54724"/>
                </a:solidFill>
                <a:latin typeface="Calibri"/>
                <a:cs typeface="Calibri"/>
              </a:rPr>
              <a:t>номер </a:t>
            </a:r>
            <a:r>
              <a:rPr sz="1350" spc="-5" dirty="0">
                <a:solidFill>
                  <a:srgbClr val="C54724"/>
                </a:solidFill>
                <a:latin typeface="Calibri"/>
                <a:cs typeface="Calibri"/>
              </a:rPr>
              <a:t>столбца </a:t>
            </a:r>
            <a:r>
              <a:rPr sz="1350" dirty="0">
                <a:solidFill>
                  <a:srgbClr val="C54724"/>
                </a:solidFill>
                <a:latin typeface="Calibri"/>
                <a:cs typeface="Calibri"/>
              </a:rPr>
              <a:t>с первым </a:t>
            </a:r>
            <a:r>
              <a:rPr sz="1350" spc="-5" dirty="0">
                <a:solidFill>
                  <a:srgbClr val="C54724"/>
                </a:solidFill>
                <a:latin typeface="Calibri"/>
                <a:cs typeface="Calibri"/>
              </a:rPr>
              <a:t>ответом </a:t>
            </a:r>
            <a:r>
              <a:rPr sz="1350" dirty="0">
                <a:solidFill>
                  <a:srgbClr val="C54724"/>
                </a:solidFill>
                <a:latin typeface="Calibri"/>
                <a:cs typeface="Calibri"/>
              </a:rPr>
              <a:t>«нет» </a:t>
            </a:r>
            <a:r>
              <a:rPr sz="1350" dirty="0">
                <a:latin typeface="Calibri"/>
                <a:cs typeface="Calibri"/>
              </a:rPr>
              <a:t>за </a:t>
            </a:r>
            <a:r>
              <a:rPr sz="1350" spc="-5" dirty="0">
                <a:latin typeface="Calibri"/>
                <a:cs typeface="Calibri"/>
              </a:rPr>
              <a:t>индикатор </a:t>
            </a:r>
            <a:r>
              <a:rPr sz="1350" spc="-5" dirty="0">
                <a:solidFill>
                  <a:srgbClr val="C54724"/>
                </a:solidFill>
                <a:latin typeface="Calibri"/>
                <a:cs typeface="Calibri"/>
              </a:rPr>
              <a:t>минус 1</a:t>
            </a:r>
            <a:r>
              <a:rPr sz="1350" spc="-5" dirty="0">
                <a:latin typeface="Calibri"/>
                <a:cs typeface="Calibri"/>
              </a:rPr>
              <a:t>.  Возможные оценки </a:t>
            </a:r>
            <a:r>
              <a:rPr sz="1350" dirty="0">
                <a:latin typeface="Calibri"/>
                <a:cs typeface="Calibri"/>
              </a:rPr>
              <a:t>за </a:t>
            </a:r>
            <a:r>
              <a:rPr sz="1350" spc="-5" dirty="0">
                <a:latin typeface="Calibri"/>
                <a:cs typeface="Calibri"/>
              </a:rPr>
              <a:t>показатель </a:t>
            </a:r>
            <a:r>
              <a:rPr sz="1350" spc="5" dirty="0">
                <a:latin typeface="Calibri"/>
                <a:cs typeface="Calibri"/>
              </a:rPr>
              <a:t>— </a:t>
            </a:r>
            <a:r>
              <a:rPr sz="1350" spc="-5" dirty="0">
                <a:latin typeface="Calibri"/>
                <a:cs typeface="Calibri"/>
              </a:rPr>
              <a:t>от </a:t>
            </a:r>
            <a:r>
              <a:rPr sz="1350" dirty="0">
                <a:latin typeface="Calibri"/>
                <a:cs typeface="Calibri"/>
              </a:rPr>
              <a:t>0 </a:t>
            </a:r>
            <a:r>
              <a:rPr sz="1350" spc="-5" dirty="0">
                <a:latin typeface="Calibri"/>
                <a:cs typeface="Calibri"/>
              </a:rPr>
              <a:t>до </a:t>
            </a:r>
            <a:r>
              <a:rPr sz="1350" dirty="0">
                <a:latin typeface="Calibri"/>
                <a:cs typeface="Calibri"/>
              </a:rPr>
              <a:t>5 баллов </a:t>
            </a:r>
            <a:r>
              <a:rPr sz="1350" spc="-5" dirty="0">
                <a:latin typeface="Calibri"/>
                <a:cs typeface="Calibri"/>
              </a:rPr>
              <a:t>(6 </a:t>
            </a:r>
            <a:r>
              <a:rPr sz="1350" dirty="0">
                <a:latin typeface="Calibri"/>
                <a:cs typeface="Calibri"/>
              </a:rPr>
              <a:t>возможных</a:t>
            </a:r>
            <a:r>
              <a:rPr sz="1350" spc="-15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значений).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80</a:t>
            </a:fld>
            <a:endParaRPr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638" y="229034"/>
            <a:ext cx="43999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5" dirty="0">
                <a:solidFill>
                  <a:srgbClr val="C54724"/>
                </a:solidFill>
              </a:rPr>
              <a:t>по </a:t>
            </a:r>
            <a:r>
              <a:rPr sz="2100" spc="-10" dirty="0">
                <a:solidFill>
                  <a:srgbClr val="C54724"/>
                </a:solidFill>
              </a:rPr>
              <a:t>Шкалам</a:t>
            </a:r>
            <a:r>
              <a:rPr sz="2100" spc="45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МКДО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2351532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51532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1532" y="262890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1532" y="2840735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1532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1532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1532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1532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51532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51532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1532" y="4319015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1532" y="4530852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51532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51532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31007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31007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31007" y="262890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31007" y="2840735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31007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31007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1007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31007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31007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31007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31007" y="4319015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31007" y="4530852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31007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31007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0483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10483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10483" y="262890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10483" y="2840735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10483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10483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10483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10483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10483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10483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10483" y="4319015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5">
                <a:moveTo>
                  <a:pt x="0" y="0"/>
                </a:moveTo>
                <a:lnTo>
                  <a:pt x="0" y="29262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10483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10483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89959" y="2247900"/>
            <a:ext cx="0" cy="1096010"/>
          </a:xfrm>
          <a:custGeom>
            <a:avLst/>
            <a:gdLst/>
            <a:ahLst/>
            <a:cxnLst/>
            <a:rect l="l" t="t" r="r" b="b"/>
            <a:pathLst>
              <a:path h="1096010">
                <a:moveTo>
                  <a:pt x="0" y="0"/>
                </a:moveTo>
                <a:lnTo>
                  <a:pt x="0" y="1095756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89959" y="3474720"/>
            <a:ext cx="0" cy="1519555"/>
          </a:xfrm>
          <a:custGeom>
            <a:avLst/>
            <a:gdLst/>
            <a:ahLst/>
            <a:cxnLst/>
            <a:rect l="l" t="t" r="r" b="b"/>
            <a:pathLst>
              <a:path h="1519554">
                <a:moveTo>
                  <a:pt x="0" y="0"/>
                </a:moveTo>
                <a:lnTo>
                  <a:pt x="0" y="151942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70959" y="2247900"/>
            <a:ext cx="0" cy="2746375"/>
          </a:xfrm>
          <a:custGeom>
            <a:avLst/>
            <a:gdLst/>
            <a:ahLst/>
            <a:cxnLst/>
            <a:rect l="l" t="t" r="r" b="b"/>
            <a:pathLst>
              <a:path h="2746375">
                <a:moveTo>
                  <a:pt x="0" y="0"/>
                </a:moveTo>
                <a:lnTo>
                  <a:pt x="0" y="274624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40507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40507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40507" y="262890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40507" y="2840735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40507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40507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40507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40507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40507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40507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40507" y="4319015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40507" y="4530852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40507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40507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21507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21507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21507" y="262890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21507" y="2840735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21507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1507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21507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21507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21507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21507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21507" y="4319015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21507" y="4530852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21507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921507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00984" y="22479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00984" y="2418588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00984" y="2628900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5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00984" y="3052572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00984" y="3262884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00984" y="3474720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00984" y="368503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00984" y="3896867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00984" y="4108703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300984" y="4319015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5">
                <a:moveTo>
                  <a:pt x="0" y="0"/>
                </a:moveTo>
                <a:lnTo>
                  <a:pt x="0" y="2926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00984" y="4742688"/>
            <a:ext cx="0" cy="81280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300984" y="495300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80459" y="2247900"/>
            <a:ext cx="0" cy="2746375"/>
          </a:xfrm>
          <a:custGeom>
            <a:avLst/>
            <a:gdLst/>
            <a:ahLst/>
            <a:cxnLst/>
            <a:rect l="l" t="t" r="r" b="b"/>
            <a:pathLst>
              <a:path h="2746375">
                <a:moveTo>
                  <a:pt x="0" y="0"/>
                </a:moveTo>
                <a:lnTo>
                  <a:pt x="0" y="27462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059935" y="2247900"/>
            <a:ext cx="0" cy="2746375"/>
          </a:xfrm>
          <a:custGeom>
            <a:avLst/>
            <a:gdLst/>
            <a:ahLst/>
            <a:cxnLst/>
            <a:rect l="l" t="t" r="r" b="b"/>
            <a:pathLst>
              <a:path h="2746375">
                <a:moveTo>
                  <a:pt x="0" y="0"/>
                </a:moveTo>
                <a:lnTo>
                  <a:pt x="0" y="27462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61032" y="2247900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61032" y="2458211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161032" y="2670048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161032" y="2881883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161032" y="3092195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161032" y="3304032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61032" y="3514344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161032" y="3726179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61032" y="3938015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161032" y="4148328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161032" y="4360164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61032" y="4570476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61032" y="4782311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61032" y="4994147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5">
                <a:moveTo>
                  <a:pt x="0" y="0"/>
                </a:moveTo>
                <a:lnTo>
                  <a:pt x="18989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61032" y="2247900"/>
            <a:ext cx="1899285" cy="2746375"/>
          </a:xfrm>
          <a:custGeom>
            <a:avLst/>
            <a:gdLst/>
            <a:ahLst/>
            <a:cxnLst/>
            <a:rect l="l" t="t" r="r" b="b"/>
            <a:pathLst>
              <a:path w="1899285" h="2746375">
                <a:moveTo>
                  <a:pt x="0" y="0"/>
                </a:moveTo>
                <a:lnTo>
                  <a:pt x="1898904" y="0"/>
                </a:lnTo>
                <a:lnTo>
                  <a:pt x="1898904" y="2746248"/>
                </a:lnTo>
                <a:lnTo>
                  <a:pt x="0" y="27462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161032" y="2287523"/>
            <a:ext cx="1178560" cy="131445"/>
          </a:xfrm>
          <a:custGeom>
            <a:avLst/>
            <a:gdLst/>
            <a:ahLst/>
            <a:cxnLst/>
            <a:rect l="l" t="t" r="r" b="b"/>
            <a:pathLst>
              <a:path w="1178560" h="131444">
                <a:moveTo>
                  <a:pt x="0" y="131063"/>
                </a:moveTo>
                <a:lnTo>
                  <a:pt x="1178039" y="131063"/>
                </a:lnTo>
                <a:lnTo>
                  <a:pt x="1178039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61032" y="2287523"/>
            <a:ext cx="1178560" cy="131445"/>
          </a:xfrm>
          <a:custGeom>
            <a:avLst/>
            <a:gdLst/>
            <a:ahLst/>
            <a:cxnLst/>
            <a:rect l="l" t="t" r="r" b="b"/>
            <a:pathLst>
              <a:path w="1178560" h="131444">
                <a:moveTo>
                  <a:pt x="0" y="0"/>
                </a:moveTo>
                <a:lnTo>
                  <a:pt x="1178052" y="0"/>
                </a:lnTo>
                <a:lnTo>
                  <a:pt x="1178052" y="131063"/>
                </a:lnTo>
                <a:lnTo>
                  <a:pt x="0" y="1310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161032" y="3133331"/>
            <a:ext cx="1210310" cy="130175"/>
          </a:xfrm>
          <a:custGeom>
            <a:avLst/>
            <a:gdLst/>
            <a:ahLst/>
            <a:cxnLst/>
            <a:rect l="l" t="t" r="r" b="b"/>
            <a:pathLst>
              <a:path w="1210310" h="130175">
                <a:moveTo>
                  <a:pt x="0" y="129552"/>
                </a:moveTo>
                <a:lnTo>
                  <a:pt x="1210043" y="129552"/>
                </a:lnTo>
                <a:lnTo>
                  <a:pt x="1210043" y="0"/>
                </a:lnTo>
                <a:lnTo>
                  <a:pt x="0" y="0"/>
                </a:lnTo>
                <a:lnTo>
                  <a:pt x="0" y="129552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161032" y="3133344"/>
            <a:ext cx="1210310" cy="129539"/>
          </a:xfrm>
          <a:custGeom>
            <a:avLst/>
            <a:gdLst/>
            <a:ahLst/>
            <a:cxnLst/>
            <a:rect l="l" t="t" r="r" b="b"/>
            <a:pathLst>
              <a:path w="1210310" h="129539">
                <a:moveTo>
                  <a:pt x="0" y="0"/>
                </a:moveTo>
                <a:lnTo>
                  <a:pt x="1210056" y="0"/>
                </a:lnTo>
                <a:lnTo>
                  <a:pt x="1210056" y="129539"/>
                </a:lnTo>
                <a:lnTo>
                  <a:pt x="0" y="1295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161032" y="3343655"/>
            <a:ext cx="1338580" cy="131445"/>
          </a:xfrm>
          <a:custGeom>
            <a:avLst/>
            <a:gdLst/>
            <a:ahLst/>
            <a:cxnLst/>
            <a:rect l="l" t="t" r="r" b="b"/>
            <a:pathLst>
              <a:path w="1338579" h="131445">
                <a:moveTo>
                  <a:pt x="0" y="131063"/>
                </a:moveTo>
                <a:lnTo>
                  <a:pt x="1338059" y="131063"/>
                </a:lnTo>
                <a:lnTo>
                  <a:pt x="1338059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161032" y="3343655"/>
            <a:ext cx="1338580" cy="131445"/>
          </a:xfrm>
          <a:custGeom>
            <a:avLst/>
            <a:gdLst/>
            <a:ahLst/>
            <a:cxnLst/>
            <a:rect l="l" t="t" r="r" b="b"/>
            <a:pathLst>
              <a:path w="1338579" h="131445">
                <a:moveTo>
                  <a:pt x="0" y="0"/>
                </a:moveTo>
                <a:lnTo>
                  <a:pt x="1338071" y="0"/>
                </a:lnTo>
                <a:lnTo>
                  <a:pt x="1338071" y="131063"/>
                </a:lnTo>
                <a:lnTo>
                  <a:pt x="0" y="1310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161032" y="3555491"/>
            <a:ext cx="1155700" cy="129539"/>
          </a:xfrm>
          <a:custGeom>
            <a:avLst/>
            <a:gdLst/>
            <a:ahLst/>
            <a:cxnLst/>
            <a:rect l="l" t="t" r="r" b="b"/>
            <a:pathLst>
              <a:path w="1155700" h="129539">
                <a:moveTo>
                  <a:pt x="0" y="129540"/>
                </a:moveTo>
                <a:lnTo>
                  <a:pt x="1155179" y="129540"/>
                </a:lnTo>
                <a:lnTo>
                  <a:pt x="1155179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161032" y="3555491"/>
            <a:ext cx="1155700" cy="129539"/>
          </a:xfrm>
          <a:custGeom>
            <a:avLst/>
            <a:gdLst/>
            <a:ahLst/>
            <a:cxnLst/>
            <a:rect l="l" t="t" r="r" b="b"/>
            <a:pathLst>
              <a:path w="1155700" h="129539">
                <a:moveTo>
                  <a:pt x="0" y="0"/>
                </a:moveTo>
                <a:lnTo>
                  <a:pt x="1155192" y="0"/>
                </a:lnTo>
                <a:lnTo>
                  <a:pt x="1155192" y="129539"/>
                </a:lnTo>
                <a:lnTo>
                  <a:pt x="0" y="1295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161032" y="3767328"/>
            <a:ext cx="1221105" cy="129539"/>
          </a:xfrm>
          <a:custGeom>
            <a:avLst/>
            <a:gdLst/>
            <a:ahLst/>
            <a:cxnLst/>
            <a:rect l="l" t="t" r="r" b="b"/>
            <a:pathLst>
              <a:path w="1221104" h="129539">
                <a:moveTo>
                  <a:pt x="0" y="129540"/>
                </a:moveTo>
                <a:lnTo>
                  <a:pt x="1220723" y="129540"/>
                </a:lnTo>
                <a:lnTo>
                  <a:pt x="1220723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61032" y="3767328"/>
            <a:ext cx="1221105" cy="129539"/>
          </a:xfrm>
          <a:custGeom>
            <a:avLst/>
            <a:gdLst/>
            <a:ahLst/>
            <a:cxnLst/>
            <a:rect l="l" t="t" r="r" b="b"/>
            <a:pathLst>
              <a:path w="1221104" h="129539">
                <a:moveTo>
                  <a:pt x="0" y="0"/>
                </a:moveTo>
                <a:lnTo>
                  <a:pt x="1220723" y="0"/>
                </a:lnTo>
                <a:lnTo>
                  <a:pt x="1220723" y="129539"/>
                </a:lnTo>
                <a:lnTo>
                  <a:pt x="0" y="1295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161032" y="3977640"/>
            <a:ext cx="1152525" cy="131445"/>
          </a:xfrm>
          <a:custGeom>
            <a:avLst/>
            <a:gdLst/>
            <a:ahLst/>
            <a:cxnLst/>
            <a:rect l="l" t="t" r="r" b="b"/>
            <a:pathLst>
              <a:path w="1152525" h="131445">
                <a:moveTo>
                  <a:pt x="0" y="131063"/>
                </a:moveTo>
                <a:lnTo>
                  <a:pt x="1152144" y="131063"/>
                </a:lnTo>
                <a:lnTo>
                  <a:pt x="1152144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161032" y="3977640"/>
            <a:ext cx="1152525" cy="131445"/>
          </a:xfrm>
          <a:custGeom>
            <a:avLst/>
            <a:gdLst/>
            <a:ahLst/>
            <a:cxnLst/>
            <a:rect l="l" t="t" r="r" b="b"/>
            <a:pathLst>
              <a:path w="1152525" h="131445">
                <a:moveTo>
                  <a:pt x="0" y="0"/>
                </a:moveTo>
                <a:lnTo>
                  <a:pt x="1152144" y="0"/>
                </a:lnTo>
                <a:lnTo>
                  <a:pt x="1152144" y="131063"/>
                </a:lnTo>
                <a:lnTo>
                  <a:pt x="0" y="1310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161032" y="4611636"/>
            <a:ext cx="1175385" cy="131445"/>
          </a:xfrm>
          <a:custGeom>
            <a:avLst/>
            <a:gdLst/>
            <a:ahLst/>
            <a:cxnLst/>
            <a:rect l="l" t="t" r="r" b="b"/>
            <a:pathLst>
              <a:path w="1175385" h="131445">
                <a:moveTo>
                  <a:pt x="0" y="131051"/>
                </a:moveTo>
                <a:lnTo>
                  <a:pt x="1175004" y="131051"/>
                </a:lnTo>
                <a:lnTo>
                  <a:pt x="1175004" y="0"/>
                </a:lnTo>
                <a:lnTo>
                  <a:pt x="0" y="0"/>
                </a:lnTo>
                <a:lnTo>
                  <a:pt x="0" y="131051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61032" y="4611623"/>
            <a:ext cx="1175385" cy="131445"/>
          </a:xfrm>
          <a:custGeom>
            <a:avLst/>
            <a:gdLst/>
            <a:ahLst/>
            <a:cxnLst/>
            <a:rect l="l" t="t" r="r" b="b"/>
            <a:pathLst>
              <a:path w="1175385" h="131445">
                <a:moveTo>
                  <a:pt x="0" y="0"/>
                </a:moveTo>
                <a:lnTo>
                  <a:pt x="1175004" y="0"/>
                </a:lnTo>
                <a:lnTo>
                  <a:pt x="1175004" y="131063"/>
                </a:lnTo>
                <a:lnTo>
                  <a:pt x="0" y="1310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161032" y="4823459"/>
            <a:ext cx="1161415" cy="129539"/>
          </a:xfrm>
          <a:custGeom>
            <a:avLst/>
            <a:gdLst/>
            <a:ahLst/>
            <a:cxnLst/>
            <a:rect l="l" t="t" r="r" b="b"/>
            <a:pathLst>
              <a:path w="1161414" h="129539">
                <a:moveTo>
                  <a:pt x="0" y="129539"/>
                </a:moveTo>
                <a:lnTo>
                  <a:pt x="1161288" y="129539"/>
                </a:lnTo>
                <a:lnTo>
                  <a:pt x="116128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161032" y="4823459"/>
            <a:ext cx="1161415" cy="129539"/>
          </a:xfrm>
          <a:custGeom>
            <a:avLst/>
            <a:gdLst/>
            <a:ahLst/>
            <a:cxnLst/>
            <a:rect l="l" t="t" r="r" b="b"/>
            <a:pathLst>
              <a:path w="1161414" h="129539">
                <a:moveTo>
                  <a:pt x="0" y="0"/>
                </a:moveTo>
                <a:lnTo>
                  <a:pt x="1161288" y="0"/>
                </a:lnTo>
                <a:lnTo>
                  <a:pt x="1161288" y="129539"/>
                </a:lnTo>
                <a:lnTo>
                  <a:pt x="0" y="12953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61032" y="2499360"/>
            <a:ext cx="1161415" cy="129539"/>
          </a:xfrm>
          <a:custGeom>
            <a:avLst/>
            <a:gdLst/>
            <a:ahLst/>
            <a:cxnLst/>
            <a:rect l="l" t="t" r="r" b="b"/>
            <a:pathLst>
              <a:path w="1161414" h="129539">
                <a:moveTo>
                  <a:pt x="1161288" y="0"/>
                </a:moveTo>
                <a:lnTo>
                  <a:pt x="0" y="0"/>
                </a:lnTo>
                <a:lnTo>
                  <a:pt x="0" y="129539"/>
                </a:lnTo>
                <a:lnTo>
                  <a:pt x="1161288" y="129539"/>
                </a:lnTo>
                <a:lnTo>
                  <a:pt x="11612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161032" y="2709684"/>
            <a:ext cx="1143000" cy="131445"/>
          </a:xfrm>
          <a:custGeom>
            <a:avLst/>
            <a:gdLst/>
            <a:ahLst/>
            <a:cxnLst/>
            <a:rect l="l" t="t" r="r" b="b"/>
            <a:pathLst>
              <a:path w="1143000" h="131444">
                <a:moveTo>
                  <a:pt x="1142999" y="0"/>
                </a:moveTo>
                <a:lnTo>
                  <a:pt x="0" y="0"/>
                </a:lnTo>
                <a:lnTo>
                  <a:pt x="0" y="131051"/>
                </a:lnTo>
                <a:lnTo>
                  <a:pt x="1142999" y="131051"/>
                </a:lnTo>
                <a:lnTo>
                  <a:pt x="114299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161032" y="2921507"/>
            <a:ext cx="1286510" cy="131445"/>
          </a:xfrm>
          <a:custGeom>
            <a:avLst/>
            <a:gdLst/>
            <a:ahLst/>
            <a:cxnLst/>
            <a:rect l="l" t="t" r="r" b="b"/>
            <a:pathLst>
              <a:path w="1286510" h="131444">
                <a:moveTo>
                  <a:pt x="1286256" y="0"/>
                </a:moveTo>
                <a:lnTo>
                  <a:pt x="0" y="0"/>
                </a:lnTo>
                <a:lnTo>
                  <a:pt x="0" y="131063"/>
                </a:lnTo>
                <a:lnTo>
                  <a:pt x="1286256" y="131063"/>
                </a:lnTo>
                <a:lnTo>
                  <a:pt x="128625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161032" y="4189463"/>
            <a:ext cx="1251585" cy="130175"/>
          </a:xfrm>
          <a:custGeom>
            <a:avLst/>
            <a:gdLst/>
            <a:ahLst/>
            <a:cxnLst/>
            <a:rect l="l" t="t" r="r" b="b"/>
            <a:pathLst>
              <a:path w="1251585" h="130175">
                <a:moveTo>
                  <a:pt x="1251191" y="0"/>
                </a:moveTo>
                <a:lnTo>
                  <a:pt x="0" y="0"/>
                </a:lnTo>
                <a:lnTo>
                  <a:pt x="0" y="129552"/>
                </a:lnTo>
                <a:lnTo>
                  <a:pt x="1251191" y="129552"/>
                </a:lnTo>
                <a:lnTo>
                  <a:pt x="12511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61032" y="4399788"/>
            <a:ext cx="906780" cy="131445"/>
          </a:xfrm>
          <a:custGeom>
            <a:avLst/>
            <a:gdLst/>
            <a:ahLst/>
            <a:cxnLst/>
            <a:rect l="l" t="t" r="r" b="b"/>
            <a:pathLst>
              <a:path w="906780" h="131445">
                <a:moveTo>
                  <a:pt x="906780" y="0"/>
                </a:moveTo>
                <a:lnTo>
                  <a:pt x="0" y="0"/>
                </a:lnTo>
                <a:lnTo>
                  <a:pt x="0" y="131063"/>
                </a:lnTo>
                <a:lnTo>
                  <a:pt x="906780" y="131063"/>
                </a:lnTo>
                <a:lnTo>
                  <a:pt x="90678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161032" y="2499360"/>
            <a:ext cx="1161415" cy="129539"/>
          </a:xfrm>
          <a:custGeom>
            <a:avLst/>
            <a:gdLst/>
            <a:ahLst/>
            <a:cxnLst/>
            <a:rect l="l" t="t" r="r" b="b"/>
            <a:pathLst>
              <a:path w="1161414" h="129539">
                <a:moveTo>
                  <a:pt x="1161288" y="0"/>
                </a:moveTo>
                <a:lnTo>
                  <a:pt x="0" y="0"/>
                </a:lnTo>
                <a:lnTo>
                  <a:pt x="0" y="129539"/>
                </a:lnTo>
                <a:lnTo>
                  <a:pt x="1161288" y="129539"/>
                </a:lnTo>
                <a:lnTo>
                  <a:pt x="1161288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161032" y="2709672"/>
            <a:ext cx="1143000" cy="131445"/>
          </a:xfrm>
          <a:custGeom>
            <a:avLst/>
            <a:gdLst/>
            <a:ahLst/>
            <a:cxnLst/>
            <a:rect l="l" t="t" r="r" b="b"/>
            <a:pathLst>
              <a:path w="1143000" h="131444">
                <a:moveTo>
                  <a:pt x="1143000" y="0"/>
                </a:moveTo>
                <a:lnTo>
                  <a:pt x="0" y="0"/>
                </a:lnTo>
                <a:lnTo>
                  <a:pt x="0" y="131063"/>
                </a:lnTo>
                <a:lnTo>
                  <a:pt x="1143000" y="131063"/>
                </a:lnTo>
                <a:lnTo>
                  <a:pt x="114300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161032" y="2921507"/>
            <a:ext cx="1286510" cy="131445"/>
          </a:xfrm>
          <a:custGeom>
            <a:avLst/>
            <a:gdLst/>
            <a:ahLst/>
            <a:cxnLst/>
            <a:rect l="l" t="t" r="r" b="b"/>
            <a:pathLst>
              <a:path w="1286510" h="131444">
                <a:moveTo>
                  <a:pt x="1286256" y="0"/>
                </a:moveTo>
                <a:lnTo>
                  <a:pt x="0" y="0"/>
                </a:lnTo>
                <a:lnTo>
                  <a:pt x="0" y="131063"/>
                </a:lnTo>
                <a:lnTo>
                  <a:pt x="1286256" y="131063"/>
                </a:lnTo>
                <a:lnTo>
                  <a:pt x="1286256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161032" y="4189476"/>
            <a:ext cx="1251585" cy="129539"/>
          </a:xfrm>
          <a:custGeom>
            <a:avLst/>
            <a:gdLst/>
            <a:ahLst/>
            <a:cxnLst/>
            <a:rect l="l" t="t" r="r" b="b"/>
            <a:pathLst>
              <a:path w="1251585" h="129539">
                <a:moveTo>
                  <a:pt x="1251203" y="0"/>
                </a:moveTo>
                <a:lnTo>
                  <a:pt x="0" y="0"/>
                </a:lnTo>
                <a:lnTo>
                  <a:pt x="0" y="129539"/>
                </a:lnTo>
                <a:lnTo>
                  <a:pt x="1251203" y="129539"/>
                </a:lnTo>
                <a:lnTo>
                  <a:pt x="1251203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61032" y="4399788"/>
            <a:ext cx="906780" cy="131445"/>
          </a:xfrm>
          <a:custGeom>
            <a:avLst/>
            <a:gdLst/>
            <a:ahLst/>
            <a:cxnLst/>
            <a:rect l="l" t="t" r="r" b="b"/>
            <a:pathLst>
              <a:path w="906780" h="131445">
                <a:moveTo>
                  <a:pt x="906780" y="0"/>
                </a:moveTo>
                <a:lnTo>
                  <a:pt x="0" y="0"/>
                </a:lnTo>
                <a:lnTo>
                  <a:pt x="0" y="131063"/>
                </a:lnTo>
                <a:lnTo>
                  <a:pt x="906780" y="131063"/>
                </a:lnTo>
                <a:lnTo>
                  <a:pt x="90678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272028" y="2353055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67055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339084" y="2353055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58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272028" y="2324100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407664" y="2324100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232404" y="2564892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22320" y="2564892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232404" y="253593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412235" y="253593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230879" y="2775204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04032" y="2775204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230879" y="2746248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75659" y="2746248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74135" y="298703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447288" y="2987039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74135" y="2958083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520440" y="2958083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99459" y="3197351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7162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71088" y="3197351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299459" y="31699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442715" y="31699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421379" y="3409188"/>
            <a:ext cx="78105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7772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499103" y="3409188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421379" y="33802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575303" y="33802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44595" y="3621023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7162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16223" y="3621023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244595" y="35920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87852" y="35920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244595" y="383133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1371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81755" y="383133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244595" y="38039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520440" y="3803903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17164" y="4043171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313176" y="4043171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217164" y="4014215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410711" y="4014215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339084" y="4255008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412235" y="4255008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339084" y="422605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483864" y="422605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88564" y="4465320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792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067811" y="4465320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988564" y="443636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147060" y="443636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246120" y="467715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336035" y="467715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246120" y="464820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425952" y="4648200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240023" y="4887467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82295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322320" y="4887467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9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240023" y="486003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404615" y="486003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161032" y="2247900"/>
            <a:ext cx="0" cy="2746375"/>
          </a:xfrm>
          <a:custGeom>
            <a:avLst/>
            <a:gdLst/>
            <a:ahLst/>
            <a:cxnLst/>
            <a:rect l="l" t="t" r="r" b="b"/>
            <a:pathLst>
              <a:path h="2746375">
                <a:moveTo>
                  <a:pt x="0" y="0"/>
                </a:moveTo>
                <a:lnTo>
                  <a:pt x="0" y="274624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 txBox="1"/>
          <p:nvPr/>
        </p:nvSpPr>
        <p:spPr>
          <a:xfrm>
            <a:off x="3384643" y="2211293"/>
            <a:ext cx="239395" cy="4483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3365441" y="2662092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3508850" y="287331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3432192" y="3084545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3560056" y="3295772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3377481" y="3506998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3443470" y="371822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3375347" y="3929450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3473188" y="4140677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3129526" y="435190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2.4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3383729" y="4534784"/>
            <a:ext cx="236220" cy="4483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3259122" y="2003889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3638941" y="2003889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4018760" y="2003889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303574" y="2190238"/>
            <a:ext cx="1840864" cy="277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255" marR="93345" indent="530225" algn="r">
              <a:lnSpc>
                <a:spcPct val="138600"/>
              </a:lnSpc>
              <a:spcBef>
                <a:spcPts val="100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r>
              <a:rPr sz="1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итоговый</a:t>
            </a:r>
            <a:r>
              <a:rPr sz="1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балл  Образовательные</a:t>
            </a:r>
            <a:r>
              <a:rPr sz="10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ориентиры  Образовательная</a:t>
            </a:r>
            <a:r>
              <a:rPr sz="1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программа  Квалификация</a:t>
            </a:r>
            <a:r>
              <a:rPr sz="1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1000">
              <a:latin typeface="Calibri"/>
              <a:cs typeface="Calibri"/>
            </a:endParaRPr>
          </a:p>
          <a:p>
            <a:pPr marL="20955" marR="5080" indent="63500">
              <a:lnSpc>
                <a:spcPct val="138600"/>
              </a:lnSpc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Содержание образовательной…  Организация</a:t>
            </a:r>
            <a:r>
              <a:rPr sz="1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образовательного…</a:t>
            </a:r>
            <a:endParaRPr sz="1000">
              <a:latin typeface="Calibri"/>
              <a:cs typeface="Calibri"/>
            </a:endParaRPr>
          </a:p>
          <a:p>
            <a:pPr marL="694690" marR="5080" indent="-391160">
              <a:lnSpc>
                <a:spcPct val="138600"/>
              </a:lnSpc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Образовательные условия  Условия</a:t>
            </a:r>
            <a:r>
              <a:rPr sz="1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получения…</a:t>
            </a:r>
            <a:endParaRPr sz="1000">
              <a:latin typeface="Calibri"/>
              <a:cs typeface="Calibri"/>
            </a:endParaRPr>
          </a:p>
          <a:p>
            <a:pPr marL="82550" marR="6350" indent="-21590">
              <a:lnSpc>
                <a:spcPct val="138600"/>
              </a:lnSpc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 </a:t>
            </a: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родителями 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Создание </a:t>
            </a: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безопасных</a:t>
            </a:r>
            <a:r>
              <a:rPr sz="1000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условий…</a:t>
            </a:r>
            <a:endParaRPr sz="1000">
              <a:latin typeface="Calibri"/>
              <a:cs typeface="Calibri"/>
            </a:endParaRPr>
          </a:p>
          <a:p>
            <a:pPr marL="12700" marR="5080" indent="553720" algn="r">
              <a:lnSpc>
                <a:spcPct val="138600"/>
              </a:lnSpc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Организация</a:t>
            </a:r>
            <a:r>
              <a:rPr sz="10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питания…  Охрана и</a:t>
            </a:r>
            <a:r>
              <a:rPr sz="1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укрепление</a:t>
            </a:r>
            <a:r>
              <a:rPr sz="10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здоровья,…  Управление и</a:t>
            </a:r>
            <a:r>
              <a:rPr sz="1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развитие…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1253947" y="1352157"/>
            <a:ext cx="1955164" cy="8147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00355" marR="5080" indent="-288290">
              <a:lnSpc>
                <a:spcPct val="101699"/>
              </a:lnSpc>
              <a:spcBef>
                <a:spcPts val="60"/>
              </a:spcBef>
            </a:pPr>
            <a:r>
              <a:rPr sz="1800" b="1" spc="-5" dirty="0">
                <a:solidFill>
                  <a:srgbClr val="C54724"/>
                </a:solidFill>
                <a:latin typeface="Calibri"/>
                <a:cs typeface="Calibri"/>
              </a:rPr>
              <a:t>Внутренняя</a:t>
            </a:r>
            <a:r>
              <a:rPr sz="1800" b="1" spc="-6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54724"/>
                </a:solidFill>
                <a:latin typeface="Calibri"/>
                <a:cs typeface="Calibri"/>
              </a:rPr>
              <a:t>оценка  </a:t>
            </a:r>
            <a:r>
              <a:rPr sz="1800" b="1" spc="-5" dirty="0">
                <a:solidFill>
                  <a:srgbClr val="C54724"/>
                </a:solidFill>
                <a:latin typeface="Calibri"/>
                <a:cs typeface="Calibri"/>
              </a:rPr>
              <a:t>(самооценка)</a:t>
            </a:r>
            <a:endParaRPr sz="1800">
              <a:latin typeface="Calibri"/>
              <a:cs typeface="Calibri"/>
            </a:endParaRPr>
          </a:p>
          <a:p>
            <a:pPr marL="878205">
              <a:lnSpc>
                <a:spcPct val="100000"/>
              </a:lnSpc>
              <a:spcBef>
                <a:spcPts val="780"/>
              </a:spcBef>
              <a:tabLst>
                <a:tab pos="1257935" algn="l"/>
                <a:tab pos="1637664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	1	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6397752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397752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97752" y="24292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397752" y="2659379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397752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397752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397752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397752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397752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397752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397752" y="42626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397752" y="44912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397752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397752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775704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775704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775704" y="24292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775704" y="2659379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775704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775704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775704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775704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775704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775704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775704" y="42626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775704" y="44912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775704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775704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155180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155180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155180" y="24292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155180" y="2659379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155180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155180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155180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55180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155180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155180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55180" y="4262628"/>
            <a:ext cx="0" cy="317500"/>
          </a:xfrm>
          <a:custGeom>
            <a:avLst/>
            <a:gdLst/>
            <a:ahLst/>
            <a:cxnLst/>
            <a:rect l="l" t="t" r="r" b="b"/>
            <a:pathLst>
              <a:path h="317500">
                <a:moveTo>
                  <a:pt x="0" y="0"/>
                </a:moveTo>
                <a:lnTo>
                  <a:pt x="0" y="316992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155180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155180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533131" y="2014727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2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11083" y="2014727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2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586728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586728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586728" y="24292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586728" y="2659379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586728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586728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586728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586728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586728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586728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586728" y="42626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586728" y="44912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586728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586728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964680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964680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964680" y="24292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964680" y="2659379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964680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64680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964680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964680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964680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64680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964680" y="42626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964680" y="4491228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964680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964680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344156" y="201472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344156" y="220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344156" y="2429255"/>
            <a:ext cx="0" cy="317500"/>
          </a:xfrm>
          <a:custGeom>
            <a:avLst/>
            <a:gdLst/>
            <a:ahLst/>
            <a:cxnLst/>
            <a:rect l="l" t="t" r="r" b="b"/>
            <a:pathLst>
              <a:path h="317500">
                <a:moveTo>
                  <a:pt x="0" y="0"/>
                </a:moveTo>
                <a:lnTo>
                  <a:pt x="0" y="3169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344156" y="28879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344156" y="3116579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344156" y="3346703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344156" y="35753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344156" y="380390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3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344156" y="403402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344156" y="4262628"/>
            <a:ext cx="0" cy="317500"/>
          </a:xfrm>
          <a:custGeom>
            <a:avLst/>
            <a:gdLst/>
            <a:ahLst/>
            <a:cxnLst/>
            <a:rect l="l" t="t" r="r" b="b"/>
            <a:pathLst>
              <a:path h="317500">
                <a:moveTo>
                  <a:pt x="0" y="0"/>
                </a:moveTo>
                <a:lnTo>
                  <a:pt x="0" y="3169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44156" y="4721352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44156" y="49499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722107" y="2014727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101583" y="2014727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208776" y="2014727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208776" y="2244851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208776" y="2473451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208776" y="2702051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208776" y="2932176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208776" y="3160776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208776" y="3389376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208776" y="3619500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208776" y="3848100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208776" y="4076700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208776" y="4306823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208776" y="4535423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208776" y="4764023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208776" y="4994147"/>
            <a:ext cx="1892935" cy="0"/>
          </a:xfrm>
          <a:custGeom>
            <a:avLst/>
            <a:gdLst/>
            <a:ahLst/>
            <a:cxnLst/>
            <a:rect l="l" t="t" r="r" b="b"/>
            <a:pathLst>
              <a:path w="1892934">
                <a:moveTo>
                  <a:pt x="0" y="0"/>
                </a:moveTo>
                <a:lnTo>
                  <a:pt x="18928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208776" y="2014727"/>
            <a:ext cx="1892935" cy="2979420"/>
          </a:xfrm>
          <a:custGeom>
            <a:avLst/>
            <a:gdLst/>
            <a:ahLst/>
            <a:cxnLst/>
            <a:rect l="l" t="t" r="r" b="b"/>
            <a:pathLst>
              <a:path w="1892934" h="2979420">
                <a:moveTo>
                  <a:pt x="0" y="0"/>
                </a:moveTo>
                <a:lnTo>
                  <a:pt x="1892807" y="0"/>
                </a:lnTo>
                <a:lnTo>
                  <a:pt x="1892807" y="2979420"/>
                </a:lnTo>
                <a:lnTo>
                  <a:pt x="0" y="297942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208776" y="2058923"/>
            <a:ext cx="1186180" cy="142240"/>
          </a:xfrm>
          <a:custGeom>
            <a:avLst/>
            <a:gdLst/>
            <a:ahLst/>
            <a:cxnLst/>
            <a:rect l="l" t="t" r="r" b="b"/>
            <a:pathLst>
              <a:path w="1186179" h="142239">
                <a:moveTo>
                  <a:pt x="0" y="141732"/>
                </a:moveTo>
                <a:lnTo>
                  <a:pt x="1185672" y="141732"/>
                </a:lnTo>
                <a:lnTo>
                  <a:pt x="1185672" y="0"/>
                </a:lnTo>
                <a:lnTo>
                  <a:pt x="0" y="0"/>
                </a:lnTo>
                <a:lnTo>
                  <a:pt x="0" y="141732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208776" y="2058923"/>
            <a:ext cx="1186180" cy="142240"/>
          </a:xfrm>
          <a:custGeom>
            <a:avLst/>
            <a:gdLst/>
            <a:ahLst/>
            <a:cxnLst/>
            <a:rect l="l" t="t" r="r" b="b"/>
            <a:pathLst>
              <a:path w="1186179" h="142239">
                <a:moveTo>
                  <a:pt x="0" y="0"/>
                </a:moveTo>
                <a:lnTo>
                  <a:pt x="1185672" y="0"/>
                </a:lnTo>
                <a:lnTo>
                  <a:pt x="1185672" y="141732"/>
                </a:lnTo>
                <a:lnTo>
                  <a:pt x="0" y="141732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208776" y="2976372"/>
            <a:ext cx="1195070" cy="140335"/>
          </a:xfrm>
          <a:custGeom>
            <a:avLst/>
            <a:gdLst/>
            <a:ahLst/>
            <a:cxnLst/>
            <a:rect l="l" t="t" r="r" b="b"/>
            <a:pathLst>
              <a:path w="1195070" h="140335">
                <a:moveTo>
                  <a:pt x="0" y="140208"/>
                </a:moveTo>
                <a:lnTo>
                  <a:pt x="1194816" y="140208"/>
                </a:lnTo>
                <a:lnTo>
                  <a:pt x="1194816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208776" y="2976372"/>
            <a:ext cx="1195070" cy="140335"/>
          </a:xfrm>
          <a:custGeom>
            <a:avLst/>
            <a:gdLst/>
            <a:ahLst/>
            <a:cxnLst/>
            <a:rect l="l" t="t" r="r" b="b"/>
            <a:pathLst>
              <a:path w="1195070" h="140335">
                <a:moveTo>
                  <a:pt x="0" y="0"/>
                </a:moveTo>
                <a:lnTo>
                  <a:pt x="1194816" y="0"/>
                </a:lnTo>
                <a:lnTo>
                  <a:pt x="1194816" y="140208"/>
                </a:lnTo>
                <a:lnTo>
                  <a:pt x="0" y="14020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208776" y="3204972"/>
            <a:ext cx="1303020" cy="142240"/>
          </a:xfrm>
          <a:custGeom>
            <a:avLst/>
            <a:gdLst/>
            <a:ahLst/>
            <a:cxnLst/>
            <a:rect l="l" t="t" r="r" b="b"/>
            <a:pathLst>
              <a:path w="1303020" h="142239">
                <a:moveTo>
                  <a:pt x="0" y="141732"/>
                </a:moveTo>
                <a:lnTo>
                  <a:pt x="1303020" y="141732"/>
                </a:lnTo>
                <a:lnTo>
                  <a:pt x="1303020" y="0"/>
                </a:lnTo>
                <a:lnTo>
                  <a:pt x="0" y="0"/>
                </a:lnTo>
                <a:lnTo>
                  <a:pt x="0" y="141732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208776" y="3204972"/>
            <a:ext cx="1303020" cy="142240"/>
          </a:xfrm>
          <a:custGeom>
            <a:avLst/>
            <a:gdLst/>
            <a:ahLst/>
            <a:cxnLst/>
            <a:rect l="l" t="t" r="r" b="b"/>
            <a:pathLst>
              <a:path w="1303020" h="142239">
                <a:moveTo>
                  <a:pt x="0" y="0"/>
                </a:moveTo>
                <a:lnTo>
                  <a:pt x="1303020" y="0"/>
                </a:lnTo>
                <a:lnTo>
                  <a:pt x="1303020" y="141732"/>
                </a:lnTo>
                <a:lnTo>
                  <a:pt x="0" y="141732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208776" y="3433571"/>
            <a:ext cx="1186180" cy="142240"/>
          </a:xfrm>
          <a:custGeom>
            <a:avLst/>
            <a:gdLst/>
            <a:ahLst/>
            <a:cxnLst/>
            <a:rect l="l" t="t" r="r" b="b"/>
            <a:pathLst>
              <a:path w="1186179" h="142239">
                <a:moveTo>
                  <a:pt x="0" y="141732"/>
                </a:moveTo>
                <a:lnTo>
                  <a:pt x="1185672" y="141732"/>
                </a:lnTo>
                <a:lnTo>
                  <a:pt x="1185672" y="0"/>
                </a:lnTo>
                <a:lnTo>
                  <a:pt x="0" y="0"/>
                </a:lnTo>
                <a:lnTo>
                  <a:pt x="0" y="141732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208776" y="3433571"/>
            <a:ext cx="1186180" cy="142240"/>
          </a:xfrm>
          <a:custGeom>
            <a:avLst/>
            <a:gdLst/>
            <a:ahLst/>
            <a:cxnLst/>
            <a:rect l="l" t="t" r="r" b="b"/>
            <a:pathLst>
              <a:path w="1186179" h="142239">
                <a:moveTo>
                  <a:pt x="0" y="0"/>
                </a:moveTo>
                <a:lnTo>
                  <a:pt x="1185672" y="0"/>
                </a:lnTo>
                <a:lnTo>
                  <a:pt x="1185672" y="141732"/>
                </a:lnTo>
                <a:lnTo>
                  <a:pt x="0" y="141732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208776" y="3663696"/>
            <a:ext cx="1221105" cy="140335"/>
          </a:xfrm>
          <a:custGeom>
            <a:avLst/>
            <a:gdLst/>
            <a:ahLst/>
            <a:cxnLst/>
            <a:rect l="l" t="t" r="r" b="b"/>
            <a:pathLst>
              <a:path w="1221104" h="140335">
                <a:moveTo>
                  <a:pt x="0" y="140207"/>
                </a:moveTo>
                <a:lnTo>
                  <a:pt x="1220724" y="140207"/>
                </a:lnTo>
                <a:lnTo>
                  <a:pt x="1220724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08776" y="3663696"/>
            <a:ext cx="1221105" cy="140335"/>
          </a:xfrm>
          <a:custGeom>
            <a:avLst/>
            <a:gdLst/>
            <a:ahLst/>
            <a:cxnLst/>
            <a:rect l="l" t="t" r="r" b="b"/>
            <a:pathLst>
              <a:path w="1221104" h="140335">
                <a:moveTo>
                  <a:pt x="0" y="0"/>
                </a:moveTo>
                <a:lnTo>
                  <a:pt x="1220724" y="0"/>
                </a:lnTo>
                <a:lnTo>
                  <a:pt x="1220724" y="140207"/>
                </a:lnTo>
                <a:lnTo>
                  <a:pt x="0" y="14020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208776" y="3892296"/>
            <a:ext cx="1191895" cy="142240"/>
          </a:xfrm>
          <a:custGeom>
            <a:avLst/>
            <a:gdLst/>
            <a:ahLst/>
            <a:cxnLst/>
            <a:rect l="l" t="t" r="r" b="b"/>
            <a:pathLst>
              <a:path w="1191895" h="142239">
                <a:moveTo>
                  <a:pt x="0" y="141731"/>
                </a:moveTo>
                <a:lnTo>
                  <a:pt x="1191768" y="141731"/>
                </a:lnTo>
                <a:lnTo>
                  <a:pt x="1191768" y="0"/>
                </a:lnTo>
                <a:lnTo>
                  <a:pt x="0" y="0"/>
                </a:lnTo>
                <a:lnTo>
                  <a:pt x="0" y="141731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208776" y="3892296"/>
            <a:ext cx="1191895" cy="142240"/>
          </a:xfrm>
          <a:custGeom>
            <a:avLst/>
            <a:gdLst/>
            <a:ahLst/>
            <a:cxnLst/>
            <a:rect l="l" t="t" r="r" b="b"/>
            <a:pathLst>
              <a:path w="1191895" h="142239">
                <a:moveTo>
                  <a:pt x="0" y="0"/>
                </a:moveTo>
                <a:lnTo>
                  <a:pt x="1191768" y="0"/>
                </a:lnTo>
                <a:lnTo>
                  <a:pt x="1191768" y="141731"/>
                </a:lnTo>
                <a:lnTo>
                  <a:pt x="0" y="1417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208776" y="4579620"/>
            <a:ext cx="1229995" cy="142240"/>
          </a:xfrm>
          <a:custGeom>
            <a:avLst/>
            <a:gdLst/>
            <a:ahLst/>
            <a:cxnLst/>
            <a:rect l="l" t="t" r="r" b="b"/>
            <a:pathLst>
              <a:path w="1229995" h="142239">
                <a:moveTo>
                  <a:pt x="0" y="141731"/>
                </a:moveTo>
                <a:lnTo>
                  <a:pt x="1229868" y="141731"/>
                </a:lnTo>
                <a:lnTo>
                  <a:pt x="1229868" y="0"/>
                </a:lnTo>
                <a:lnTo>
                  <a:pt x="0" y="0"/>
                </a:lnTo>
                <a:lnTo>
                  <a:pt x="0" y="141731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208776" y="4579620"/>
            <a:ext cx="1229995" cy="142240"/>
          </a:xfrm>
          <a:custGeom>
            <a:avLst/>
            <a:gdLst/>
            <a:ahLst/>
            <a:cxnLst/>
            <a:rect l="l" t="t" r="r" b="b"/>
            <a:pathLst>
              <a:path w="1229995" h="142239">
                <a:moveTo>
                  <a:pt x="0" y="0"/>
                </a:moveTo>
                <a:lnTo>
                  <a:pt x="1229868" y="0"/>
                </a:lnTo>
                <a:lnTo>
                  <a:pt x="1229868" y="141731"/>
                </a:lnTo>
                <a:lnTo>
                  <a:pt x="0" y="1417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208776" y="4808220"/>
            <a:ext cx="1178560" cy="142240"/>
          </a:xfrm>
          <a:custGeom>
            <a:avLst/>
            <a:gdLst/>
            <a:ahLst/>
            <a:cxnLst/>
            <a:rect l="l" t="t" r="r" b="b"/>
            <a:pathLst>
              <a:path w="1178559" h="142239">
                <a:moveTo>
                  <a:pt x="0" y="141731"/>
                </a:moveTo>
                <a:lnTo>
                  <a:pt x="1178052" y="141731"/>
                </a:lnTo>
                <a:lnTo>
                  <a:pt x="1178052" y="0"/>
                </a:lnTo>
                <a:lnTo>
                  <a:pt x="0" y="0"/>
                </a:lnTo>
                <a:lnTo>
                  <a:pt x="0" y="141731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208776" y="4808220"/>
            <a:ext cx="1178560" cy="142240"/>
          </a:xfrm>
          <a:custGeom>
            <a:avLst/>
            <a:gdLst/>
            <a:ahLst/>
            <a:cxnLst/>
            <a:rect l="l" t="t" r="r" b="b"/>
            <a:pathLst>
              <a:path w="1178559" h="142239">
                <a:moveTo>
                  <a:pt x="0" y="0"/>
                </a:moveTo>
                <a:lnTo>
                  <a:pt x="1178052" y="0"/>
                </a:lnTo>
                <a:lnTo>
                  <a:pt x="1178052" y="141731"/>
                </a:lnTo>
                <a:lnTo>
                  <a:pt x="0" y="1417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208776" y="2289060"/>
            <a:ext cx="1150620" cy="140335"/>
          </a:xfrm>
          <a:custGeom>
            <a:avLst/>
            <a:gdLst/>
            <a:ahLst/>
            <a:cxnLst/>
            <a:rect l="l" t="t" r="r" b="b"/>
            <a:pathLst>
              <a:path w="1150620" h="140335">
                <a:moveTo>
                  <a:pt x="1150620" y="0"/>
                </a:moveTo>
                <a:lnTo>
                  <a:pt x="0" y="0"/>
                </a:lnTo>
                <a:lnTo>
                  <a:pt x="0" y="140195"/>
                </a:lnTo>
                <a:lnTo>
                  <a:pt x="1150620" y="140195"/>
                </a:lnTo>
                <a:lnTo>
                  <a:pt x="11506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208776" y="2517648"/>
            <a:ext cx="1127760" cy="142240"/>
          </a:xfrm>
          <a:custGeom>
            <a:avLst/>
            <a:gdLst/>
            <a:ahLst/>
            <a:cxnLst/>
            <a:rect l="l" t="t" r="r" b="b"/>
            <a:pathLst>
              <a:path w="1127759" h="142239">
                <a:moveTo>
                  <a:pt x="1127759" y="0"/>
                </a:moveTo>
                <a:lnTo>
                  <a:pt x="0" y="0"/>
                </a:lnTo>
                <a:lnTo>
                  <a:pt x="0" y="141732"/>
                </a:lnTo>
                <a:lnTo>
                  <a:pt x="1127759" y="141732"/>
                </a:lnTo>
                <a:lnTo>
                  <a:pt x="112775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208776" y="2746248"/>
            <a:ext cx="1272540" cy="142240"/>
          </a:xfrm>
          <a:custGeom>
            <a:avLst/>
            <a:gdLst/>
            <a:ahLst/>
            <a:cxnLst/>
            <a:rect l="l" t="t" r="r" b="b"/>
            <a:pathLst>
              <a:path w="1272540" h="142239">
                <a:moveTo>
                  <a:pt x="1272540" y="0"/>
                </a:moveTo>
                <a:lnTo>
                  <a:pt x="0" y="0"/>
                </a:lnTo>
                <a:lnTo>
                  <a:pt x="0" y="141732"/>
                </a:lnTo>
                <a:lnTo>
                  <a:pt x="1272540" y="141732"/>
                </a:lnTo>
                <a:lnTo>
                  <a:pt x="127254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208776" y="4120896"/>
            <a:ext cx="1263650" cy="142240"/>
          </a:xfrm>
          <a:custGeom>
            <a:avLst/>
            <a:gdLst/>
            <a:ahLst/>
            <a:cxnLst/>
            <a:rect l="l" t="t" r="r" b="b"/>
            <a:pathLst>
              <a:path w="1263650" h="142239">
                <a:moveTo>
                  <a:pt x="1263396" y="0"/>
                </a:moveTo>
                <a:lnTo>
                  <a:pt x="0" y="0"/>
                </a:lnTo>
                <a:lnTo>
                  <a:pt x="0" y="141731"/>
                </a:lnTo>
                <a:lnTo>
                  <a:pt x="1263396" y="141731"/>
                </a:lnTo>
                <a:lnTo>
                  <a:pt x="126339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208776" y="4351032"/>
            <a:ext cx="943610" cy="140335"/>
          </a:xfrm>
          <a:custGeom>
            <a:avLst/>
            <a:gdLst/>
            <a:ahLst/>
            <a:cxnLst/>
            <a:rect l="l" t="t" r="r" b="b"/>
            <a:pathLst>
              <a:path w="943609" h="140335">
                <a:moveTo>
                  <a:pt x="943355" y="0"/>
                </a:moveTo>
                <a:lnTo>
                  <a:pt x="0" y="0"/>
                </a:lnTo>
                <a:lnTo>
                  <a:pt x="0" y="140195"/>
                </a:lnTo>
                <a:lnTo>
                  <a:pt x="943355" y="140195"/>
                </a:lnTo>
                <a:lnTo>
                  <a:pt x="94335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208776" y="2289048"/>
            <a:ext cx="1150620" cy="140335"/>
          </a:xfrm>
          <a:custGeom>
            <a:avLst/>
            <a:gdLst/>
            <a:ahLst/>
            <a:cxnLst/>
            <a:rect l="l" t="t" r="r" b="b"/>
            <a:pathLst>
              <a:path w="1150620" h="140335">
                <a:moveTo>
                  <a:pt x="1150620" y="0"/>
                </a:moveTo>
                <a:lnTo>
                  <a:pt x="0" y="0"/>
                </a:lnTo>
                <a:lnTo>
                  <a:pt x="0" y="140208"/>
                </a:lnTo>
                <a:lnTo>
                  <a:pt x="1150620" y="140208"/>
                </a:lnTo>
                <a:lnTo>
                  <a:pt x="115062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208776" y="2517648"/>
            <a:ext cx="1127760" cy="142240"/>
          </a:xfrm>
          <a:custGeom>
            <a:avLst/>
            <a:gdLst/>
            <a:ahLst/>
            <a:cxnLst/>
            <a:rect l="l" t="t" r="r" b="b"/>
            <a:pathLst>
              <a:path w="1127759" h="142239">
                <a:moveTo>
                  <a:pt x="1127760" y="0"/>
                </a:moveTo>
                <a:lnTo>
                  <a:pt x="0" y="0"/>
                </a:lnTo>
                <a:lnTo>
                  <a:pt x="0" y="141732"/>
                </a:lnTo>
                <a:lnTo>
                  <a:pt x="1127760" y="141732"/>
                </a:lnTo>
                <a:lnTo>
                  <a:pt x="1127760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208776" y="2746248"/>
            <a:ext cx="1272540" cy="142240"/>
          </a:xfrm>
          <a:custGeom>
            <a:avLst/>
            <a:gdLst/>
            <a:ahLst/>
            <a:cxnLst/>
            <a:rect l="l" t="t" r="r" b="b"/>
            <a:pathLst>
              <a:path w="1272540" h="142239">
                <a:moveTo>
                  <a:pt x="1272539" y="0"/>
                </a:moveTo>
                <a:lnTo>
                  <a:pt x="0" y="0"/>
                </a:lnTo>
                <a:lnTo>
                  <a:pt x="0" y="141732"/>
                </a:lnTo>
                <a:lnTo>
                  <a:pt x="1272539" y="141732"/>
                </a:lnTo>
                <a:lnTo>
                  <a:pt x="1272539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208776" y="4120896"/>
            <a:ext cx="1263650" cy="142240"/>
          </a:xfrm>
          <a:custGeom>
            <a:avLst/>
            <a:gdLst/>
            <a:ahLst/>
            <a:cxnLst/>
            <a:rect l="l" t="t" r="r" b="b"/>
            <a:pathLst>
              <a:path w="1263650" h="142239">
                <a:moveTo>
                  <a:pt x="1263396" y="0"/>
                </a:moveTo>
                <a:lnTo>
                  <a:pt x="0" y="0"/>
                </a:lnTo>
                <a:lnTo>
                  <a:pt x="0" y="141731"/>
                </a:lnTo>
                <a:lnTo>
                  <a:pt x="1263396" y="141731"/>
                </a:lnTo>
                <a:lnTo>
                  <a:pt x="1263396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208776" y="4351020"/>
            <a:ext cx="943610" cy="140335"/>
          </a:xfrm>
          <a:custGeom>
            <a:avLst/>
            <a:gdLst/>
            <a:ahLst/>
            <a:cxnLst/>
            <a:rect l="l" t="t" r="r" b="b"/>
            <a:pathLst>
              <a:path w="943609" h="140335">
                <a:moveTo>
                  <a:pt x="943355" y="0"/>
                </a:moveTo>
                <a:lnTo>
                  <a:pt x="0" y="0"/>
                </a:lnTo>
                <a:lnTo>
                  <a:pt x="0" y="140207"/>
                </a:lnTo>
                <a:lnTo>
                  <a:pt x="943355" y="140207"/>
                </a:lnTo>
                <a:lnTo>
                  <a:pt x="943355" y="0"/>
                </a:lnTo>
                <a:close/>
              </a:path>
            </a:pathLst>
          </a:custGeom>
          <a:ln w="91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322819" y="2130551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7162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394447" y="213055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322819" y="210159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464552" y="2101595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266431" y="2359151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359395" y="2359151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266431" y="233019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450835" y="233019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258811" y="2587751"/>
            <a:ext cx="78105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7772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336535" y="2587751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258811" y="25603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412735" y="25603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408164" y="281787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481316" y="281787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408164" y="27889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554468" y="27889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322819" y="3046476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8077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403592" y="3046476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7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322819" y="3017520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484364" y="3017520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423404" y="32750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511795" y="3275076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423404" y="32476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601711" y="32476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324343" y="35052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394447" y="350520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0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324343" y="34762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464552" y="347624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287766" y="3733800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14173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429498" y="3733800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56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287766" y="370484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572754" y="370484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307580" y="396240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400543" y="396240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307580" y="39349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493507" y="39349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392923" y="4192523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792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472171" y="4192523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392923" y="41635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551419" y="4163567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071359" y="4421123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8077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152131" y="4421123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7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071359" y="4392167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232904" y="4392167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353300" y="464972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438643" y="464972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4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353300" y="4620767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7523988" y="4620767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7303007" y="4879847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838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7386828" y="4879847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2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7303007" y="48508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470647" y="4850891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7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6208776" y="2014727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 txBox="1"/>
          <p:nvPr/>
        </p:nvSpPr>
        <p:spPr>
          <a:xfrm>
            <a:off x="7455914" y="201665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6" name="object 39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81</a:t>
            </a:fld>
            <a:endParaRPr dirty="0"/>
          </a:p>
        </p:txBody>
      </p:sp>
      <p:sp>
        <p:nvSpPr>
          <p:cNvPr id="379" name="object 379"/>
          <p:cNvSpPr txBox="1"/>
          <p:nvPr/>
        </p:nvSpPr>
        <p:spPr>
          <a:xfrm>
            <a:off x="7420710" y="2245716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7397849" y="247477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7543087" y="270383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7465059" y="2932888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7574329" y="3161945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7455761" y="3391002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7492186" y="3620060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7462010" y="3849116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7533638" y="4078174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7213598" y="4307231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2.5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7500415" y="4536289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7449056" y="4765346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6917345" y="1720460"/>
            <a:ext cx="8540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1160" algn="l"/>
                <a:tab pos="769620" algn="l"/>
              </a:tabLst>
            </a:pPr>
            <a:r>
              <a:rPr sz="1100" dirty="0">
                <a:latin typeface="Calibri"/>
                <a:cs typeface="Calibri"/>
              </a:rPr>
              <a:t>2	3	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8053030" y="1720460"/>
            <a:ext cx="96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4350765" y="1720460"/>
            <a:ext cx="2284730" cy="3232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  <a:tabLst>
                <a:tab pos="378460" algn="l"/>
              </a:tabLst>
            </a:pPr>
            <a:r>
              <a:rPr sz="1100" dirty="0">
                <a:latin typeface="Calibri"/>
                <a:cs typeface="Calibri"/>
              </a:rPr>
              <a:t>0	1</a:t>
            </a:r>
            <a:endParaRPr sz="1100">
              <a:latin typeface="Calibri"/>
              <a:cs typeface="Calibri"/>
            </a:endParaRPr>
          </a:p>
          <a:p>
            <a:pPr marL="135255" marR="537210" indent="530225" algn="r">
              <a:lnSpc>
                <a:spcPct val="150300"/>
              </a:lnSpc>
              <a:spcBef>
                <a:spcPts val="475"/>
              </a:spcBef>
            </a:pPr>
            <a:r>
              <a:rPr sz="1000" spc="-10" dirty="0">
                <a:latin typeface="Calibri"/>
                <a:cs typeface="Calibri"/>
              </a:rPr>
              <a:t>ДОО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итоговый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балл  Образовательные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ориентиры  Образовательная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программа  Квалификация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педагогов</a:t>
            </a:r>
            <a:endParaRPr sz="1000">
              <a:latin typeface="Calibri"/>
              <a:cs typeface="Calibri"/>
            </a:endParaRPr>
          </a:p>
          <a:p>
            <a:pPr marL="20955" marR="448945" indent="63500">
              <a:lnSpc>
                <a:spcPct val="150300"/>
              </a:lnSpc>
            </a:pPr>
            <a:r>
              <a:rPr sz="1000" spc="-5" dirty="0">
                <a:latin typeface="Calibri"/>
                <a:cs typeface="Calibri"/>
              </a:rPr>
              <a:t>Содержание образовательной…  Организация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образовательного…</a:t>
            </a:r>
            <a:endParaRPr sz="1000">
              <a:latin typeface="Calibri"/>
              <a:cs typeface="Calibri"/>
            </a:endParaRPr>
          </a:p>
          <a:p>
            <a:pPr marL="694690" marR="450215" indent="-391160">
              <a:lnSpc>
                <a:spcPct val="150300"/>
              </a:lnSpc>
              <a:spcBef>
                <a:spcPts val="5"/>
              </a:spcBef>
            </a:pPr>
            <a:r>
              <a:rPr sz="1000" spc="-5" dirty="0">
                <a:latin typeface="Calibri"/>
                <a:cs typeface="Calibri"/>
              </a:rPr>
              <a:t>Образовательные условия  Условия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получения…</a:t>
            </a:r>
            <a:endParaRPr sz="1000">
              <a:latin typeface="Calibri"/>
              <a:cs typeface="Calibri"/>
            </a:endParaRPr>
          </a:p>
          <a:p>
            <a:pPr marL="82550" marR="450850" indent="-21590">
              <a:lnSpc>
                <a:spcPct val="150300"/>
              </a:lnSpc>
            </a:pPr>
            <a:r>
              <a:rPr sz="1000" spc="-5" dirty="0">
                <a:latin typeface="Calibri"/>
                <a:cs typeface="Calibri"/>
              </a:rPr>
              <a:t>Взаимодействие с </a:t>
            </a:r>
            <a:r>
              <a:rPr sz="1000" spc="-10" dirty="0">
                <a:latin typeface="Calibri"/>
                <a:cs typeface="Calibri"/>
              </a:rPr>
              <a:t>родителями  </a:t>
            </a:r>
            <a:r>
              <a:rPr sz="1000" spc="-5" dirty="0">
                <a:latin typeface="Calibri"/>
                <a:cs typeface="Calibri"/>
              </a:rPr>
              <a:t>Создание </a:t>
            </a:r>
            <a:r>
              <a:rPr sz="1000" spc="-10" dirty="0">
                <a:latin typeface="Calibri"/>
                <a:cs typeface="Calibri"/>
              </a:rPr>
              <a:t>безопасных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условий…</a:t>
            </a:r>
            <a:endParaRPr sz="1000">
              <a:latin typeface="Calibri"/>
              <a:cs typeface="Calibri"/>
            </a:endParaRPr>
          </a:p>
          <a:p>
            <a:pPr marL="12700" marR="448945" indent="553720" algn="r">
              <a:lnSpc>
                <a:spcPct val="150300"/>
              </a:lnSpc>
            </a:pPr>
            <a:r>
              <a:rPr sz="1000" spc="-5" dirty="0">
                <a:latin typeface="Calibri"/>
                <a:cs typeface="Calibri"/>
              </a:rPr>
              <a:t>Организация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питания…  Охрана и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укрепление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здоровья,…  Управление и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развитие…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4878802" y="1352158"/>
            <a:ext cx="279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54724"/>
                </a:solidFill>
                <a:latin typeface="Calibri"/>
                <a:cs typeface="Calibri"/>
              </a:rPr>
              <a:t>Внешняя </a:t>
            </a:r>
            <a:r>
              <a:rPr sz="1800" b="1" spc="-10" dirty="0">
                <a:solidFill>
                  <a:srgbClr val="C54724"/>
                </a:solidFill>
                <a:latin typeface="Calibri"/>
                <a:cs typeface="Calibri"/>
              </a:rPr>
              <a:t>оценка</a:t>
            </a:r>
            <a:r>
              <a:rPr sz="1800" b="1" spc="-5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54724"/>
                </a:solidFill>
                <a:latin typeface="Calibri"/>
                <a:cs typeface="Calibri"/>
              </a:rPr>
              <a:t>(эксперты)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5" name="object 395"/>
          <p:cNvSpPr txBox="1"/>
          <p:nvPr/>
        </p:nvSpPr>
        <p:spPr>
          <a:xfrm>
            <a:off x="1164541" y="5136315"/>
            <a:ext cx="676783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3575" algn="l"/>
              </a:tabLst>
            </a:pPr>
            <a:r>
              <a:rPr sz="1500" spc="-5" dirty="0">
                <a:latin typeface="Calibri"/>
                <a:cs typeface="Calibri"/>
              </a:rPr>
              <a:t>Средний </a:t>
            </a:r>
            <a:r>
              <a:rPr sz="1500" dirty="0">
                <a:latin typeface="Calibri"/>
                <a:cs typeface="Calibri"/>
              </a:rPr>
              <a:t>балл 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3,1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 ±</a:t>
            </a:r>
            <a:r>
              <a:rPr sz="1500" b="1" spc="-1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	Средний </a:t>
            </a:r>
            <a:r>
              <a:rPr sz="1500" dirty="0">
                <a:latin typeface="Calibri"/>
                <a:cs typeface="Calibri"/>
              </a:rPr>
              <a:t>балл —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3,1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-5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Самые низкие </a:t>
            </a:r>
            <a:r>
              <a:rPr sz="1500" spc="-5" dirty="0">
                <a:latin typeface="Calibri"/>
                <a:cs typeface="Calibri"/>
              </a:rPr>
              <a:t>оценки: «Организация питания обучающихся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работников ДОО»</a:t>
            </a:r>
            <a:r>
              <a:rPr sz="1500" spc="-1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—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2,4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/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2,5 </a:t>
            </a:r>
            <a:r>
              <a:rPr sz="1500" b="1" dirty="0">
                <a:solidFill>
                  <a:srgbClr val="C54724"/>
                </a:solidFill>
                <a:latin typeface="Calibri"/>
                <a:cs typeface="Calibri"/>
              </a:rPr>
              <a:t>±</a:t>
            </a:r>
            <a:r>
              <a:rPr sz="1500" b="1" spc="3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54724"/>
                </a:solidFill>
                <a:latin typeface="Calibri"/>
                <a:cs typeface="Calibri"/>
              </a:rPr>
              <a:t>0,2</a:t>
            </a:r>
            <a:r>
              <a:rPr sz="1500" spc="-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638" y="235384"/>
            <a:ext cx="74568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5" dirty="0">
                <a:solidFill>
                  <a:srgbClr val="C54724"/>
                </a:solidFill>
              </a:rPr>
              <a:t>внутренней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5" dirty="0">
                <a:solidFill>
                  <a:srgbClr val="C54724"/>
                </a:solidFill>
              </a:rPr>
              <a:t>по Шкалам </a:t>
            </a:r>
            <a:r>
              <a:rPr sz="2100" spc="-10" dirty="0">
                <a:solidFill>
                  <a:srgbClr val="C54724"/>
                </a:solidFill>
              </a:rPr>
              <a:t>МКДО</a:t>
            </a:r>
            <a:r>
              <a:rPr sz="2100" spc="110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(самооценка)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695444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95444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95444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5444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5444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5444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95444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95444" y="3549396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95444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95444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95444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95444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5444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45964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45964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5964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5964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45964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5964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45964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45964" y="3549396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45964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45964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5964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45964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45964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96484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96484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96484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96484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96484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96484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96484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6484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96484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96484" y="4187952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96484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6484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96484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47003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47003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47003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47003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47003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47003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47003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47003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47003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47003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47003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47003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47003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47003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96000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96000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96000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96000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96000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96000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96000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96000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96000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96000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96000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96000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96000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96000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46520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46520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46520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46520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46520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46520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46520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46520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46520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46520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46520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46520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46520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46520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97040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97040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97040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97040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97040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97040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97040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797040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797040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97040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97040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797040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797040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797040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47559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147559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47559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147559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147559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147559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147559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147559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47559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147559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147559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147559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147559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47559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498080" y="136245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98080" y="1632204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498080" y="1950720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0"/>
                </a:moveTo>
                <a:lnTo>
                  <a:pt x="0" y="1021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498080" y="227076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498080" y="25908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498080" y="29108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498080" y="322935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498080" y="354939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498080" y="3869435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498080" y="418795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498080" y="450799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98080" y="48280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498080" y="51480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498080" y="546658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848600" y="1362455"/>
            <a:ext cx="0" cy="4154804"/>
          </a:xfrm>
          <a:custGeom>
            <a:avLst/>
            <a:gdLst/>
            <a:ahLst/>
            <a:cxnLst/>
            <a:rect l="l" t="t" r="r" b="b"/>
            <a:pathLst>
              <a:path h="4154804">
                <a:moveTo>
                  <a:pt x="0" y="0"/>
                </a:moveTo>
                <a:lnTo>
                  <a:pt x="0" y="41544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44923" y="3649979"/>
            <a:ext cx="880872" cy="219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64735" y="1412747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39624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364735" y="1732788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39624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73879" y="2052827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579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344923" y="2371344"/>
            <a:ext cx="40005" cy="219710"/>
          </a:xfrm>
          <a:custGeom>
            <a:avLst/>
            <a:gdLst/>
            <a:ahLst/>
            <a:cxnLst/>
            <a:rect l="l" t="t" r="r" b="b"/>
            <a:pathLst>
              <a:path w="40004" h="219710">
                <a:moveTo>
                  <a:pt x="0" y="219455"/>
                </a:moveTo>
                <a:lnTo>
                  <a:pt x="39624" y="219455"/>
                </a:lnTo>
                <a:lnTo>
                  <a:pt x="39624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373879" y="2691383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579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344923" y="3011436"/>
            <a:ext cx="40005" cy="218440"/>
          </a:xfrm>
          <a:custGeom>
            <a:avLst/>
            <a:gdLst/>
            <a:ahLst/>
            <a:cxnLst/>
            <a:rect l="l" t="t" r="r" b="b"/>
            <a:pathLst>
              <a:path w="40004" h="218439">
                <a:moveTo>
                  <a:pt x="0" y="217919"/>
                </a:moveTo>
                <a:lnTo>
                  <a:pt x="39624" y="217919"/>
                </a:lnTo>
                <a:lnTo>
                  <a:pt x="39624" y="0"/>
                </a:lnTo>
                <a:lnTo>
                  <a:pt x="0" y="0"/>
                </a:lnTo>
                <a:lnTo>
                  <a:pt x="0" y="217919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64735" y="3329940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5"/>
                </a:lnTo>
              </a:path>
            </a:pathLst>
          </a:custGeom>
          <a:ln w="39624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225796" y="3649979"/>
            <a:ext cx="230504" cy="219710"/>
          </a:xfrm>
          <a:custGeom>
            <a:avLst/>
            <a:gdLst/>
            <a:ahLst/>
            <a:cxnLst/>
            <a:rect l="l" t="t" r="r" b="b"/>
            <a:pathLst>
              <a:path w="230504" h="219710">
                <a:moveTo>
                  <a:pt x="230124" y="0"/>
                </a:moveTo>
                <a:lnTo>
                  <a:pt x="0" y="0"/>
                </a:lnTo>
                <a:lnTo>
                  <a:pt x="0" y="219456"/>
                </a:lnTo>
                <a:lnTo>
                  <a:pt x="230124" y="219456"/>
                </a:lnTo>
                <a:lnTo>
                  <a:pt x="230124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44923" y="3970020"/>
            <a:ext cx="172720" cy="218440"/>
          </a:xfrm>
          <a:custGeom>
            <a:avLst/>
            <a:gdLst/>
            <a:ahLst/>
            <a:cxnLst/>
            <a:rect l="l" t="t" r="r" b="b"/>
            <a:pathLst>
              <a:path w="172720" h="218439">
                <a:moveTo>
                  <a:pt x="172212" y="0"/>
                </a:moveTo>
                <a:lnTo>
                  <a:pt x="0" y="0"/>
                </a:lnTo>
                <a:lnTo>
                  <a:pt x="0" y="217931"/>
                </a:lnTo>
                <a:lnTo>
                  <a:pt x="172212" y="217931"/>
                </a:lnTo>
                <a:lnTo>
                  <a:pt x="172212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73879" y="4288535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579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44923" y="4608576"/>
            <a:ext cx="96520" cy="219710"/>
          </a:xfrm>
          <a:custGeom>
            <a:avLst/>
            <a:gdLst/>
            <a:ahLst/>
            <a:cxnLst/>
            <a:rect l="l" t="t" r="r" b="b"/>
            <a:pathLst>
              <a:path w="96520" h="219710">
                <a:moveTo>
                  <a:pt x="96012" y="0"/>
                </a:moveTo>
                <a:lnTo>
                  <a:pt x="0" y="0"/>
                </a:lnTo>
                <a:lnTo>
                  <a:pt x="0" y="219456"/>
                </a:lnTo>
                <a:lnTo>
                  <a:pt x="96012" y="219456"/>
                </a:lnTo>
                <a:lnTo>
                  <a:pt x="96012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344923" y="4928615"/>
            <a:ext cx="96520" cy="219710"/>
          </a:xfrm>
          <a:custGeom>
            <a:avLst/>
            <a:gdLst/>
            <a:ahLst/>
            <a:cxnLst/>
            <a:rect l="l" t="t" r="r" b="b"/>
            <a:pathLst>
              <a:path w="96520" h="219710">
                <a:moveTo>
                  <a:pt x="96012" y="0"/>
                </a:moveTo>
                <a:lnTo>
                  <a:pt x="0" y="0"/>
                </a:lnTo>
                <a:lnTo>
                  <a:pt x="0" y="219455"/>
                </a:lnTo>
                <a:lnTo>
                  <a:pt x="96012" y="219455"/>
                </a:lnTo>
                <a:lnTo>
                  <a:pt x="96012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364735" y="5248655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39624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384547" y="1412747"/>
            <a:ext cx="228600" cy="219710"/>
          </a:xfrm>
          <a:custGeom>
            <a:avLst/>
            <a:gdLst/>
            <a:ahLst/>
            <a:cxnLst/>
            <a:rect l="l" t="t" r="r" b="b"/>
            <a:pathLst>
              <a:path w="228600" h="219710">
                <a:moveTo>
                  <a:pt x="228600" y="0"/>
                </a:moveTo>
                <a:lnTo>
                  <a:pt x="0" y="0"/>
                </a:lnTo>
                <a:lnTo>
                  <a:pt x="0" y="219455"/>
                </a:lnTo>
                <a:lnTo>
                  <a:pt x="228600" y="219455"/>
                </a:lnTo>
                <a:lnTo>
                  <a:pt x="22860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384547" y="1732788"/>
            <a:ext cx="228600" cy="218440"/>
          </a:xfrm>
          <a:custGeom>
            <a:avLst/>
            <a:gdLst/>
            <a:ahLst/>
            <a:cxnLst/>
            <a:rect l="l" t="t" r="r" b="b"/>
            <a:pathLst>
              <a:path w="228600" h="218439">
                <a:moveTo>
                  <a:pt x="228600" y="0"/>
                </a:moveTo>
                <a:lnTo>
                  <a:pt x="0" y="0"/>
                </a:lnTo>
                <a:lnTo>
                  <a:pt x="0" y="217932"/>
                </a:lnTo>
                <a:lnTo>
                  <a:pt x="228600" y="217932"/>
                </a:lnTo>
                <a:lnTo>
                  <a:pt x="22860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402835" y="2052827"/>
            <a:ext cx="326390" cy="218440"/>
          </a:xfrm>
          <a:custGeom>
            <a:avLst/>
            <a:gdLst/>
            <a:ahLst/>
            <a:cxnLst/>
            <a:rect l="l" t="t" r="r" b="b"/>
            <a:pathLst>
              <a:path w="326389" h="218439">
                <a:moveTo>
                  <a:pt x="326136" y="0"/>
                </a:moveTo>
                <a:lnTo>
                  <a:pt x="0" y="0"/>
                </a:lnTo>
                <a:lnTo>
                  <a:pt x="0" y="217932"/>
                </a:lnTo>
                <a:lnTo>
                  <a:pt x="326136" y="217932"/>
                </a:lnTo>
                <a:lnTo>
                  <a:pt x="326136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84547" y="2371344"/>
            <a:ext cx="76200" cy="219710"/>
          </a:xfrm>
          <a:custGeom>
            <a:avLst/>
            <a:gdLst/>
            <a:ahLst/>
            <a:cxnLst/>
            <a:rect l="l" t="t" r="r" b="b"/>
            <a:pathLst>
              <a:path w="76200" h="219710">
                <a:moveTo>
                  <a:pt x="0" y="219455"/>
                </a:moveTo>
                <a:lnTo>
                  <a:pt x="76200" y="219455"/>
                </a:lnTo>
                <a:lnTo>
                  <a:pt x="7620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402835" y="2691383"/>
            <a:ext cx="154305" cy="219710"/>
          </a:xfrm>
          <a:custGeom>
            <a:avLst/>
            <a:gdLst/>
            <a:ahLst/>
            <a:cxnLst/>
            <a:rect l="l" t="t" r="r" b="b"/>
            <a:pathLst>
              <a:path w="154304" h="219710">
                <a:moveTo>
                  <a:pt x="153924" y="0"/>
                </a:moveTo>
                <a:lnTo>
                  <a:pt x="0" y="0"/>
                </a:lnTo>
                <a:lnTo>
                  <a:pt x="0" y="219456"/>
                </a:lnTo>
                <a:lnTo>
                  <a:pt x="153924" y="219456"/>
                </a:lnTo>
                <a:lnTo>
                  <a:pt x="15392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384547" y="3011423"/>
            <a:ext cx="76200" cy="218440"/>
          </a:xfrm>
          <a:custGeom>
            <a:avLst/>
            <a:gdLst/>
            <a:ahLst/>
            <a:cxnLst/>
            <a:rect l="l" t="t" r="r" b="b"/>
            <a:pathLst>
              <a:path w="76200" h="218439">
                <a:moveTo>
                  <a:pt x="0" y="217932"/>
                </a:moveTo>
                <a:lnTo>
                  <a:pt x="76200" y="217932"/>
                </a:lnTo>
                <a:lnTo>
                  <a:pt x="76200" y="0"/>
                </a:lnTo>
                <a:lnTo>
                  <a:pt x="0" y="0"/>
                </a:lnTo>
                <a:lnTo>
                  <a:pt x="0" y="217932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384547" y="3329940"/>
            <a:ext cx="287020" cy="219710"/>
          </a:xfrm>
          <a:custGeom>
            <a:avLst/>
            <a:gdLst/>
            <a:ahLst/>
            <a:cxnLst/>
            <a:rect l="l" t="t" r="r" b="b"/>
            <a:pathLst>
              <a:path w="287020" h="219710">
                <a:moveTo>
                  <a:pt x="286512" y="0"/>
                </a:moveTo>
                <a:lnTo>
                  <a:pt x="0" y="0"/>
                </a:lnTo>
                <a:lnTo>
                  <a:pt x="0" y="219456"/>
                </a:lnTo>
                <a:lnTo>
                  <a:pt x="286512" y="219456"/>
                </a:lnTo>
                <a:lnTo>
                  <a:pt x="28651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455920" y="3649979"/>
            <a:ext cx="306705" cy="219710"/>
          </a:xfrm>
          <a:custGeom>
            <a:avLst/>
            <a:gdLst/>
            <a:ahLst/>
            <a:cxnLst/>
            <a:rect l="l" t="t" r="r" b="b"/>
            <a:pathLst>
              <a:path w="306704" h="219710">
                <a:moveTo>
                  <a:pt x="306324" y="0"/>
                </a:moveTo>
                <a:lnTo>
                  <a:pt x="0" y="0"/>
                </a:lnTo>
                <a:lnTo>
                  <a:pt x="0" y="219456"/>
                </a:lnTo>
                <a:lnTo>
                  <a:pt x="306324" y="219456"/>
                </a:lnTo>
                <a:lnTo>
                  <a:pt x="30632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517135" y="3970020"/>
            <a:ext cx="402590" cy="218440"/>
          </a:xfrm>
          <a:custGeom>
            <a:avLst/>
            <a:gdLst/>
            <a:ahLst/>
            <a:cxnLst/>
            <a:rect l="l" t="t" r="r" b="b"/>
            <a:pathLst>
              <a:path w="402589" h="218439">
                <a:moveTo>
                  <a:pt x="402336" y="0"/>
                </a:moveTo>
                <a:lnTo>
                  <a:pt x="0" y="0"/>
                </a:lnTo>
                <a:lnTo>
                  <a:pt x="0" y="217931"/>
                </a:lnTo>
                <a:lnTo>
                  <a:pt x="402336" y="217931"/>
                </a:lnTo>
                <a:lnTo>
                  <a:pt x="402336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402835" y="4288535"/>
            <a:ext cx="154305" cy="219710"/>
          </a:xfrm>
          <a:custGeom>
            <a:avLst/>
            <a:gdLst/>
            <a:ahLst/>
            <a:cxnLst/>
            <a:rect l="l" t="t" r="r" b="b"/>
            <a:pathLst>
              <a:path w="154304" h="219710">
                <a:moveTo>
                  <a:pt x="153924" y="0"/>
                </a:moveTo>
                <a:lnTo>
                  <a:pt x="0" y="0"/>
                </a:lnTo>
                <a:lnTo>
                  <a:pt x="0" y="219456"/>
                </a:lnTo>
                <a:lnTo>
                  <a:pt x="153924" y="219456"/>
                </a:lnTo>
                <a:lnTo>
                  <a:pt x="15392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40935" y="4608576"/>
            <a:ext cx="1091565" cy="219710"/>
          </a:xfrm>
          <a:custGeom>
            <a:avLst/>
            <a:gdLst/>
            <a:ahLst/>
            <a:cxnLst/>
            <a:rect l="l" t="t" r="r" b="b"/>
            <a:pathLst>
              <a:path w="1091564" h="219710">
                <a:moveTo>
                  <a:pt x="1091184" y="0"/>
                </a:moveTo>
                <a:lnTo>
                  <a:pt x="0" y="0"/>
                </a:lnTo>
                <a:lnTo>
                  <a:pt x="0" y="219456"/>
                </a:lnTo>
                <a:lnTo>
                  <a:pt x="1091184" y="219456"/>
                </a:lnTo>
                <a:lnTo>
                  <a:pt x="109118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440935" y="4928615"/>
            <a:ext cx="498475" cy="219710"/>
          </a:xfrm>
          <a:custGeom>
            <a:avLst/>
            <a:gdLst/>
            <a:ahLst/>
            <a:cxnLst/>
            <a:rect l="l" t="t" r="r" b="b"/>
            <a:pathLst>
              <a:path w="498475" h="219710">
                <a:moveTo>
                  <a:pt x="498348" y="0"/>
                </a:moveTo>
                <a:lnTo>
                  <a:pt x="0" y="0"/>
                </a:lnTo>
                <a:lnTo>
                  <a:pt x="0" y="219455"/>
                </a:lnTo>
                <a:lnTo>
                  <a:pt x="498348" y="219455"/>
                </a:lnTo>
                <a:lnTo>
                  <a:pt x="498348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84547" y="5248655"/>
            <a:ext cx="421005" cy="218440"/>
          </a:xfrm>
          <a:custGeom>
            <a:avLst/>
            <a:gdLst/>
            <a:ahLst/>
            <a:cxnLst/>
            <a:rect l="l" t="t" r="r" b="b"/>
            <a:pathLst>
              <a:path w="421004" h="218439">
                <a:moveTo>
                  <a:pt x="420624" y="0"/>
                </a:moveTo>
                <a:lnTo>
                  <a:pt x="0" y="0"/>
                </a:lnTo>
                <a:lnTo>
                  <a:pt x="0" y="217932"/>
                </a:lnTo>
                <a:lnTo>
                  <a:pt x="420624" y="217932"/>
                </a:lnTo>
                <a:lnTo>
                  <a:pt x="42062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613147" y="1412747"/>
            <a:ext cx="1205865" cy="219710"/>
          </a:xfrm>
          <a:custGeom>
            <a:avLst/>
            <a:gdLst/>
            <a:ahLst/>
            <a:cxnLst/>
            <a:rect l="l" t="t" r="r" b="b"/>
            <a:pathLst>
              <a:path w="1205864" h="219710">
                <a:moveTo>
                  <a:pt x="1205484" y="0"/>
                </a:moveTo>
                <a:lnTo>
                  <a:pt x="0" y="0"/>
                </a:lnTo>
                <a:lnTo>
                  <a:pt x="0" y="219455"/>
                </a:lnTo>
                <a:lnTo>
                  <a:pt x="1205484" y="219455"/>
                </a:lnTo>
                <a:lnTo>
                  <a:pt x="12054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613147" y="1732788"/>
            <a:ext cx="1205865" cy="218440"/>
          </a:xfrm>
          <a:custGeom>
            <a:avLst/>
            <a:gdLst/>
            <a:ahLst/>
            <a:cxnLst/>
            <a:rect l="l" t="t" r="r" b="b"/>
            <a:pathLst>
              <a:path w="1205864" h="218439">
                <a:moveTo>
                  <a:pt x="1205484" y="0"/>
                </a:moveTo>
                <a:lnTo>
                  <a:pt x="0" y="0"/>
                </a:lnTo>
                <a:lnTo>
                  <a:pt x="0" y="217932"/>
                </a:lnTo>
                <a:lnTo>
                  <a:pt x="1205484" y="217932"/>
                </a:lnTo>
                <a:lnTo>
                  <a:pt x="12054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728971" y="2052827"/>
            <a:ext cx="1205865" cy="218440"/>
          </a:xfrm>
          <a:custGeom>
            <a:avLst/>
            <a:gdLst/>
            <a:ahLst/>
            <a:cxnLst/>
            <a:rect l="l" t="t" r="r" b="b"/>
            <a:pathLst>
              <a:path w="1205864" h="218439">
                <a:moveTo>
                  <a:pt x="1205484" y="0"/>
                </a:moveTo>
                <a:lnTo>
                  <a:pt x="0" y="0"/>
                </a:lnTo>
                <a:lnTo>
                  <a:pt x="0" y="217932"/>
                </a:lnTo>
                <a:lnTo>
                  <a:pt x="1205484" y="217932"/>
                </a:lnTo>
                <a:lnTo>
                  <a:pt x="12054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460747" y="2371344"/>
            <a:ext cx="669290" cy="219710"/>
          </a:xfrm>
          <a:custGeom>
            <a:avLst/>
            <a:gdLst/>
            <a:ahLst/>
            <a:cxnLst/>
            <a:rect l="l" t="t" r="r" b="b"/>
            <a:pathLst>
              <a:path w="669289" h="219710">
                <a:moveTo>
                  <a:pt x="669036" y="0"/>
                </a:moveTo>
                <a:lnTo>
                  <a:pt x="0" y="0"/>
                </a:lnTo>
                <a:lnTo>
                  <a:pt x="0" y="219455"/>
                </a:lnTo>
                <a:lnTo>
                  <a:pt x="669036" y="219455"/>
                </a:lnTo>
                <a:lnTo>
                  <a:pt x="66903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556759" y="2691383"/>
            <a:ext cx="1186180" cy="219710"/>
          </a:xfrm>
          <a:custGeom>
            <a:avLst/>
            <a:gdLst/>
            <a:ahLst/>
            <a:cxnLst/>
            <a:rect l="l" t="t" r="r" b="b"/>
            <a:pathLst>
              <a:path w="1186179" h="219710">
                <a:moveTo>
                  <a:pt x="1185672" y="0"/>
                </a:moveTo>
                <a:lnTo>
                  <a:pt x="0" y="0"/>
                </a:lnTo>
                <a:lnTo>
                  <a:pt x="0" y="219456"/>
                </a:lnTo>
                <a:lnTo>
                  <a:pt x="1185672" y="219456"/>
                </a:lnTo>
                <a:lnTo>
                  <a:pt x="118567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460747" y="3011423"/>
            <a:ext cx="784860" cy="218440"/>
          </a:xfrm>
          <a:custGeom>
            <a:avLst/>
            <a:gdLst/>
            <a:ahLst/>
            <a:cxnLst/>
            <a:rect l="l" t="t" r="r" b="b"/>
            <a:pathLst>
              <a:path w="784860" h="218439">
                <a:moveTo>
                  <a:pt x="784860" y="0"/>
                </a:moveTo>
                <a:lnTo>
                  <a:pt x="0" y="0"/>
                </a:lnTo>
                <a:lnTo>
                  <a:pt x="0" y="217932"/>
                </a:lnTo>
                <a:lnTo>
                  <a:pt x="784860" y="217932"/>
                </a:lnTo>
                <a:lnTo>
                  <a:pt x="78486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671059" y="3329940"/>
            <a:ext cx="1282065" cy="219710"/>
          </a:xfrm>
          <a:custGeom>
            <a:avLst/>
            <a:gdLst/>
            <a:ahLst/>
            <a:cxnLst/>
            <a:rect l="l" t="t" r="r" b="b"/>
            <a:pathLst>
              <a:path w="1282064" h="219710">
                <a:moveTo>
                  <a:pt x="1281684" y="0"/>
                </a:moveTo>
                <a:lnTo>
                  <a:pt x="0" y="0"/>
                </a:lnTo>
                <a:lnTo>
                  <a:pt x="0" y="219456"/>
                </a:lnTo>
                <a:lnTo>
                  <a:pt x="1281684" y="219456"/>
                </a:lnTo>
                <a:lnTo>
                  <a:pt x="12816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762244" y="3649979"/>
            <a:ext cx="325120" cy="219710"/>
          </a:xfrm>
          <a:custGeom>
            <a:avLst/>
            <a:gdLst/>
            <a:ahLst/>
            <a:cxnLst/>
            <a:rect l="l" t="t" r="r" b="b"/>
            <a:pathLst>
              <a:path w="325120" h="219710">
                <a:moveTo>
                  <a:pt x="324612" y="0"/>
                </a:moveTo>
                <a:lnTo>
                  <a:pt x="0" y="0"/>
                </a:lnTo>
                <a:lnTo>
                  <a:pt x="0" y="219456"/>
                </a:lnTo>
                <a:lnTo>
                  <a:pt x="324612" y="219456"/>
                </a:lnTo>
                <a:lnTo>
                  <a:pt x="324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919471" y="3970020"/>
            <a:ext cx="822960" cy="218440"/>
          </a:xfrm>
          <a:custGeom>
            <a:avLst/>
            <a:gdLst/>
            <a:ahLst/>
            <a:cxnLst/>
            <a:rect l="l" t="t" r="r" b="b"/>
            <a:pathLst>
              <a:path w="822960" h="218439">
                <a:moveTo>
                  <a:pt x="822960" y="0"/>
                </a:moveTo>
                <a:lnTo>
                  <a:pt x="0" y="0"/>
                </a:lnTo>
                <a:lnTo>
                  <a:pt x="0" y="217931"/>
                </a:lnTo>
                <a:lnTo>
                  <a:pt x="822960" y="217931"/>
                </a:lnTo>
                <a:lnTo>
                  <a:pt x="82296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556759" y="4288535"/>
            <a:ext cx="841375" cy="219710"/>
          </a:xfrm>
          <a:custGeom>
            <a:avLst/>
            <a:gdLst/>
            <a:ahLst/>
            <a:cxnLst/>
            <a:rect l="l" t="t" r="r" b="b"/>
            <a:pathLst>
              <a:path w="841375" h="219710">
                <a:moveTo>
                  <a:pt x="841248" y="0"/>
                </a:moveTo>
                <a:lnTo>
                  <a:pt x="0" y="0"/>
                </a:lnTo>
                <a:lnTo>
                  <a:pt x="0" y="219456"/>
                </a:lnTo>
                <a:lnTo>
                  <a:pt x="841248" y="219456"/>
                </a:lnTo>
                <a:lnTo>
                  <a:pt x="84124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532120" y="4608576"/>
            <a:ext cx="1416050" cy="219710"/>
          </a:xfrm>
          <a:custGeom>
            <a:avLst/>
            <a:gdLst/>
            <a:ahLst/>
            <a:cxnLst/>
            <a:rect l="l" t="t" r="r" b="b"/>
            <a:pathLst>
              <a:path w="1416050" h="219710">
                <a:moveTo>
                  <a:pt x="1415796" y="0"/>
                </a:moveTo>
                <a:lnTo>
                  <a:pt x="0" y="0"/>
                </a:lnTo>
                <a:lnTo>
                  <a:pt x="0" y="219456"/>
                </a:lnTo>
                <a:lnTo>
                  <a:pt x="1415796" y="219456"/>
                </a:lnTo>
                <a:lnTo>
                  <a:pt x="141579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939284" y="4928615"/>
            <a:ext cx="803275" cy="219710"/>
          </a:xfrm>
          <a:custGeom>
            <a:avLst/>
            <a:gdLst/>
            <a:ahLst/>
            <a:cxnLst/>
            <a:rect l="l" t="t" r="r" b="b"/>
            <a:pathLst>
              <a:path w="803275" h="219710">
                <a:moveTo>
                  <a:pt x="803148" y="0"/>
                </a:moveTo>
                <a:lnTo>
                  <a:pt x="0" y="0"/>
                </a:lnTo>
                <a:lnTo>
                  <a:pt x="0" y="219455"/>
                </a:lnTo>
                <a:lnTo>
                  <a:pt x="803148" y="219455"/>
                </a:lnTo>
                <a:lnTo>
                  <a:pt x="803148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805171" y="5248655"/>
            <a:ext cx="1071880" cy="218440"/>
          </a:xfrm>
          <a:custGeom>
            <a:avLst/>
            <a:gdLst/>
            <a:ahLst/>
            <a:cxnLst/>
            <a:rect l="l" t="t" r="r" b="b"/>
            <a:pathLst>
              <a:path w="1071879" h="218439">
                <a:moveTo>
                  <a:pt x="1071372" y="0"/>
                </a:moveTo>
                <a:lnTo>
                  <a:pt x="0" y="0"/>
                </a:lnTo>
                <a:lnTo>
                  <a:pt x="0" y="217932"/>
                </a:lnTo>
                <a:lnTo>
                  <a:pt x="1071372" y="217932"/>
                </a:lnTo>
                <a:lnTo>
                  <a:pt x="107137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818632" y="1412747"/>
            <a:ext cx="1607820" cy="219710"/>
          </a:xfrm>
          <a:custGeom>
            <a:avLst/>
            <a:gdLst/>
            <a:ahLst/>
            <a:cxnLst/>
            <a:rect l="l" t="t" r="r" b="b"/>
            <a:pathLst>
              <a:path w="1607820" h="219710">
                <a:moveTo>
                  <a:pt x="1607820" y="0"/>
                </a:moveTo>
                <a:lnTo>
                  <a:pt x="0" y="0"/>
                </a:lnTo>
                <a:lnTo>
                  <a:pt x="0" y="219455"/>
                </a:lnTo>
                <a:lnTo>
                  <a:pt x="1607820" y="219455"/>
                </a:lnTo>
                <a:lnTo>
                  <a:pt x="160782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818632" y="1732788"/>
            <a:ext cx="1607820" cy="218440"/>
          </a:xfrm>
          <a:custGeom>
            <a:avLst/>
            <a:gdLst/>
            <a:ahLst/>
            <a:cxnLst/>
            <a:rect l="l" t="t" r="r" b="b"/>
            <a:pathLst>
              <a:path w="1607820" h="218439">
                <a:moveTo>
                  <a:pt x="1607820" y="0"/>
                </a:moveTo>
                <a:lnTo>
                  <a:pt x="0" y="0"/>
                </a:lnTo>
                <a:lnTo>
                  <a:pt x="0" y="217932"/>
                </a:lnTo>
                <a:lnTo>
                  <a:pt x="1607820" y="217932"/>
                </a:lnTo>
                <a:lnTo>
                  <a:pt x="160782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934455" y="2052827"/>
            <a:ext cx="1473835" cy="218440"/>
          </a:xfrm>
          <a:custGeom>
            <a:avLst/>
            <a:gdLst/>
            <a:ahLst/>
            <a:cxnLst/>
            <a:rect l="l" t="t" r="r" b="b"/>
            <a:pathLst>
              <a:path w="1473834" h="218439">
                <a:moveTo>
                  <a:pt x="1473708" y="0"/>
                </a:moveTo>
                <a:lnTo>
                  <a:pt x="0" y="0"/>
                </a:lnTo>
                <a:lnTo>
                  <a:pt x="0" y="217932"/>
                </a:lnTo>
                <a:lnTo>
                  <a:pt x="1473708" y="217932"/>
                </a:lnTo>
                <a:lnTo>
                  <a:pt x="147370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29784" y="2371344"/>
            <a:ext cx="1838325" cy="219710"/>
          </a:xfrm>
          <a:custGeom>
            <a:avLst/>
            <a:gdLst/>
            <a:ahLst/>
            <a:cxnLst/>
            <a:rect l="l" t="t" r="r" b="b"/>
            <a:pathLst>
              <a:path w="1838325" h="219710">
                <a:moveTo>
                  <a:pt x="1837944" y="0"/>
                </a:moveTo>
                <a:lnTo>
                  <a:pt x="0" y="0"/>
                </a:lnTo>
                <a:lnTo>
                  <a:pt x="0" y="219455"/>
                </a:lnTo>
                <a:lnTo>
                  <a:pt x="1837944" y="219455"/>
                </a:lnTo>
                <a:lnTo>
                  <a:pt x="183794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742432" y="2691383"/>
            <a:ext cx="1511935" cy="219710"/>
          </a:xfrm>
          <a:custGeom>
            <a:avLst/>
            <a:gdLst/>
            <a:ahLst/>
            <a:cxnLst/>
            <a:rect l="l" t="t" r="r" b="b"/>
            <a:pathLst>
              <a:path w="1511934" h="219710">
                <a:moveTo>
                  <a:pt x="1511808" y="0"/>
                </a:moveTo>
                <a:lnTo>
                  <a:pt x="0" y="0"/>
                </a:lnTo>
                <a:lnTo>
                  <a:pt x="0" y="219456"/>
                </a:lnTo>
                <a:lnTo>
                  <a:pt x="1511808" y="219456"/>
                </a:lnTo>
                <a:lnTo>
                  <a:pt x="151180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245608" y="3011423"/>
            <a:ext cx="1320165" cy="218440"/>
          </a:xfrm>
          <a:custGeom>
            <a:avLst/>
            <a:gdLst/>
            <a:ahLst/>
            <a:cxnLst/>
            <a:rect l="l" t="t" r="r" b="b"/>
            <a:pathLst>
              <a:path w="1320165" h="218439">
                <a:moveTo>
                  <a:pt x="1319784" y="0"/>
                </a:moveTo>
                <a:lnTo>
                  <a:pt x="0" y="0"/>
                </a:lnTo>
                <a:lnTo>
                  <a:pt x="0" y="217932"/>
                </a:lnTo>
                <a:lnTo>
                  <a:pt x="1319784" y="217932"/>
                </a:lnTo>
                <a:lnTo>
                  <a:pt x="131978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952744" y="3329940"/>
            <a:ext cx="1417320" cy="219710"/>
          </a:xfrm>
          <a:custGeom>
            <a:avLst/>
            <a:gdLst/>
            <a:ahLst/>
            <a:cxnLst/>
            <a:rect l="l" t="t" r="r" b="b"/>
            <a:pathLst>
              <a:path w="1417320" h="219710">
                <a:moveTo>
                  <a:pt x="1417320" y="0"/>
                </a:moveTo>
                <a:lnTo>
                  <a:pt x="0" y="0"/>
                </a:lnTo>
                <a:lnTo>
                  <a:pt x="0" y="219456"/>
                </a:lnTo>
                <a:lnTo>
                  <a:pt x="1417320" y="219456"/>
                </a:lnTo>
                <a:lnTo>
                  <a:pt x="141732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086855" y="3649979"/>
            <a:ext cx="727075" cy="219710"/>
          </a:xfrm>
          <a:custGeom>
            <a:avLst/>
            <a:gdLst/>
            <a:ahLst/>
            <a:cxnLst/>
            <a:rect l="l" t="t" r="r" b="b"/>
            <a:pathLst>
              <a:path w="727075" h="219710">
                <a:moveTo>
                  <a:pt x="726948" y="0"/>
                </a:moveTo>
                <a:lnTo>
                  <a:pt x="0" y="0"/>
                </a:lnTo>
                <a:lnTo>
                  <a:pt x="0" y="219456"/>
                </a:lnTo>
                <a:lnTo>
                  <a:pt x="726948" y="219456"/>
                </a:lnTo>
                <a:lnTo>
                  <a:pt x="72694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742432" y="3970020"/>
            <a:ext cx="1339850" cy="218440"/>
          </a:xfrm>
          <a:custGeom>
            <a:avLst/>
            <a:gdLst/>
            <a:ahLst/>
            <a:cxnLst/>
            <a:rect l="l" t="t" r="r" b="b"/>
            <a:pathLst>
              <a:path w="1339850" h="218439">
                <a:moveTo>
                  <a:pt x="1339596" y="0"/>
                </a:moveTo>
                <a:lnTo>
                  <a:pt x="0" y="0"/>
                </a:lnTo>
                <a:lnTo>
                  <a:pt x="0" y="217931"/>
                </a:lnTo>
                <a:lnTo>
                  <a:pt x="1339596" y="217931"/>
                </a:lnTo>
                <a:lnTo>
                  <a:pt x="133959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398008" y="4288535"/>
            <a:ext cx="1628139" cy="219710"/>
          </a:xfrm>
          <a:custGeom>
            <a:avLst/>
            <a:gdLst/>
            <a:ahLst/>
            <a:cxnLst/>
            <a:rect l="l" t="t" r="r" b="b"/>
            <a:pathLst>
              <a:path w="1628140" h="219710">
                <a:moveTo>
                  <a:pt x="1627631" y="0"/>
                </a:moveTo>
                <a:lnTo>
                  <a:pt x="0" y="0"/>
                </a:lnTo>
                <a:lnTo>
                  <a:pt x="0" y="219456"/>
                </a:lnTo>
                <a:lnTo>
                  <a:pt x="1627631" y="219456"/>
                </a:lnTo>
                <a:lnTo>
                  <a:pt x="162763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947916" y="4608576"/>
            <a:ext cx="650875" cy="219710"/>
          </a:xfrm>
          <a:custGeom>
            <a:avLst/>
            <a:gdLst/>
            <a:ahLst/>
            <a:cxnLst/>
            <a:rect l="l" t="t" r="r" b="b"/>
            <a:pathLst>
              <a:path w="650875" h="219710">
                <a:moveTo>
                  <a:pt x="650748" y="0"/>
                </a:moveTo>
                <a:lnTo>
                  <a:pt x="0" y="0"/>
                </a:lnTo>
                <a:lnTo>
                  <a:pt x="0" y="219456"/>
                </a:lnTo>
                <a:lnTo>
                  <a:pt x="650748" y="219456"/>
                </a:lnTo>
                <a:lnTo>
                  <a:pt x="65074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742432" y="4928615"/>
            <a:ext cx="1283335" cy="219710"/>
          </a:xfrm>
          <a:custGeom>
            <a:avLst/>
            <a:gdLst/>
            <a:ahLst/>
            <a:cxnLst/>
            <a:rect l="l" t="t" r="r" b="b"/>
            <a:pathLst>
              <a:path w="1283334" h="219710">
                <a:moveTo>
                  <a:pt x="1283208" y="0"/>
                </a:moveTo>
                <a:lnTo>
                  <a:pt x="0" y="0"/>
                </a:lnTo>
                <a:lnTo>
                  <a:pt x="0" y="219455"/>
                </a:lnTo>
                <a:lnTo>
                  <a:pt x="1283208" y="219455"/>
                </a:lnTo>
                <a:lnTo>
                  <a:pt x="128320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876544" y="5248655"/>
            <a:ext cx="1225550" cy="218440"/>
          </a:xfrm>
          <a:custGeom>
            <a:avLst/>
            <a:gdLst/>
            <a:ahLst/>
            <a:cxnLst/>
            <a:rect l="l" t="t" r="r" b="b"/>
            <a:pathLst>
              <a:path w="1225550" h="218439">
                <a:moveTo>
                  <a:pt x="1225296" y="0"/>
                </a:moveTo>
                <a:lnTo>
                  <a:pt x="0" y="0"/>
                </a:lnTo>
                <a:lnTo>
                  <a:pt x="0" y="217932"/>
                </a:lnTo>
                <a:lnTo>
                  <a:pt x="1225296" y="217932"/>
                </a:lnTo>
                <a:lnTo>
                  <a:pt x="1225296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426452" y="1412747"/>
            <a:ext cx="422275" cy="219710"/>
          </a:xfrm>
          <a:custGeom>
            <a:avLst/>
            <a:gdLst/>
            <a:ahLst/>
            <a:cxnLst/>
            <a:rect l="l" t="t" r="r" b="b"/>
            <a:pathLst>
              <a:path w="422275" h="219710">
                <a:moveTo>
                  <a:pt x="422148" y="0"/>
                </a:moveTo>
                <a:lnTo>
                  <a:pt x="0" y="0"/>
                </a:lnTo>
                <a:lnTo>
                  <a:pt x="0" y="219455"/>
                </a:lnTo>
                <a:lnTo>
                  <a:pt x="422148" y="219455"/>
                </a:lnTo>
                <a:lnTo>
                  <a:pt x="4221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426452" y="1732788"/>
            <a:ext cx="422275" cy="218440"/>
          </a:xfrm>
          <a:custGeom>
            <a:avLst/>
            <a:gdLst/>
            <a:ahLst/>
            <a:cxnLst/>
            <a:rect l="l" t="t" r="r" b="b"/>
            <a:pathLst>
              <a:path w="422275" h="218439">
                <a:moveTo>
                  <a:pt x="422148" y="0"/>
                </a:moveTo>
                <a:lnTo>
                  <a:pt x="0" y="0"/>
                </a:lnTo>
                <a:lnTo>
                  <a:pt x="0" y="217932"/>
                </a:lnTo>
                <a:lnTo>
                  <a:pt x="422148" y="217932"/>
                </a:lnTo>
                <a:lnTo>
                  <a:pt x="4221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408164" y="2052827"/>
            <a:ext cx="401320" cy="218440"/>
          </a:xfrm>
          <a:custGeom>
            <a:avLst/>
            <a:gdLst/>
            <a:ahLst/>
            <a:cxnLst/>
            <a:rect l="l" t="t" r="r" b="b"/>
            <a:pathLst>
              <a:path w="401320" h="218439">
                <a:moveTo>
                  <a:pt x="400811" y="0"/>
                </a:moveTo>
                <a:lnTo>
                  <a:pt x="0" y="0"/>
                </a:lnTo>
                <a:lnTo>
                  <a:pt x="0" y="217932"/>
                </a:lnTo>
                <a:lnTo>
                  <a:pt x="400811" y="217932"/>
                </a:lnTo>
                <a:lnTo>
                  <a:pt x="40081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967728" y="2371344"/>
            <a:ext cx="707390" cy="219710"/>
          </a:xfrm>
          <a:custGeom>
            <a:avLst/>
            <a:gdLst/>
            <a:ahLst/>
            <a:cxnLst/>
            <a:rect l="l" t="t" r="r" b="b"/>
            <a:pathLst>
              <a:path w="707390" h="219710">
                <a:moveTo>
                  <a:pt x="707135" y="0"/>
                </a:moveTo>
                <a:lnTo>
                  <a:pt x="0" y="0"/>
                </a:lnTo>
                <a:lnTo>
                  <a:pt x="0" y="219455"/>
                </a:lnTo>
                <a:lnTo>
                  <a:pt x="707135" y="219455"/>
                </a:lnTo>
                <a:lnTo>
                  <a:pt x="70713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254240" y="2691383"/>
            <a:ext cx="574675" cy="219710"/>
          </a:xfrm>
          <a:custGeom>
            <a:avLst/>
            <a:gdLst/>
            <a:ahLst/>
            <a:cxnLst/>
            <a:rect l="l" t="t" r="r" b="b"/>
            <a:pathLst>
              <a:path w="574675" h="219710">
                <a:moveTo>
                  <a:pt x="574548" y="0"/>
                </a:moveTo>
                <a:lnTo>
                  <a:pt x="0" y="0"/>
                </a:lnTo>
                <a:lnTo>
                  <a:pt x="0" y="219456"/>
                </a:lnTo>
                <a:lnTo>
                  <a:pt x="574548" y="219456"/>
                </a:lnTo>
                <a:lnTo>
                  <a:pt x="5745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565392" y="3011423"/>
            <a:ext cx="1071880" cy="218440"/>
          </a:xfrm>
          <a:custGeom>
            <a:avLst/>
            <a:gdLst/>
            <a:ahLst/>
            <a:cxnLst/>
            <a:rect l="l" t="t" r="r" b="b"/>
            <a:pathLst>
              <a:path w="1071879" h="218439">
                <a:moveTo>
                  <a:pt x="1071372" y="0"/>
                </a:moveTo>
                <a:lnTo>
                  <a:pt x="0" y="0"/>
                </a:lnTo>
                <a:lnTo>
                  <a:pt x="0" y="217932"/>
                </a:lnTo>
                <a:lnTo>
                  <a:pt x="1071372" y="217932"/>
                </a:lnTo>
                <a:lnTo>
                  <a:pt x="10713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370064" y="3329940"/>
            <a:ext cx="459105" cy="219710"/>
          </a:xfrm>
          <a:custGeom>
            <a:avLst/>
            <a:gdLst/>
            <a:ahLst/>
            <a:cxnLst/>
            <a:rect l="l" t="t" r="r" b="b"/>
            <a:pathLst>
              <a:path w="459104" h="219710">
                <a:moveTo>
                  <a:pt x="458724" y="0"/>
                </a:moveTo>
                <a:lnTo>
                  <a:pt x="0" y="0"/>
                </a:lnTo>
                <a:lnTo>
                  <a:pt x="0" y="219456"/>
                </a:lnTo>
                <a:lnTo>
                  <a:pt x="458724" y="219456"/>
                </a:lnTo>
                <a:lnTo>
                  <a:pt x="45872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813804" y="3649979"/>
            <a:ext cx="728980" cy="219710"/>
          </a:xfrm>
          <a:custGeom>
            <a:avLst/>
            <a:gdLst/>
            <a:ahLst/>
            <a:cxnLst/>
            <a:rect l="l" t="t" r="r" b="b"/>
            <a:pathLst>
              <a:path w="728979" h="219710">
                <a:moveTo>
                  <a:pt x="728472" y="0"/>
                </a:moveTo>
                <a:lnTo>
                  <a:pt x="0" y="0"/>
                </a:lnTo>
                <a:lnTo>
                  <a:pt x="0" y="219456"/>
                </a:lnTo>
                <a:lnTo>
                  <a:pt x="728472" y="219456"/>
                </a:lnTo>
                <a:lnTo>
                  <a:pt x="7284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082028" y="3970020"/>
            <a:ext cx="593090" cy="218440"/>
          </a:xfrm>
          <a:custGeom>
            <a:avLst/>
            <a:gdLst/>
            <a:ahLst/>
            <a:cxnLst/>
            <a:rect l="l" t="t" r="r" b="b"/>
            <a:pathLst>
              <a:path w="593090" h="218439">
                <a:moveTo>
                  <a:pt x="592835" y="0"/>
                </a:moveTo>
                <a:lnTo>
                  <a:pt x="0" y="0"/>
                </a:lnTo>
                <a:lnTo>
                  <a:pt x="0" y="217931"/>
                </a:lnTo>
                <a:lnTo>
                  <a:pt x="592835" y="217931"/>
                </a:lnTo>
                <a:lnTo>
                  <a:pt x="59283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025640" y="4288535"/>
            <a:ext cx="727075" cy="219710"/>
          </a:xfrm>
          <a:custGeom>
            <a:avLst/>
            <a:gdLst/>
            <a:ahLst/>
            <a:cxnLst/>
            <a:rect l="l" t="t" r="r" b="b"/>
            <a:pathLst>
              <a:path w="727075" h="219710">
                <a:moveTo>
                  <a:pt x="726948" y="0"/>
                </a:moveTo>
                <a:lnTo>
                  <a:pt x="0" y="0"/>
                </a:lnTo>
                <a:lnTo>
                  <a:pt x="0" y="219456"/>
                </a:lnTo>
                <a:lnTo>
                  <a:pt x="726948" y="219456"/>
                </a:lnTo>
                <a:lnTo>
                  <a:pt x="7269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598664" y="4608576"/>
            <a:ext cx="192405" cy="219710"/>
          </a:xfrm>
          <a:custGeom>
            <a:avLst/>
            <a:gdLst/>
            <a:ahLst/>
            <a:cxnLst/>
            <a:rect l="l" t="t" r="r" b="b"/>
            <a:pathLst>
              <a:path w="192404" h="219710">
                <a:moveTo>
                  <a:pt x="192024" y="0"/>
                </a:moveTo>
                <a:lnTo>
                  <a:pt x="0" y="0"/>
                </a:lnTo>
                <a:lnTo>
                  <a:pt x="0" y="219456"/>
                </a:lnTo>
                <a:lnTo>
                  <a:pt x="192024" y="219456"/>
                </a:lnTo>
                <a:lnTo>
                  <a:pt x="19202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025640" y="4928615"/>
            <a:ext cx="727075" cy="219710"/>
          </a:xfrm>
          <a:custGeom>
            <a:avLst/>
            <a:gdLst/>
            <a:ahLst/>
            <a:cxnLst/>
            <a:rect l="l" t="t" r="r" b="b"/>
            <a:pathLst>
              <a:path w="727075" h="219710">
                <a:moveTo>
                  <a:pt x="726948" y="0"/>
                </a:moveTo>
                <a:lnTo>
                  <a:pt x="0" y="0"/>
                </a:lnTo>
                <a:lnTo>
                  <a:pt x="0" y="219455"/>
                </a:lnTo>
                <a:lnTo>
                  <a:pt x="726948" y="219455"/>
                </a:lnTo>
                <a:lnTo>
                  <a:pt x="7269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101840" y="5248655"/>
            <a:ext cx="688975" cy="218440"/>
          </a:xfrm>
          <a:custGeom>
            <a:avLst/>
            <a:gdLst/>
            <a:ahLst/>
            <a:cxnLst/>
            <a:rect l="l" t="t" r="r" b="b"/>
            <a:pathLst>
              <a:path w="688975" h="218439">
                <a:moveTo>
                  <a:pt x="688848" y="0"/>
                </a:moveTo>
                <a:lnTo>
                  <a:pt x="0" y="0"/>
                </a:lnTo>
                <a:lnTo>
                  <a:pt x="0" y="217932"/>
                </a:lnTo>
                <a:lnTo>
                  <a:pt x="688848" y="217932"/>
                </a:lnTo>
                <a:lnTo>
                  <a:pt x="68884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828788" y="2052827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39624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674864" y="2371344"/>
            <a:ext cx="173990" cy="219710"/>
          </a:xfrm>
          <a:custGeom>
            <a:avLst/>
            <a:gdLst/>
            <a:ahLst/>
            <a:cxnLst/>
            <a:rect l="l" t="t" r="r" b="b"/>
            <a:pathLst>
              <a:path w="173990" h="219710">
                <a:moveTo>
                  <a:pt x="173735" y="0"/>
                </a:moveTo>
                <a:lnTo>
                  <a:pt x="0" y="0"/>
                </a:lnTo>
                <a:lnTo>
                  <a:pt x="0" y="219455"/>
                </a:lnTo>
                <a:lnTo>
                  <a:pt x="173735" y="219455"/>
                </a:lnTo>
                <a:lnTo>
                  <a:pt x="173735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38693" y="2691383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19811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636764" y="3011423"/>
            <a:ext cx="212090" cy="218440"/>
          </a:xfrm>
          <a:custGeom>
            <a:avLst/>
            <a:gdLst/>
            <a:ahLst/>
            <a:cxnLst/>
            <a:rect l="l" t="t" r="r" b="b"/>
            <a:pathLst>
              <a:path w="212090" h="218439">
                <a:moveTo>
                  <a:pt x="211835" y="0"/>
                </a:moveTo>
                <a:lnTo>
                  <a:pt x="0" y="0"/>
                </a:lnTo>
                <a:lnTo>
                  <a:pt x="0" y="217932"/>
                </a:lnTo>
                <a:lnTo>
                  <a:pt x="211835" y="217932"/>
                </a:lnTo>
                <a:lnTo>
                  <a:pt x="211835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8693" y="3329940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19811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542276" y="3649979"/>
            <a:ext cx="306705" cy="219710"/>
          </a:xfrm>
          <a:custGeom>
            <a:avLst/>
            <a:gdLst/>
            <a:ahLst/>
            <a:cxnLst/>
            <a:rect l="l" t="t" r="r" b="b"/>
            <a:pathLst>
              <a:path w="306704" h="219710">
                <a:moveTo>
                  <a:pt x="306324" y="0"/>
                </a:moveTo>
                <a:lnTo>
                  <a:pt x="0" y="0"/>
                </a:lnTo>
                <a:lnTo>
                  <a:pt x="0" y="219456"/>
                </a:lnTo>
                <a:lnTo>
                  <a:pt x="306324" y="219456"/>
                </a:lnTo>
                <a:lnTo>
                  <a:pt x="306324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674864" y="3970020"/>
            <a:ext cx="173990" cy="218440"/>
          </a:xfrm>
          <a:custGeom>
            <a:avLst/>
            <a:gdLst/>
            <a:ahLst/>
            <a:cxnLst/>
            <a:rect l="l" t="t" r="r" b="b"/>
            <a:pathLst>
              <a:path w="173990" h="218439">
                <a:moveTo>
                  <a:pt x="173735" y="0"/>
                </a:moveTo>
                <a:lnTo>
                  <a:pt x="0" y="0"/>
                </a:lnTo>
                <a:lnTo>
                  <a:pt x="0" y="217931"/>
                </a:lnTo>
                <a:lnTo>
                  <a:pt x="173735" y="217931"/>
                </a:lnTo>
                <a:lnTo>
                  <a:pt x="173735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52588" y="4288535"/>
            <a:ext cx="96520" cy="219710"/>
          </a:xfrm>
          <a:custGeom>
            <a:avLst/>
            <a:gdLst/>
            <a:ahLst/>
            <a:cxnLst/>
            <a:rect l="l" t="t" r="r" b="b"/>
            <a:pathLst>
              <a:path w="96520" h="219710">
                <a:moveTo>
                  <a:pt x="96011" y="0"/>
                </a:moveTo>
                <a:lnTo>
                  <a:pt x="0" y="0"/>
                </a:lnTo>
                <a:lnTo>
                  <a:pt x="0" y="219456"/>
                </a:lnTo>
                <a:lnTo>
                  <a:pt x="96011" y="219456"/>
                </a:lnTo>
                <a:lnTo>
                  <a:pt x="9601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819643" y="4608576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57911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52588" y="4928615"/>
            <a:ext cx="96520" cy="219710"/>
          </a:xfrm>
          <a:custGeom>
            <a:avLst/>
            <a:gdLst/>
            <a:ahLst/>
            <a:cxnLst/>
            <a:rect l="l" t="t" r="r" b="b"/>
            <a:pathLst>
              <a:path w="96520" h="219710">
                <a:moveTo>
                  <a:pt x="96011" y="0"/>
                </a:moveTo>
                <a:lnTo>
                  <a:pt x="0" y="0"/>
                </a:lnTo>
                <a:lnTo>
                  <a:pt x="0" y="219455"/>
                </a:lnTo>
                <a:lnTo>
                  <a:pt x="96011" y="219455"/>
                </a:lnTo>
                <a:lnTo>
                  <a:pt x="9601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819643" y="5248655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7932"/>
                </a:lnTo>
              </a:path>
            </a:pathLst>
          </a:custGeom>
          <a:ln w="57911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344923" y="1362455"/>
            <a:ext cx="0" cy="4154804"/>
          </a:xfrm>
          <a:custGeom>
            <a:avLst/>
            <a:gdLst/>
            <a:ahLst/>
            <a:cxnLst/>
            <a:rect l="l" t="t" r="r" b="b"/>
            <a:pathLst>
              <a:path h="4154804">
                <a:moveTo>
                  <a:pt x="0" y="0"/>
                </a:moveTo>
                <a:lnTo>
                  <a:pt x="0" y="41544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 txBox="1"/>
          <p:nvPr/>
        </p:nvSpPr>
        <p:spPr>
          <a:xfrm>
            <a:off x="4672954" y="367097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4605975" y="399044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4395663" y="4310030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4873894" y="462961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4577285" y="494919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4481616" y="526877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864521" y="430991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6127650" y="4629499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5228109" y="49490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5228109" y="526866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5199534" y="3351167"/>
            <a:ext cx="1572260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144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	40%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R="215265" algn="r">
              <a:lnSpc>
                <a:spcPct val="100000"/>
              </a:lnSpc>
              <a:tabLst>
                <a:tab pos="315595" algn="l"/>
                <a:tab pos="81280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	9%	21%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R="253365" algn="r">
              <a:lnSpc>
                <a:spcPct val="100000"/>
              </a:lnSpc>
              <a:tabLst>
                <a:tab pos="108077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23%	38%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6098961" y="430980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7161151" y="462938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6271211" y="494896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6376482" y="526855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7208928" y="239219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6988901" y="303135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7065367" y="367052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7266307" y="399010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7275908" y="430968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7275908" y="494885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7524739" y="1433442"/>
            <a:ext cx="405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r>
              <a:rPr sz="9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7524739" y="1753025"/>
            <a:ext cx="405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12%</a:t>
            </a:r>
            <a:r>
              <a:rPr sz="9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7496050" y="2072608"/>
            <a:ext cx="414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</a:t>
            </a:r>
            <a:r>
              <a:rPr sz="9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7678130" y="2392076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7429070" y="2711774"/>
            <a:ext cx="4908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16%	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7659042" y="3031242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6%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7486449" y="3350939"/>
            <a:ext cx="4337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r>
              <a:rPr sz="9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7611150" y="3670407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7678130" y="3989990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7716421" y="4309573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7611036" y="4629270"/>
            <a:ext cx="2895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900" spc="-120" dirty="0">
                <a:solidFill>
                  <a:srgbClr val="404040"/>
                </a:solidFill>
                <a:latin typeface="Calibri"/>
                <a:cs typeface="Calibri"/>
              </a:rPr>
              <a:t>%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7716421" y="4948739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7333287" y="5268436"/>
            <a:ext cx="567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65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20%	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6685663" y="1118431"/>
            <a:ext cx="13030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2585" algn="l"/>
                <a:tab pos="71247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70%	80%	90%</a:t>
            </a:r>
            <a:r>
              <a:rPr sz="900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2044397" y="1433785"/>
            <a:ext cx="4737100" cy="176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705" algn="r">
              <a:lnSpc>
                <a:spcPct val="100000"/>
              </a:lnSpc>
              <a:spcBef>
                <a:spcPts val="100"/>
              </a:spcBef>
              <a:tabLst>
                <a:tab pos="834390" algn="l"/>
                <a:tab pos="1523365" algn="l"/>
                <a:tab pos="2929890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 в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ц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ел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м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34%	46%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R="52705" algn="r">
              <a:lnSpc>
                <a:spcPct val="100000"/>
              </a:lnSpc>
              <a:tabLst>
                <a:tab pos="1609725" algn="l"/>
                <a:tab pos="2298065" algn="l"/>
                <a:tab pos="370522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амма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34%	46%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tabLst>
                <a:tab pos="1676400" algn="l"/>
                <a:tab pos="2413000" algn="l"/>
                <a:tab pos="375285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ая</a:t>
            </a:r>
            <a:r>
              <a:rPr sz="1350" spc="-15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амма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	34%	42%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969010">
              <a:lnSpc>
                <a:spcPct val="100000"/>
              </a:lnSpc>
              <a:tabLst>
                <a:tab pos="2650490" algn="l"/>
                <a:tab pos="3903979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1350" spc="-5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педагогов   </a:t>
            </a:r>
            <a:r>
              <a:rPr sz="1350" spc="89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19%	52%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363470" algn="l"/>
                <a:tab pos="3004820" algn="l"/>
                <a:tab pos="4354195" algn="l"/>
              </a:tabLst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Содержание</a:t>
            </a:r>
            <a:r>
              <a:rPr sz="1350" spc="30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образовательной</a:t>
            </a:r>
            <a:r>
              <a:rPr sz="1350" spc="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деятельности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	34%	43%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70180">
              <a:lnSpc>
                <a:spcPct val="100000"/>
              </a:lnSpc>
              <a:tabLst>
                <a:tab pos="2708275" algn="l"/>
                <a:tab pos="3760470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Организация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sz="1350" spc="-2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процесса   </a:t>
            </a:r>
            <a:r>
              <a:rPr sz="1350" spc="179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	22%	38%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1422605" y="3351282"/>
            <a:ext cx="3186430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0">
              <a:lnSpc>
                <a:spcPct val="100000"/>
              </a:lnSpc>
              <a:spcBef>
                <a:spcPts val="100"/>
              </a:spcBef>
              <a:tabLst>
                <a:tab pos="3033395" algn="l"/>
              </a:tabLst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Об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аз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ва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тельн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ые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ус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л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1350" spc="7" baseline="3086" dirty="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я	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  <a:p>
            <a:pPr marL="12700" marR="360045" indent="25400">
              <a:lnSpc>
                <a:spcPct val="102200"/>
              </a:lnSpc>
              <a:spcBef>
                <a:spcPts val="8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 лицами с 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ограниченными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возможностями здоровья и</a:t>
            </a:r>
            <a:r>
              <a:rPr sz="900" spc="-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инвалидами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2714310" y="3983590"/>
            <a:ext cx="1538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</a:t>
            </a:r>
            <a:r>
              <a:rPr sz="900" spc="-10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родителями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858535" y="4303172"/>
            <a:ext cx="33934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Создание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безопасных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условий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для обучающихся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1544220" y="4622755"/>
            <a:ext cx="27082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Организация питания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обучающихся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работников</a:t>
            </a:r>
            <a:r>
              <a:rPr sz="900" spc="-1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952604" y="4942338"/>
            <a:ext cx="32988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2432331" y="5261921"/>
            <a:ext cx="18205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Управление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развитие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2424221" y="810006"/>
            <a:ext cx="4134485" cy="471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C54724"/>
                </a:solidFill>
                <a:latin typeface="Calibri"/>
                <a:cs typeface="Calibri"/>
              </a:rPr>
              <a:t>Доли ДОО </a:t>
            </a:r>
            <a:r>
              <a:rPr sz="1400" b="1" dirty="0">
                <a:solidFill>
                  <a:srgbClr val="C54724"/>
                </a:solidFill>
                <a:latin typeface="Calibri"/>
                <a:cs typeface="Calibri"/>
              </a:rPr>
              <a:t>с разными баллами (внутренняя</a:t>
            </a:r>
            <a:r>
              <a:rPr sz="1400" b="1" spc="-11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54724"/>
                </a:solidFill>
                <a:latin typeface="Calibri"/>
                <a:cs typeface="Calibri"/>
              </a:rPr>
              <a:t>оценка)</a:t>
            </a:r>
            <a:endParaRPr sz="1400">
              <a:latin typeface="Calibri"/>
              <a:cs typeface="Calibri"/>
            </a:endParaRPr>
          </a:p>
          <a:p>
            <a:pPr marL="1851025">
              <a:lnSpc>
                <a:spcPct val="100000"/>
              </a:lnSpc>
              <a:spcBef>
                <a:spcPts val="740"/>
              </a:spcBef>
              <a:tabLst>
                <a:tab pos="2172335" algn="l"/>
                <a:tab pos="2522855" algn="l"/>
                <a:tab pos="2872740" algn="l"/>
                <a:tab pos="3223260" algn="l"/>
                <a:tab pos="3573145" algn="l"/>
                <a:tab pos="392366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	50%	60%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2589276" y="5733288"/>
            <a:ext cx="62483" cy="6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2666304" y="5669314"/>
            <a:ext cx="1689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НП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2939795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3016883" y="5669314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3579876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/>
          <p:nvPr/>
        </p:nvSpPr>
        <p:spPr>
          <a:xfrm>
            <a:off x="3656196" y="5669314"/>
            <a:ext cx="3416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104132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4180512" y="5669314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4683252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 txBox="1"/>
          <p:nvPr/>
        </p:nvSpPr>
        <p:spPr>
          <a:xfrm>
            <a:off x="4759564" y="5669314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5262371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 txBox="1"/>
          <p:nvPr/>
        </p:nvSpPr>
        <p:spPr>
          <a:xfrm>
            <a:off x="5338616" y="5669314"/>
            <a:ext cx="396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5841491" y="57332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 txBox="1"/>
          <p:nvPr/>
        </p:nvSpPr>
        <p:spPr>
          <a:xfrm>
            <a:off x="5917667" y="5669314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3" name="object 26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82</a:t>
            </a:fld>
            <a:endParaRPr dirty="0"/>
          </a:p>
        </p:txBody>
      </p:sp>
      <p:sp>
        <p:nvSpPr>
          <p:cNvPr id="262" name="object 262"/>
          <p:cNvSpPr txBox="1"/>
          <p:nvPr/>
        </p:nvSpPr>
        <p:spPr>
          <a:xfrm>
            <a:off x="726440" y="6031852"/>
            <a:ext cx="56686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50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spc="-5" dirty="0">
                <a:latin typeface="Calibri"/>
                <a:cs typeface="Calibri"/>
              </a:rPr>
              <a:t>получили по Шкалам МКДО оценки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10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</a:t>
            </a:r>
            <a:r>
              <a:rPr sz="1500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7777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85622"/>
                </a:solidFill>
              </a:rPr>
              <a:t>Самооценка </a:t>
            </a:r>
            <a:r>
              <a:rPr sz="2400" dirty="0">
                <a:solidFill>
                  <a:srgbClr val="385622"/>
                </a:solidFill>
              </a:rPr>
              <a:t>по </a:t>
            </a:r>
            <a:r>
              <a:rPr sz="2400" spc="-10" dirty="0">
                <a:solidFill>
                  <a:srgbClr val="385622"/>
                </a:solidFill>
              </a:rPr>
              <a:t>Шкалам </a:t>
            </a:r>
            <a:r>
              <a:rPr sz="2400" spc="-20" dirty="0">
                <a:solidFill>
                  <a:srgbClr val="385622"/>
                </a:solidFill>
              </a:rPr>
              <a:t>МКДО. </a:t>
            </a:r>
            <a:r>
              <a:rPr sz="2400" spc="-5" dirty="0">
                <a:solidFill>
                  <a:srgbClr val="385622"/>
                </a:solidFill>
              </a:rPr>
              <a:t>Адекватность</a:t>
            </a:r>
            <a:r>
              <a:rPr sz="2400" spc="-30" dirty="0">
                <a:solidFill>
                  <a:srgbClr val="385622"/>
                </a:solidFill>
              </a:rPr>
              <a:t> </a:t>
            </a:r>
            <a:r>
              <a:rPr sz="2400" spc="-5" dirty="0">
                <a:solidFill>
                  <a:srgbClr val="385622"/>
                </a:solidFill>
              </a:rPr>
              <a:t>оценивания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0" y="990601"/>
            <a:ext cx="6400800" cy="4736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2952" y="1981201"/>
            <a:ext cx="2822448" cy="2895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83</a:t>
            </a:fld>
            <a:endParaRPr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5727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385622"/>
                </a:solidFill>
              </a:rPr>
              <a:t>ДОО </a:t>
            </a:r>
            <a:r>
              <a:rPr sz="2400" dirty="0">
                <a:solidFill>
                  <a:srgbClr val="385622"/>
                </a:solidFill>
              </a:rPr>
              <a:t>с </a:t>
            </a:r>
            <a:r>
              <a:rPr sz="2400" spc="-10" dirty="0">
                <a:solidFill>
                  <a:srgbClr val="385622"/>
                </a:solidFill>
              </a:rPr>
              <a:t>большой </a:t>
            </a:r>
            <a:r>
              <a:rPr sz="2400" spc="-15" dirty="0">
                <a:solidFill>
                  <a:srgbClr val="385622"/>
                </a:solidFill>
              </a:rPr>
              <a:t>долей одинаковых</a:t>
            </a:r>
            <a:r>
              <a:rPr sz="2400" spc="-30" dirty="0">
                <a:solidFill>
                  <a:srgbClr val="385622"/>
                </a:solidFill>
              </a:rPr>
              <a:t> </a:t>
            </a:r>
            <a:r>
              <a:rPr sz="2400" spc="-5" dirty="0">
                <a:solidFill>
                  <a:srgbClr val="385622"/>
                </a:solidFill>
              </a:rPr>
              <a:t>оценок</a:t>
            </a:r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84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77851" y="933521"/>
          <a:ext cx="7997819" cy="50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2575"/>
                <a:gridCol w="3785870"/>
                <a:gridCol w="443229"/>
                <a:gridCol w="443229"/>
                <a:gridCol w="443229"/>
                <a:gridCol w="443229"/>
                <a:gridCol w="443229"/>
                <a:gridCol w="443229"/>
              </a:tblGrid>
              <a:tr h="2075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69088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Оценки/Доля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оценок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82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Округ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ДОО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7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«ЖУРАВУШКА»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ОХИ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1 «РОДНИЧОК» Г.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ОХИ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67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ДС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«ЛАДУШКИ»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ДС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«ЗОЛОТОЙ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КЛЮЧИК»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69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1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Дальневосточный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ДС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«СКАЗКА»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27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51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МДОАУ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59 «РУЧЕЁК» Г.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ОРСКА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73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МАДОУ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375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112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КОМБИНИРОВАННОГО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ВИДА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МАДОУ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Приволжский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158 Г.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ЧЕБОКСАРЫ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99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255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Северо-Западный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МАДОУ № 44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«ВЕСЕЛЫЕ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НОТКИ»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375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Северо-Западный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МАДОУ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49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КОМБИНИРОВАННОГО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ВИДА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44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67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7620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Северо-Западный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МБДОУ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1">
                <a:tc>
                  <a:txBody>
                    <a:bodyPr/>
                    <a:lstStyle/>
                    <a:p>
                      <a:pPr marL="7620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ГБДОУ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8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С. П. ПСЕДАХ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«ЧЕБУРАШКА»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19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57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6985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95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ГБДОУ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7 Г. МАЛГОБЕКА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«СКАЗКА»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77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375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 marR="3155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ГБДОУ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ОБЩЕРАЗВИВАЮЩЕГОСЯ ВИДА ДЕТСКИЙ 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 6  Г.СУНЖА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«ВОЛШЕБНАЯ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СТРАНА»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93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ГБДОУ № 1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«МАЛЕНЬКАЯ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СТРАНА»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С. П.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ЭКАЖЕВО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2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МКДОУ ДЕТСКИЙ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САД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№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58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207573">
                <a:tc>
                  <a:txBody>
                    <a:bodyPr/>
                    <a:lstStyle/>
                    <a:p>
                      <a:pPr marL="8890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Северо-Кавказский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МКДОУДС № 20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ГБ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19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290"/>
                        </a:lnSpc>
                        <a:spcBef>
                          <a:spcPts val="24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55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638" y="235384"/>
            <a:ext cx="79133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5" dirty="0">
                <a:solidFill>
                  <a:srgbClr val="C54724"/>
                </a:solidFill>
              </a:rPr>
              <a:t>внешней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5" dirty="0">
                <a:solidFill>
                  <a:srgbClr val="C54724"/>
                </a:solidFill>
              </a:rPr>
              <a:t>по Шкалам </a:t>
            </a:r>
            <a:r>
              <a:rPr sz="2100" spc="-10" dirty="0">
                <a:solidFill>
                  <a:srgbClr val="C54724"/>
                </a:solidFill>
              </a:rPr>
              <a:t>МКДО (экспертная</a:t>
            </a:r>
            <a:r>
              <a:rPr sz="2100" spc="114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оценка)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664964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64964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4964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7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4964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64964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4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64964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4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64964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964" y="3712464"/>
            <a:ext cx="0" cy="414655"/>
          </a:xfrm>
          <a:custGeom>
            <a:avLst/>
            <a:gdLst/>
            <a:ahLst/>
            <a:cxnLst/>
            <a:rect l="l" t="t" r="r" b="b"/>
            <a:pathLst>
              <a:path h="414654">
                <a:moveTo>
                  <a:pt x="0" y="0"/>
                </a:moveTo>
                <a:lnTo>
                  <a:pt x="0" y="414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64964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4964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64964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4964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4964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7864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07864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07864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07864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07864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07864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07864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7864" y="3712464"/>
            <a:ext cx="0" cy="414655"/>
          </a:xfrm>
          <a:custGeom>
            <a:avLst/>
            <a:gdLst/>
            <a:ahLst/>
            <a:cxnLst/>
            <a:rect l="l" t="t" r="r" b="b"/>
            <a:pathLst>
              <a:path h="414654">
                <a:moveTo>
                  <a:pt x="0" y="0"/>
                </a:moveTo>
                <a:lnTo>
                  <a:pt x="0" y="414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07864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07864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07864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07864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07864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49240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49240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49240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49240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49240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49240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49240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49240" y="3712464"/>
            <a:ext cx="0" cy="414655"/>
          </a:xfrm>
          <a:custGeom>
            <a:avLst/>
            <a:gdLst/>
            <a:ahLst/>
            <a:cxnLst/>
            <a:rect l="l" t="t" r="r" b="b"/>
            <a:pathLst>
              <a:path h="414654">
                <a:moveTo>
                  <a:pt x="0" y="0"/>
                </a:moveTo>
                <a:lnTo>
                  <a:pt x="0" y="414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49240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49240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49240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49240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49240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92140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92140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92140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92140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92140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92140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692140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92140" y="3712464"/>
            <a:ext cx="0" cy="414655"/>
          </a:xfrm>
          <a:custGeom>
            <a:avLst/>
            <a:gdLst/>
            <a:ahLst/>
            <a:cxnLst/>
            <a:rect l="l" t="t" r="r" b="b"/>
            <a:pathLst>
              <a:path h="414654">
                <a:moveTo>
                  <a:pt x="0" y="0"/>
                </a:moveTo>
                <a:lnTo>
                  <a:pt x="0" y="414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92140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92140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92140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92140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92140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35040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35040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35040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35040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35040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35040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35040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35040" y="371246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35040" y="4027932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35040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35040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35040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35040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35040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376415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376415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376415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76415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376415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76415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76415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376415" y="371246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376415" y="4027932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376415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376415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376415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376415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376415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19316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19316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19316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19316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19316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19316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19316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19316" y="371246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719316" y="4027932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719316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19316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19316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719316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719316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062216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062216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062216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062216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062216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062216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062216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062216" y="371246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062216" y="4027932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062216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062216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062216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062216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62216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403592" y="154990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403592" y="181660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03592" y="213207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403592" y="2449067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403592" y="2764535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403592" y="308000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403592" y="3395471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403592" y="3712464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403592" y="4027932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403592" y="4343400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403592" y="465886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403592" y="497585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03592" y="5291328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403592" y="5606796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46492" y="1549908"/>
            <a:ext cx="0" cy="4107179"/>
          </a:xfrm>
          <a:custGeom>
            <a:avLst/>
            <a:gdLst/>
            <a:ahLst/>
            <a:cxnLst/>
            <a:rect l="l" t="t" r="r" b="b"/>
            <a:pathLst>
              <a:path h="4107179">
                <a:moveTo>
                  <a:pt x="0" y="0"/>
                </a:moveTo>
                <a:lnTo>
                  <a:pt x="0" y="410717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322064" y="3811523"/>
            <a:ext cx="1572767" cy="216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41120" y="1915667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8"/>
                </a:lnTo>
              </a:path>
            </a:pathLst>
          </a:custGeom>
          <a:ln w="381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31976" y="2232647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20"/>
                </a:lnTo>
              </a:path>
            </a:pathLst>
          </a:custGeom>
          <a:ln w="19824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350264" y="2863583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20"/>
                </a:lnTo>
              </a:path>
            </a:pathLst>
          </a:custGeom>
          <a:ln w="564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50264" y="3179051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20"/>
                </a:lnTo>
              </a:path>
            </a:pathLst>
          </a:custGeom>
          <a:ln w="564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894832" y="3811523"/>
            <a:ext cx="93345" cy="216535"/>
          </a:xfrm>
          <a:custGeom>
            <a:avLst/>
            <a:gdLst/>
            <a:ahLst/>
            <a:cxnLst/>
            <a:rect l="l" t="t" r="r" b="b"/>
            <a:pathLst>
              <a:path w="93345" h="216535">
                <a:moveTo>
                  <a:pt x="92976" y="0"/>
                </a:moveTo>
                <a:lnTo>
                  <a:pt x="0" y="0"/>
                </a:lnTo>
                <a:lnTo>
                  <a:pt x="0" y="216407"/>
                </a:lnTo>
                <a:lnTo>
                  <a:pt x="92976" y="216407"/>
                </a:lnTo>
                <a:lnTo>
                  <a:pt x="92976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322064" y="4126991"/>
            <a:ext cx="94615" cy="216535"/>
          </a:xfrm>
          <a:custGeom>
            <a:avLst/>
            <a:gdLst/>
            <a:ahLst/>
            <a:cxnLst/>
            <a:rect l="l" t="t" r="r" b="b"/>
            <a:pathLst>
              <a:path w="94614" h="216535">
                <a:moveTo>
                  <a:pt x="94487" y="0"/>
                </a:moveTo>
                <a:lnTo>
                  <a:pt x="0" y="0"/>
                </a:lnTo>
                <a:lnTo>
                  <a:pt x="0" y="216407"/>
                </a:lnTo>
                <a:lnTo>
                  <a:pt x="94487" y="216407"/>
                </a:lnTo>
                <a:lnTo>
                  <a:pt x="94487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341120" y="4443984"/>
            <a:ext cx="0" cy="215265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0"/>
                </a:moveTo>
                <a:lnTo>
                  <a:pt x="0" y="214883"/>
                </a:lnTo>
              </a:path>
            </a:pathLst>
          </a:custGeom>
          <a:ln w="381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22064" y="4759452"/>
            <a:ext cx="94615" cy="216535"/>
          </a:xfrm>
          <a:custGeom>
            <a:avLst/>
            <a:gdLst/>
            <a:ahLst/>
            <a:cxnLst/>
            <a:rect l="l" t="t" r="r" b="b"/>
            <a:pathLst>
              <a:path w="94614" h="216535">
                <a:moveTo>
                  <a:pt x="94487" y="0"/>
                </a:moveTo>
                <a:lnTo>
                  <a:pt x="0" y="0"/>
                </a:lnTo>
                <a:lnTo>
                  <a:pt x="0" y="216408"/>
                </a:lnTo>
                <a:lnTo>
                  <a:pt x="94487" y="216408"/>
                </a:lnTo>
                <a:lnTo>
                  <a:pt x="94487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341120" y="5074920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7"/>
                </a:lnTo>
              </a:path>
            </a:pathLst>
          </a:custGeom>
          <a:ln w="3811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22064" y="1600200"/>
            <a:ext cx="262255" cy="216535"/>
          </a:xfrm>
          <a:custGeom>
            <a:avLst/>
            <a:gdLst/>
            <a:ahLst/>
            <a:cxnLst/>
            <a:rect l="l" t="t" r="r" b="b"/>
            <a:pathLst>
              <a:path w="262254" h="216535">
                <a:moveTo>
                  <a:pt x="262140" y="0"/>
                </a:moveTo>
                <a:lnTo>
                  <a:pt x="0" y="0"/>
                </a:lnTo>
                <a:lnTo>
                  <a:pt x="0" y="216408"/>
                </a:lnTo>
                <a:lnTo>
                  <a:pt x="262140" y="216408"/>
                </a:lnTo>
                <a:lnTo>
                  <a:pt x="26214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60164" y="1915667"/>
            <a:ext cx="524510" cy="216535"/>
          </a:xfrm>
          <a:custGeom>
            <a:avLst/>
            <a:gdLst/>
            <a:ahLst/>
            <a:cxnLst/>
            <a:rect l="l" t="t" r="r" b="b"/>
            <a:pathLst>
              <a:path w="524510" h="216535">
                <a:moveTo>
                  <a:pt x="524243" y="0"/>
                </a:moveTo>
                <a:lnTo>
                  <a:pt x="0" y="0"/>
                </a:lnTo>
                <a:lnTo>
                  <a:pt x="0" y="216408"/>
                </a:lnTo>
                <a:lnTo>
                  <a:pt x="524243" y="216408"/>
                </a:lnTo>
                <a:lnTo>
                  <a:pt x="52424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41876" y="2232647"/>
            <a:ext cx="373380" cy="216535"/>
          </a:xfrm>
          <a:custGeom>
            <a:avLst/>
            <a:gdLst/>
            <a:ahLst/>
            <a:cxnLst/>
            <a:rect l="l" t="t" r="r" b="b"/>
            <a:pathLst>
              <a:path w="373379" h="216535">
                <a:moveTo>
                  <a:pt x="373367" y="0"/>
                </a:moveTo>
                <a:lnTo>
                  <a:pt x="0" y="0"/>
                </a:lnTo>
                <a:lnTo>
                  <a:pt x="0" y="216420"/>
                </a:lnTo>
                <a:lnTo>
                  <a:pt x="373367" y="216420"/>
                </a:lnTo>
                <a:lnTo>
                  <a:pt x="373367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322064" y="2548115"/>
            <a:ext cx="169545" cy="216535"/>
          </a:xfrm>
          <a:custGeom>
            <a:avLst/>
            <a:gdLst/>
            <a:ahLst/>
            <a:cxnLst/>
            <a:rect l="l" t="t" r="r" b="b"/>
            <a:pathLst>
              <a:path w="169545" h="216535">
                <a:moveTo>
                  <a:pt x="169163" y="0"/>
                </a:moveTo>
                <a:lnTo>
                  <a:pt x="0" y="0"/>
                </a:lnTo>
                <a:lnTo>
                  <a:pt x="0" y="216420"/>
                </a:lnTo>
                <a:lnTo>
                  <a:pt x="169163" y="216420"/>
                </a:lnTo>
                <a:lnTo>
                  <a:pt x="16916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378452" y="2863583"/>
            <a:ext cx="375285" cy="216535"/>
          </a:xfrm>
          <a:custGeom>
            <a:avLst/>
            <a:gdLst/>
            <a:ahLst/>
            <a:cxnLst/>
            <a:rect l="l" t="t" r="r" b="b"/>
            <a:pathLst>
              <a:path w="375285" h="216535">
                <a:moveTo>
                  <a:pt x="374903" y="0"/>
                </a:moveTo>
                <a:lnTo>
                  <a:pt x="0" y="0"/>
                </a:lnTo>
                <a:lnTo>
                  <a:pt x="0" y="216420"/>
                </a:lnTo>
                <a:lnTo>
                  <a:pt x="374903" y="216420"/>
                </a:lnTo>
                <a:lnTo>
                  <a:pt x="374903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378452" y="3179051"/>
            <a:ext cx="300355" cy="216535"/>
          </a:xfrm>
          <a:custGeom>
            <a:avLst/>
            <a:gdLst/>
            <a:ahLst/>
            <a:cxnLst/>
            <a:rect l="l" t="t" r="r" b="b"/>
            <a:pathLst>
              <a:path w="300354" h="216535">
                <a:moveTo>
                  <a:pt x="300215" y="0"/>
                </a:moveTo>
                <a:lnTo>
                  <a:pt x="0" y="0"/>
                </a:lnTo>
                <a:lnTo>
                  <a:pt x="0" y="216420"/>
                </a:lnTo>
                <a:lnTo>
                  <a:pt x="300215" y="216420"/>
                </a:lnTo>
                <a:lnTo>
                  <a:pt x="300215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322064" y="3496055"/>
            <a:ext cx="244475" cy="216535"/>
          </a:xfrm>
          <a:custGeom>
            <a:avLst/>
            <a:gdLst/>
            <a:ahLst/>
            <a:cxnLst/>
            <a:rect l="l" t="t" r="r" b="b"/>
            <a:pathLst>
              <a:path w="244475" h="216535">
                <a:moveTo>
                  <a:pt x="243852" y="0"/>
                </a:moveTo>
                <a:lnTo>
                  <a:pt x="0" y="0"/>
                </a:lnTo>
                <a:lnTo>
                  <a:pt x="0" y="216408"/>
                </a:lnTo>
                <a:lnTo>
                  <a:pt x="243852" y="216408"/>
                </a:lnTo>
                <a:lnTo>
                  <a:pt x="24385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987796" y="3811523"/>
            <a:ext cx="149860" cy="216535"/>
          </a:xfrm>
          <a:custGeom>
            <a:avLst/>
            <a:gdLst/>
            <a:ahLst/>
            <a:cxnLst/>
            <a:rect l="l" t="t" r="r" b="b"/>
            <a:pathLst>
              <a:path w="149860" h="216535">
                <a:moveTo>
                  <a:pt x="149339" y="0"/>
                </a:moveTo>
                <a:lnTo>
                  <a:pt x="0" y="0"/>
                </a:lnTo>
                <a:lnTo>
                  <a:pt x="0" y="216407"/>
                </a:lnTo>
                <a:lnTo>
                  <a:pt x="149339" y="216407"/>
                </a:lnTo>
                <a:lnTo>
                  <a:pt x="14933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416552" y="4126991"/>
            <a:ext cx="448309" cy="216535"/>
          </a:xfrm>
          <a:custGeom>
            <a:avLst/>
            <a:gdLst/>
            <a:ahLst/>
            <a:cxnLst/>
            <a:rect l="l" t="t" r="r" b="b"/>
            <a:pathLst>
              <a:path w="448310" h="216535">
                <a:moveTo>
                  <a:pt x="448055" y="0"/>
                </a:moveTo>
                <a:lnTo>
                  <a:pt x="0" y="0"/>
                </a:lnTo>
                <a:lnTo>
                  <a:pt x="0" y="216407"/>
                </a:lnTo>
                <a:lnTo>
                  <a:pt x="448055" y="216407"/>
                </a:lnTo>
                <a:lnTo>
                  <a:pt x="448055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60164" y="4443984"/>
            <a:ext cx="243840" cy="215265"/>
          </a:xfrm>
          <a:custGeom>
            <a:avLst/>
            <a:gdLst/>
            <a:ahLst/>
            <a:cxnLst/>
            <a:rect l="l" t="t" r="r" b="b"/>
            <a:pathLst>
              <a:path w="243839" h="215264">
                <a:moveTo>
                  <a:pt x="243839" y="0"/>
                </a:moveTo>
                <a:lnTo>
                  <a:pt x="0" y="0"/>
                </a:lnTo>
                <a:lnTo>
                  <a:pt x="0" y="214883"/>
                </a:lnTo>
                <a:lnTo>
                  <a:pt x="243839" y="214883"/>
                </a:lnTo>
                <a:lnTo>
                  <a:pt x="24383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416552" y="4759452"/>
            <a:ext cx="1010919" cy="216535"/>
          </a:xfrm>
          <a:custGeom>
            <a:avLst/>
            <a:gdLst/>
            <a:ahLst/>
            <a:cxnLst/>
            <a:rect l="l" t="t" r="r" b="b"/>
            <a:pathLst>
              <a:path w="1010920" h="216535">
                <a:moveTo>
                  <a:pt x="1010412" y="0"/>
                </a:moveTo>
                <a:lnTo>
                  <a:pt x="0" y="0"/>
                </a:lnTo>
                <a:lnTo>
                  <a:pt x="0" y="216408"/>
                </a:lnTo>
                <a:lnTo>
                  <a:pt x="1010412" y="216408"/>
                </a:lnTo>
                <a:lnTo>
                  <a:pt x="1010412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360164" y="5074920"/>
            <a:ext cx="355600" cy="216535"/>
          </a:xfrm>
          <a:custGeom>
            <a:avLst/>
            <a:gdLst/>
            <a:ahLst/>
            <a:cxnLst/>
            <a:rect l="l" t="t" r="r" b="b"/>
            <a:pathLst>
              <a:path w="355600" h="216535">
                <a:moveTo>
                  <a:pt x="355079" y="0"/>
                </a:moveTo>
                <a:lnTo>
                  <a:pt x="0" y="0"/>
                </a:lnTo>
                <a:lnTo>
                  <a:pt x="0" y="216407"/>
                </a:lnTo>
                <a:lnTo>
                  <a:pt x="355079" y="216407"/>
                </a:lnTo>
                <a:lnTo>
                  <a:pt x="35507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322064" y="5390388"/>
            <a:ext cx="431800" cy="216535"/>
          </a:xfrm>
          <a:custGeom>
            <a:avLst/>
            <a:gdLst/>
            <a:ahLst/>
            <a:cxnLst/>
            <a:rect l="l" t="t" r="r" b="b"/>
            <a:pathLst>
              <a:path w="431800" h="216535">
                <a:moveTo>
                  <a:pt x="431304" y="0"/>
                </a:moveTo>
                <a:lnTo>
                  <a:pt x="0" y="0"/>
                </a:lnTo>
                <a:lnTo>
                  <a:pt x="0" y="216408"/>
                </a:lnTo>
                <a:lnTo>
                  <a:pt x="431304" y="216408"/>
                </a:lnTo>
                <a:lnTo>
                  <a:pt x="43130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584191" y="1600200"/>
            <a:ext cx="1216660" cy="216535"/>
          </a:xfrm>
          <a:custGeom>
            <a:avLst/>
            <a:gdLst/>
            <a:ahLst/>
            <a:cxnLst/>
            <a:rect l="l" t="t" r="r" b="b"/>
            <a:pathLst>
              <a:path w="1216660" h="216535">
                <a:moveTo>
                  <a:pt x="1216152" y="0"/>
                </a:moveTo>
                <a:lnTo>
                  <a:pt x="0" y="0"/>
                </a:lnTo>
                <a:lnTo>
                  <a:pt x="0" y="216408"/>
                </a:lnTo>
                <a:lnTo>
                  <a:pt x="1216152" y="216408"/>
                </a:lnTo>
                <a:lnTo>
                  <a:pt x="121615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884420" y="1915667"/>
            <a:ext cx="748665" cy="216535"/>
          </a:xfrm>
          <a:custGeom>
            <a:avLst/>
            <a:gdLst/>
            <a:ahLst/>
            <a:cxnLst/>
            <a:rect l="l" t="t" r="r" b="b"/>
            <a:pathLst>
              <a:path w="748664" h="216535">
                <a:moveTo>
                  <a:pt x="748284" y="0"/>
                </a:moveTo>
                <a:lnTo>
                  <a:pt x="0" y="0"/>
                </a:lnTo>
                <a:lnTo>
                  <a:pt x="0" y="216408"/>
                </a:lnTo>
                <a:lnTo>
                  <a:pt x="748284" y="216408"/>
                </a:lnTo>
                <a:lnTo>
                  <a:pt x="7482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715255" y="2232660"/>
            <a:ext cx="1179830" cy="216535"/>
          </a:xfrm>
          <a:custGeom>
            <a:avLst/>
            <a:gdLst/>
            <a:ahLst/>
            <a:cxnLst/>
            <a:rect l="l" t="t" r="r" b="b"/>
            <a:pathLst>
              <a:path w="1179829" h="216535">
                <a:moveTo>
                  <a:pt x="1179576" y="0"/>
                </a:moveTo>
                <a:lnTo>
                  <a:pt x="0" y="0"/>
                </a:lnTo>
                <a:lnTo>
                  <a:pt x="0" y="216408"/>
                </a:lnTo>
                <a:lnTo>
                  <a:pt x="1179576" y="216408"/>
                </a:lnTo>
                <a:lnTo>
                  <a:pt x="117957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491228" y="2548127"/>
            <a:ext cx="692150" cy="216535"/>
          </a:xfrm>
          <a:custGeom>
            <a:avLst/>
            <a:gdLst/>
            <a:ahLst/>
            <a:cxnLst/>
            <a:rect l="l" t="t" r="r" b="b"/>
            <a:pathLst>
              <a:path w="692150" h="216535">
                <a:moveTo>
                  <a:pt x="691896" y="0"/>
                </a:moveTo>
                <a:lnTo>
                  <a:pt x="0" y="0"/>
                </a:lnTo>
                <a:lnTo>
                  <a:pt x="0" y="216408"/>
                </a:lnTo>
                <a:lnTo>
                  <a:pt x="691896" y="216408"/>
                </a:lnTo>
                <a:lnTo>
                  <a:pt x="69189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753355" y="2863595"/>
            <a:ext cx="990600" cy="216535"/>
          </a:xfrm>
          <a:custGeom>
            <a:avLst/>
            <a:gdLst/>
            <a:ahLst/>
            <a:cxnLst/>
            <a:rect l="l" t="t" r="r" b="b"/>
            <a:pathLst>
              <a:path w="990600" h="216535">
                <a:moveTo>
                  <a:pt x="990600" y="0"/>
                </a:moveTo>
                <a:lnTo>
                  <a:pt x="0" y="0"/>
                </a:lnTo>
                <a:lnTo>
                  <a:pt x="0" y="216408"/>
                </a:lnTo>
                <a:lnTo>
                  <a:pt x="990600" y="216408"/>
                </a:lnTo>
                <a:lnTo>
                  <a:pt x="99060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678679" y="3179064"/>
            <a:ext cx="617220" cy="216535"/>
          </a:xfrm>
          <a:custGeom>
            <a:avLst/>
            <a:gdLst/>
            <a:ahLst/>
            <a:cxnLst/>
            <a:rect l="l" t="t" r="r" b="b"/>
            <a:pathLst>
              <a:path w="617220" h="216535">
                <a:moveTo>
                  <a:pt x="617220" y="0"/>
                </a:moveTo>
                <a:lnTo>
                  <a:pt x="0" y="0"/>
                </a:lnTo>
                <a:lnTo>
                  <a:pt x="0" y="216408"/>
                </a:lnTo>
                <a:lnTo>
                  <a:pt x="617220" y="216408"/>
                </a:lnTo>
                <a:lnTo>
                  <a:pt x="61722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565903" y="3496055"/>
            <a:ext cx="1290955" cy="216535"/>
          </a:xfrm>
          <a:custGeom>
            <a:avLst/>
            <a:gdLst/>
            <a:ahLst/>
            <a:cxnLst/>
            <a:rect l="l" t="t" r="r" b="b"/>
            <a:pathLst>
              <a:path w="1290954" h="216535">
                <a:moveTo>
                  <a:pt x="1290827" y="0"/>
                </a:moveTo>
                <a:lnTo>
                  <a:pt x="0" y="0"/>
                </a:lnTo>
                <a:lnTo>
                  <a:pt x="0" y="216407"/>
                </a:lnTo>
                <a:lnTo>
                  <a:pt x="1290827" y="216407"/>
                </a:lnTo>
                <a:lnTo>
                  <a:pt x="1290827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137147" y="3811523"/>
            <a:ext cx="280670" cy="216535"/>
          </a:xfrm>
          <a:custGeom>
            <a:avLst/>
            <a:gdLst/>
            <a:ahLst/>
            <a:cxnLst/>
            <a:rect l="l" t="t" r="r" b="b"/>
            <a:pathLst>
              <a:path w="280670" h="216535">
                <a:moveTo>
                  <a:pt x="280415" y="0"/>
                </a:moveTo>
                <a:lnTo>
                  <a:pt x="0" y="0"/>
                </a:lnTo>
                <a:lnTo>
                  <a:pt x="0" y="216407"/>
                </a:lnTo>
                <a:lnTo>
                  <a:pt x="280415" y="216407"/>
                </a:lnTo>
                <a:lnTo>
                  <a:pt x="28041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864608" y="4126991"/>
            <a:ext cx="637540" cy="216535"/>
          </a:xfrm>
          <a:custGeom>
            <a:avLst/>
            <a:gdLst/>
            <a:ahLst/>
            <a:cxnLst/>
            <a:rect l="l" t="t" r="r" b="b"/>
            <a:pathLst>
              <a:path w="637539" h="216535">
                <a:moveTo>
                  <a:pt x="637032" y="0"/>
                </a:moveTo>
                <a:lnTo>
                  <a:pt x="0" y="0"/>
                </a:lnTo>
                <a:lnTo>
                  <a:pt x="0" y="216407"/>
                </a:lnTo>
                <a:lnTo>
                  <a:pt x="637032" y="216407"/>
                </a:lnTo>
                <a:lnTo>
                  <a:pt x="63703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604003" y="4443984"/>
            <a:ext cx="692150" cy="215265"/>
          </a:xfrm>
          <a:custGeom>
            <a:avLst/>
            <a:gdLst/>
            <a:ahLst/>
            <a:cxnLst/>
            <a:rect l="l" t="t" r="r" b="b"/>
            <a:pathLst>
              <a:path w="692150" h="215264">
                <a:moveTo>
                  <a:pt x="691896" y="0"/>
                </a:moveTo>
                <a:lnTo>
                  <a:pt x="0" y="0"/>
                </a:lnTo>
                <a:lnTo>
                  <a:pt x="0" y="214884"/>
                </a:lnTo>
                <a:lnTo>
                  <a:pt x="691896" y="214884"/>
                </a:lnTo>
                <a:lnTo>
                  <a:pt x="691896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426964" y="4759452"/>
            <a:ext cx="1122045" cy="216535"/>
          </a:xfrm>
          <a:custGeom>
            <a:avLst/>
            <a:gdLst/>
            <a:ahLst/>
            <a:cxnLst/>
            <a:rect l="l" t="t" r="r" b="b"/>
            <a:pathLst>
              <a:path w="1122045" h="216535">
                <a:moveTo>
                  <a:pt x="1121664" y="0"/>
                </a:moveTo>
                <a:lnTo>
                  <a:pt x="0" y="0"/>
                </a:lnTo>
                <a:lnTo>
                  <a:pt x="0" y="216407"/>
                </a:lnTo>
                <a:lnTo>
                  <a:pt x="1121664" y="216407"/>
                </a:lnTo>
                <a:lnTo>
                  <a:pt x="112166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15255" y="5074920"/>
            <a:ext cx="786765" cy="216535"/>
          </a:xfrm>
          <a:custGeom>
            <a:avLst/>
            <a:gdLst/>
            <a:ahLst/>
            <a:cxnLst/>
            <a:rect l="l" t="t" r="r" b="b"/>
            <a:pathLst>
              <a:path w="786764" h="216535">
                <a:moveTo>
                  <a:pt x="786384" y="0"/>
                </a:moveTo>
                <a:lnTo>
                  <a:pt x="0" y="0"/>
                </a:lnTo>
                <a:lnTo>
                  <a:pt x="0" y="216407"/>
                </a:lnTo>
                <a:lnTo>
                  <a:pt x="786384" y="216407"/>
                </a:lnTo>
                <a:lnTo>
                  <a:pt x="78638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753355" y="5390388"/>
            <a:ext cx="954405" cy="216535"/>
          </a:xfrm>
          <a:custGeom>
            <a:avLst/>
            <a:gdLst/>
            <a:ahLst/>
            <a:cxnLst/>
            <a:rect l="l" t="t" r="r" b="b"/>
            <a:pathLst>
              <a:path w="954404" h="216535">
                <a:moveTo>
                  <a:pt x="954024" y="0"/>
                </a:moveTo>
                <a:lnTo>
                  <a:pt x="0" y="0"/>
                </a:lnTo>
                <a:lnTo>
                  <a:pt x="0" y="216407"/>
                </a:lnTo>
                <a:lnTo>
                  <a:pt x="954024" y="216407"/>
                </a:lnTo>
                <a:lnTo>
                  <a:pt x="954024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800344" y="1600200"/>
            <a:ext cx="1385570" cy="216535"/>
          </a:xfrm>
          <a:custGeom>
            <a:avLst/>
            <a:gdLst/>
            <a:ahLst/>
            <a:cxnLst/>
            <a:rect l="l" t="t" r="r" b="b"/>
            <a:pathLst>
              <a:path w="1385570" h="216535">
                <a:moveTo>
                  <a:pt x="1385315" y="0"/>
                </a:moveTo>
                <a:lnTo>
                  <a:pt x="0" y="0"/>
                </a:lnTo>
                <a:lnTo>
                  <a:pt x="0" y="216408"/>
                </a:lnTo>
                <a:lnTo>
                  <a:pt x="1385315" y="216408"/>
                </a:lnTo>
                <a:lnTo>
                  <a:pt x="138531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632703" y="1915667"/>
            <a:ext cx="1347470" cy="216535"/>
          </a:xfrm>
          <a:custGeom>
            <a:avLst/>
            <a:gdLst/>
            <a:ahLst/>
            <a:cxnLst/>
            <a:rect l="l" t="t" r="r" b="b"/>
            <a:pathLst>
              <a:path w="1347470" h="216535">
                <a:moveTo>
                  <a:pt x="1347215" y="0"/>
                </a:moveTo>
                <a:lnTo>
                  <a:pt x="0" y="0"/>
                </a:lnTo>
                <a:lnTo>
                  <a:pt x="0" y="216408"/>
                </a:lnTo>
                <a:lnTo>
                  <a:pt x="1347215" y="216408"/>
                </a:lnTo>
                <a:lnTo>
                  <a:pt x="134721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894832" y="2232660"/>
            <a:ext cx="1346200" cy="216535"/>
          </a:xfrm>
          <a:custGeom>
            <a:avLst/>
            <a:gdLst/>
            <a:ahLst/>
            <a:cxnLst/>
            <a:rect l="l" t="t" r="r" b="b"/>
            <a:pathLst>
              <a:path w="1346200" h="216535">
                <a:moveTo>
                  <a:pt x="1345691" y="0"/>
                </a:moveTo>
                <a:lnTo>
                  <a:pt x="0" y="0"/>
                </a:lnTo>
                <a:lnTo>
                  <a:pt x="0" y="216408"/>
                </a:lnTo>
                <a:lnTo>
                  <a:pt x="1345691" y="216408"/>
                </a:lnTo>
                <a:lnTo>
                  <a:pt x="1345691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183123" y="2548127"/>
            <a:ext cx="1591310" cy="216535"/>
          </a:xfrm>
          <a:custGeom>
            <a:avLst/>
            <a:gdLst/>
            <a:ahLst/>
            <a:cxnLst/>
            <a:rect l="l" t="t" r="r" b="b"/>
            <a:pathLst>
              <a:path w="1591309" h="216535">
                <a:moveTo>
                  <a:pt x="1591055" y="0"/>
                </a:moveTo>
                <a:lnTo>
                  <a:pt x="0" y="0"/>
                </a:lnTo>
                <a:lnTo>
                  <a:pt x="0" y="216408"/>
                </a:lnTo>
                <a:lnTo>
                  <a:pt x="1591055" y="216408"/>
                </a:lnTo>
                <a:lnTo>
                  <a:pt x="15910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743955" y="2863595"/>
            <a:ext cx="1329055" cy="216535"/>
          </a:xfrm>
          <a:custGeom>
            <a:avLst/>
            <a:gdLst/>
            <a:ahLst/>
            <a:cxnLst/>
            <a:rect l="l" t="t" r="r" b="b"/>
            <a:pathLst>
              <a:path w="1329054" h="216535">
                <a:moveTo>
                  <a:pt x="1328927" y="0"/>
                </a:moveTo>
                <a:lnTo>
                  <a:pt x="0" y="0"/>
                </a:lnTo>
                <a:lnTo>
                  <a:pt x="0" y="216408"/>
                </a:lnTo>
                <a:lnTo>
                  <a:pt x="1328927" y="216408"/>
                </a:lnTo>
                <a:lnTo>
                  <a:pt x="1328927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95900" y="3179064"/>
            <a:ext cx="1196340" cy="216535"/>
          </a:xfrm>
          <a:custGeom>
            <a:avLst/>
            <a:gdLst/>
            <a:ahLst/>
            <a:cxnLst/>
            <a:rect l="l" t="t" r="r" b="b"/>
            <a:pathLst>
              <a:path w="1196339" h="216535">
                <a:moveTo>
                  <a:pt x="1196339" y="0"/>
                </a:moveTo>
                <a:lnTo>
                  <a:pt x="0" y="0"/>
                </a:lnTo>
                <a:lnTo>
                  <a:pt x="0" y="216408"/>
                </a:lnTo>
                <a:lnTo>
                  <a:pt x="1196339" y="216408"/>
                </a:lnTo>
                <a:lnTo>
                  <a:pt x="1196339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856732" y="3496055"/>
            <a:ext cx="1309370" cy="216535"/>
          </a:xfrm>
          <a:custGeom>
            <a:avLst/>
            <a:gdLst/>
            <a:ahLst/>
            <a:cxnLst/>
            <a:rect l="l" t="t" r="r" b="b"/>
            <a:pathLst>
              <a:path w="1309370" h="216535">
                <a:moveTo>
                  <a:pt x="1309115" y="0"/>
                </a:moveTo>
                <a:lnTo>
                  <a:pt x="0" y="0"/>
                </a:lnTo>
                <a:lnTo>
                  <a:pt x="0" y="216407"/>
                </a:lnTo>
                <a:lnTo>
                  <a:pt x="1309115" y="216407"/>
                </a:lnTo>
                <a:lnTo>
                  <a:pt x="130911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417564" y="3811523"/>
            <a:ext cx="748665" cy="216535"/>
          </a:xfrm>
          <a:custGeom>
            <a:avLst/>
            <a:gdLst/>
            <a:ahLst/>
            <a:cxnLst/>
            <a:rect l="l" t="t" r="r" b="b"/>
            <a:pathLst>
              <a:path w="748665" h="216535">
                <a:moveTo>
                  <a:pt x="748284" y="0"/>
                </a:moveTo>
                <a:lnTo>
                  <a:pt x="0" y="0"/>
                </a:lnTo>
                <a:lnTo>
                  <a:pt x="0" y="216407"/>
                </a:lnTo>
                <a:lnTo>
                  <a:pt x="748284" y="216407"/>
                </a:lnTo>
                <a:lnTo>
                  <a:pt x="748284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501640" y="4126991"/>
            <a:ext cx="1327785" cy="216535"/>
          </a:xfrm>
          <a:custGeom>
            <a:avLst/>
            <a:gdLst/>
            <a:ahLst/>
            <a:cxnLst/>
            <a:rect l="l" t="t" r="r" b="b"/>
            <a:pathLst>
              <a:path w="1327784" h="216535">
                <a:moveTo>
                  <a:pt x="1327403" y="0"/>
                </a:moveTo>
                <a:lnTo>
                  <a:pt x="0" y="0"/>
                </a:lnTo>
                <a:lnTo>
                  <a:pt x="0" y="216407"/>
                </a:lnTo>
                <a:lnTo>
                  <a:pt x="1327403" y="216407"/>
                </a:lnTo>
                <a:lnTo>
                  <a:pt x="1327403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295900" y="4443984"/>
            <a:ext cx="1553210" cy="215265"/>
          </a:xfrm>
          <a:custGeom>
            <a:avLst/>
            <a:gdLst/>
            <a:ahLst/>
            <a:cxnLst/>
            <a:rect l="l" t="t" r="r" b="b"/>
            <a:pathLst>
              <a:path w="1553209" h="215264">
                <a:moveTo>
                  <a:pt x="1552955" y="0"/>
                </a:moveTo>
                <a:lnTo>
                  <a:pt x="0" y="0"/>
                </a:lnTo>
                <a:lnTo>
                  <a:pt x="0" y="214884"/>
                </a:lnTo>
                <a:lnTo>
                  <a:pt x="1552955" y="214884"/>
                </a:lnTo>
                <a:lnTo>
                  <a:pt x="1552955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548628" y="4759452"/>
            <a:ext cx="879475" cy="216535"/>
          </a:xfrm>
          <a:custGeom>
            <a:avLst/>
            <a:gdLst/>
            <a:ahLst/>
            <a:cxnLst/>
            <a:rect l="l" t="t" r="r" b="b"/>
            <a:pathLst>
              <a:path w="879475" h="216535">
                <a:moveTo>
                  <a:pt x="879348" y="0"/>
                </a:moveTo>
                <a:lnTo>
                  <a:pt x="0" y="0"/>
                </a:lnTo>
                <a:lnTo>
                  <a:pt x="0" y="216407"/>
                </a:lnTo>
                <a:lnTo>
                  <a:pt x="879348" y="216407"/>
                </a:lnTo>
                <a:lnTo>
                  <a:pt x="879348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501640" y="5074920"/>
            <a:ext cx="1252855" cy="216535"/>
          </a:xfrm>
          <a:custGeom>
            <a:avLst/>
            <a:gdLst/>
            <a:ahLst/>
            <a:cxnLst/>
            <a:rect l="l" t="t" r="r" b="b"/>
            <a:pathLst>
              <a:path w="1252854" h="216535">
                <a:moveTo>
                  <a:pt x="1252727" y="0"/>
                </a:moveTo>
                <a:lnTo>
                  <a:pt x="0" y="0"/>
                </a:lnTo>
                <a:lnTo>
                  <a:pt x="0" y="216407"/>
                </a:lnTo>
                <a:lnTo>
                  <a:pt x="1252727" y="216407"/>
                </a:lnTo>
                <a:lnTo>
                  <a:pt x="1252727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707379" y="5390388"/>
            <a:ext cx="1272540" cy="216535"/>
          </a:xfrm>
          <a:custGeom>
            <a:avLst/>
            <a:gdLst/>
            <a:ahLst/>
            <a:cxnLst/>
            <a:rect l="l" t="t" r="r" b="b"/>
            <a:pathLst>
              <a:path w="1272540" h="216535">
                <a:moveTo>
                  <a:pt x="1272539" y="0"/>
                </a:moveTo>
                <a:lnTo>
                  <a:pt x="0" y="0"/>
                </a:lnTo>
                <a:lnTo>
                  <a:pt x="0" y="216407"/>
                </a:lnTo>
                <a:lnTo>
                  <a:pt x="1272539" y="216407"/>
                </a:lnTo>
                <a:lnTo>
                  <a:pt x="1272539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185659" y="1600200"/>
            <a:ext cx="561340" cy="216535"/>
          </a:xfrm>
          <a:custGeom>
            <a:avLst/>
            <a:gdLst/>
            <a:ahLst/>
            <a:cxnLst/>
            <a:rect l="l" t="t" r="r" b="b"/>
            <a:pathLst>
              <a:path w="561340" h="216535">
                <a:moveTo>
                  <a:pt x="560831" y="0"/>
                </a:moveTo>
                <a:lnTo>
                  <a:pt x="0" y="0"/>
                </a:lnTo>
                <a:lnTo>
                  <a:pt x="0" y="216408"/>
                </a:lnTo>
                <a:lnTo>
                  <a:pt x="560831" y="216408"/>
                </a:lnTo>
                <a:lnTo>
                  <a:pt x="5608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979919" y="1915667"/>
            <a:ext cx="466725" cy="216535"/>
          </a:xfrm>
          <a:custGeom>
            <a:avLst/>
            <a:gdLst/>
            <a:ahLst/>
            <a:cxnLst/>
            <a:rect l="l" t="t" r="r" b="b"/>
            <a:pathLst>
              <a:path w="466725" h="216535">
                <a:moveTo>
                  <a:pt x="466344" y="0"/>
                </a:moveTo>
                <a:lnTo>
                  <a:pt x="0" y="0"/>
                </a:lnTo>
                <a:lnTo>
                  <a:pt x="0" y="216408"/>
                </a:lnTo>
                <a:lnTo>
                  <a:pt x="466344" y="216408"/>
                </a:lnTo>
                <a:lnTo>
                  <a:pt x="46634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240523" y="2232660"/>
            <a:ext cx="356870" cy="216535"/>
          </a:xfrm>
          <a:custGeom>
            <a:avLst/>
            <a:gdLst/>
            <a:ahLst/>
            <a:cxnLst/>
            <a:rect l="l" t="t" r="r" b="b"/>
            <a:pathLst>
              <a:path w="356870" h="216535">
                <a:moveTo>
                  <a:pt x="356616" y="0"/>
                </a:moveTo>
                <a:lnTo>
                  <a:pt x="0" y="0"/>
                </a:lnTo>
                <a:lnTo>
                  <a:pt x="0" y="216408"/>
                </a:lnTo>
                <a:lnTo>
                  <a:pt x="356616" y="216408"/>
                </a:lnTo>
                <a:lnTo>
                  <a:pt x="35661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774180" y="2548127"/>
            <a:ext cx="748665" cy="216535"/>
          </a:xfrm>
          <a:custGeom>
            <a:avLst/>
            <a:gdLst/>
            <a:ahLst/>
            <a:cxnLst/>
            <a:rect l="l" t="t" r="r" b="b"/>
            <a:pathLst>
              <a:path w="748665" h="216535">
                <a:moveTo>
                  <a:pt x="748283" y="0"/>
                </a:moveTo>
                <a:lnTo>
                  <a:pt x="0" y="0"/>
                </a:lnTo>
                <a:lnTo>
                  <a:pt x="0" y="216408"/>
                </a:lnTo>
                <a:lnTo>
                  <a:pt x="748283" y="216408"/>
                </a:lnTo>
                <a:lnTo>
                  <a:pt x="74828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072883" y="2863595"/>
            <a:ext cx="617220" cy="216535"/>
          </a:xfrm>
          <a:custGeom>
            <a:avLst/>
            <a:gdLst/>
            <a:ahLst/>
            <a:cxnLst/>
            <a:rect l="l" t="t" r="r" b="b"/>
            <a:pathLst>
              <a:path w="617220" h="216535">
                <a:moveTo>
                  <a:pt x="617220" y="0"/>
                </a:moveTo>
                <a:lnTo>
                  <a:pt x="0" y="0"/>
                </a:lnTo>
                <a:lnTo>
                  <a:pt x="0" y="216408"/>
                </a:lnTo>
                <a:lnTo>
                  <a:pt x="617220" y="216408"/>
                </a:lnTo>
                <a:lnTo>
                  <a:pt x="6172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92240" y="3179064"/>
            <a:ext cx="992505" cy="216535"/>
          </a:xfrm>
          <a:custGeom>
            <a:avLst/>
            <a:gdLst/>
            <a:ahLst/>
            <a:cxnLst/>
            <a:rect l="l" t="t" r="r" b="b"/>
            <a:pathLst>
              <a:path w="992504" h="216535">
                <a:moveTo>
                  <a:pt x="992124" y="0"/>
                </a:moveTo>
                <a:lnTo>
                  <a:pt x="0" y="0"/>
                </a:lnTo>
                <a:lnTo>
                  <a:pt x="0" y="216408"/>
                </a:lnTo>
                <a:lnTo>
                  <a:pt x="992124" y="216408"/>
                </a:lnTo>
                <a:lnTo>
                  <a:pt x="99212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165847" y="3496055"/>
            <a:ext cx="506095" cy="216535"/>
          </a:xfrm>
          <a:custGeom>
            <a:avLst/>
            <a:gdLst/>
            <a:ahLst/>
            <a:cxnLst/>
            <a:rect l="l" t="t" r="r" b="b"/>
            <a:pathLst>
              <a:path w="506095" h="216535">
                <a:moveTo>
                  <a:pt x="505968" y="0"/>
                </a:moveTo>
                <a:lnTo>
                  <a:pt x="0" y="0"/>
                </a:lnTo>
                <a:lnTo>
                  <a:pt x="0" y="216407"/>
                </a:lnTo>
                <a:lnTo>
                  <a:pt x="505968" y="216407"/>
                </a:lnTo>
                <a:lnTo>
                  <a:pt x="50596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165847" y="3811523"/>
            <a:ext cx="356870" cy="216535"/>
          </a:xfrm>
          <a:custGeom>
            <a:avLst/>
            <a:gdLst/>
            <a:ahLst/>
            <a:cxnLst/>
            <a:rect l="l" t="t" r="r" b="b"/>
            <a:pathLst>
              <a:path w="356870" h="216535">
                <a:moveTo>
                  <a:pt x="356616" y="0"/>
                </a:moveTo>
                <a:lnTo>
                  <a:pt x="0" y="0"/>
                </a:lnTo>
                <a:lnTo>
                  <a:pt x="0" y="216407"/>
                </a:lnTo>
                <a:lnTo>
                  <a:pt x="356616" y="216407"/>
                </a:lnTo>
                <a:lnTo>
                  <a:pt x="35661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829043" y="4126991"/>
            <a:ext cx="673735" cy="216535"/>
          </a:xfrm>
          <a:custGeom>
            <a:avLst/>
            <a:gdLst/>
            <a:ahLst/>
            <a:cxnLst/>
            <a:rect l="l" t="t" r="r" b="b"/>
            <a:pathLst>
              <a:path w="673734" h="216535">
                <a:moveTo>
                  <a:pt x="673607" y="0"/>
                </a:moveTo>
                <a:lnTo>
                  <a:pt x="0" y="0"/>
                </a:lnTo>
                <a:lnTo>
                  <a:pt x="0" y="216407"/>
                </a:lnTo>
                <a:lnTo>
                  <a:pt x="673607" y="216407"/>
                </a:lnTo>
                <a:lnTo>
                  <a:pt x="673607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848856" y="4443984"/>
            <a:ext cx="728980" cy="215265"/>
          </a:xfrm>
          <a:custGeom>
            <a:avLst/>
            <a:gdLst/>
            <a:ahLst/>
            <a:cxnLst/>
            <a:rect l="l" t="t" r="r" b="b"/>
            <a:pathLst>
              <a:path w="728979" h="215264">
                <a:moveTo>
                  <a:pt x="728472" y="0"/>
                </a:moveTo>
                <a:lnTo>
                  <a:pt x="0" y="0"/>
                </a:lnTo>
                <a:lnTo>
                  <a:pt x="0" y="214884"/>
                </a:lnTo>
                <a:lnTo>
                  <a:pt x="728472" y="214884"/>
                </a:lnTo>
                <a:lnTo>
                  <a:pt x="7284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427976" y="4759452"/>
            <a:ext cx="280670" cy="216535"/>
          </a:xfrm>
          <a:custGeom>
            <a:avLst/>
            <a:gdLst/>
            <a:ahLst/>
            <a:cxnLst/>
            <a:rect l="l" t="t" r="r" b="b"/>
            <a:pathLst>
              <a:path w="280670" h="216535">
                <a:moveTo>
                  <a:pt x="280416" y="0"/>
                </a:moveTo>
                <a:lnTo>
                  <a:pt x="0" y="0"/>
                </a:lnTo>
                <a:lnTo>
                  <a:pt x="0" y="216407"/>
                </a:lnTo>
                <a:lnTo>
                  <a:pt x="280416" y="216407"/>
                </a:lnTo>
                <a:lnTo>
                  <a:pt x="28041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754368" y="5074920"/>
            <a:ext cx="843280" cy="216535"/>
          </a:xfrm>
          <a:custGeom>
            <a:avLst/>
            <a:gdLst/>
            <a:ahLst/>
            <a:cxnLst/>
            <a:rect l="l" t="t" r="r" b="b"/>
            <a:pathLst>
              <a:path w="843279" h="216535">
                <a:moveTo>
                  <a:pt x="842772" y="0"/>
                </a:moveTo>
                <a:lnTo>
                  <a:pt x="0" y="0"/>
                </a:lnTo>
                <a:lnTo>
                  <a:pt x="0" y="216407"/>
                </a:lnTo>
                <a:lnTo>
                  <a:pt x="842772" y="216407"/>
                </a:lnTo>
                <a:lnTo>
                  <a:pt x="8427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79919" y="5390388"/>
            <a:ext cx="579120" cy="216535"/>
          </a:xfrm>
          <a:custGeom>
            <a:avLst/>
            <a:gdLst/>
            <a:ahLst/>
            <a:cxnLst/>
            <a:rect l="l" t="t" r="r" b="b"/>
            <a:pathLst>
              <a:path w="579120" h="216535">
                <a:moveTo>
                  <a:pt x="579120" y="0"/>
                </a:moveTo>
                <a:lnTo>
                  <a:pt x="0" y="0"/>
                </a:lnTo>
                <a:lnTo>
                  <a:pt x="0" y="216407"/>
                </a:lnTo>
                <a:lnTo>
                  <a:pt x="579120" y="216407"/>
                </a:lnTo>
                <a:lnTo>
                  <a:pt x="5791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446264" y="1915667"/>
            <a:ext cx="300355" cy="216535"/>
          </a:xfrm>
          <a:custGeom>
            <a:avLst/>
            <a:gdLst/>
            <a:ahLst/>
            <a:cxnLst/>
            <a:rect l="l" t="t" r="r" b="b"/>
            <a:pathLst>
              <a:path w="300354" h="216535">
                <a:moveTo>
                  <a:pt x="300227" y="0"/>
                </a:moveTo>
                <a:lnTo>
                  <a:pt x="0" y="0"/>
                </a:lnTo>
                <a:lnTo>
                  <a:pt x="0" y="216408"/>
                </a:lnTo>
                <a:lnTo>
                  <a:pt x="300227" y="216408"/>
                </a:lnTo>
                <a:lnTo>
                  <a:pt x="300227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597140" y="2232660"/>
            <a:ext cx="149860" cy="216535"/>
          </a:xfrm>
          <a:custGeom>
            <a:avLst/>
            <a:gdLst/>
            <a:ahLst/>
            <a:cxnLst/>
            <a:rect l="l" t="t" r="r" b="b"/>
            <a:pathLst>
              <a:path w="149859" h="216535">
                <a:moveTo>
                  <a:pt x="149351" y="0"/>
                </a:moveTo>
                <a:lnTo>
                  <a:pt x="0" y="0"/>
                </a:lnTo>
                <a:lnTo>
                  <a:pt x="0" y="216408"/>
                </a:lnTo>
                <a:lnTo>
                  <a:pt x="149351" y="216408"/>
                </a:lnTo>
                <a:lnTo>
                  <a:pt x="14935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522464" y="2548127"/>
            <a:ext cx="224154" cy="216535"/>
          </a:xfrm>
          <a:custGeom>
            <a:avLst/>
            <a:gdLst/>
            <a:ahLst/>
            <a:cxnLst/>
            <a:rect l="l" t="t" r="r" b="b"/>
            <a:pathLst>
              <a:path w="224154" h="216535">
                <a:moveTo>
                  <a:pt x="224027" y="0"/>
                </a:moveTo>
                <a:lnTo>
                  <a:pt x="0" y="0"/>
                </a:lnTo>
                <a:lnTo>
                  <a:pt x="0" y="216408"/>
                </a:lnTo>
                <a:lnTo>
                  <a:pt x="224027" y="216408"/>
                </a:lnTo>
                <a:lnTo>
                  <a:pt x="224027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718297" y="2863595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8"/>
                </a:lnTo>
              </a:path>
            </a:pathLst>
          </a:custGeom>
          <a:ln w="56388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484364" y="3179064"/>
            <a:ext cx="262255" cy="216535"/>
          </a:xfrm>
          <a:custGeom>
            <a:avLst/>
            <a:gdLst/>
            <a:ahLst/>
            <a:cxnLst/>
            <a:rect l="l" t="t" r="r" b="b"/>
            <a:pathLst>
              <a:path w="262254" h="216535">
                <a:moveTo>
                  <a:pt x="262127" y="0"/>
                </a:moveTo>
                <a:lnTo>
                  <a:pt x="0" y="0"/>
                </a:lnTo>
                <a:lnTo>
                  <a:pt x="0" y="216408"/>
                </a:lnTo>
                <a:lnTo>
                  <a:pt x="262127" y="216408"/>
                </a:lnTo>
                <a:lnTo>
                  <a:pt x="262127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09154" y="3496055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7"/>
                </a:lnTo>
              </a:path>
            </a:pathLst>
          </a:custGeom>
          <a:ln w="7467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522464" y="3811523"/>
            <a:ext cx="224154" cy="216535"/>
          </a:xfrm>
          <a:custGeom>
            <a:avLst/>
            <a:gdLst/>
            <a:ahLst/>
            <a:cxnLst/>
            <a:rect l="l" t="t" r="r" b="b"/>
            <a:pathLst>
              <a:path w="224154" h="216535">
                <a:moveTo>
                  <a:pt x="224027" y="0"/>
                </a:moveTo>
                <a:lnTo>
                  <a:pt x="0" y="0"/>
                </a:lnTo>
                <a:lnTo>
                  <a:pt x="0" y="216407"/>
                </a:lnTo>
                <a:lnTo>
                  <a:pt x="224027" y="216407"/>
                </a:lnTo>
                <a:lnTo>
                  <a:pt x="224027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502652" y="4126991"/>
            <a:ext cx="243840" cy="216535"/>
          </a:xfrm>
          <a:custGeom>
            <a:avLst/>
            <a:gdLst/>
            <a:ahLst/>
            <a:cxnLst/>
            <a:rect l="l" t="t" r="r" b="b"/>
            <a:pathLst>
              <a:path w="243840" h="216535">
                <a:moveTo>
                  <a:pt x="243840" y="0"/>
                </a:moveTo>
                <a:lnTo>
                  <a:pt x="0" y="0"/>
                </a:lnTo>
                <a:lnTo>
                  <a:pt x="0" y="216407"/>
                </a:lnTo>
                <a:lnTo>
                  <a:pt x="243840" y="216407"/>
                </a:lnTo>
                <a:lnTo>
                  <a:pt x="24384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577328" y="4443984"/>
            <a:ext cx="169545" cy="215265"/>
          </a:xfrm>
          <a:custGeom>
            <a:avLst/>
            <a:gdLst/>
            <a:ahLst/>
            <a:cxnLst/>
            <a:rect l="l" t="t" r="r" b="b"/>
            <a:pathLst>
              <a:path w="169545" h="215264">
                <a:moveTo>
                  <a:pt x="169164" y="0"/>
                </a:moveTo>
                <a:lnTo>
                  <a:pt x="0" y="0"/>
                </a:lnTo>
                <a:lnTo>
                  <a:pt x="0" y="214884"/>
                </a:lnTo>
                <a:lnTo>
                  <a:pt x="169164" y="214884"/>
                </a:lnTo>
                <a:lnTo>
                  <a:pt x="169164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727442" y="4759452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7"/>
                </a:lnTo>
              </a:path>
            </a:pathLst>
          </a:custGeom>
          <a:ln w="38100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597140" y="5074920"/>
            <a:ext cx="149860" cy="216535"/>
          </a:xfrm>
          <a:custGeom>
            <a:avLst/>
            <a:gdLst/>
            <a:ahLst/>
            <a:cxnLst/>
            <a:rect l="l" t="t" r="r" b="b"/>
            <a:pathLst>
              <a:path w="149859" h="216535">
                <a:moveTo>
                  <a:pt x="149351" y="0"/>
                </a:moveTo>
                <a:lnTo>
                  <a:pt x="0" y="0"/>
                </a:lnTo>
                <a:lnTo>
                  <a:pt x="0" y="216407"/>
                </a:lnTo>
                <a:lnTo>
                  <a:pt x="149351" y="216407"/>
                </a:lnTo>
                <a:lnTo>
                  <a:pt x="14935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559040" y="5390388"/>
            <a:ext cx="187960" cy="216535"/>
          </a:xfrm>
          <a:custGeom>
            <a:avLst/>
            <a:gdLst/>
            <a:ahLst/>
            <a:cxnLst/>
            <a:rect l="l" t="t" r="r" b="b"/>
            <a:pathLst>
              <a:path w="187959" h="216535">
                <a:moveTo>
                  <a:pt x="187451" y="0"/>
                </a:moveTo>
                <a:lnTo>
                  <a:pt x="0" y="0"/>
                </a:lnTo>
                <a:lnTo>
                  <a:pt x="0" y="216407"/>
                </a:lnTo>
                <a:lnTo>
                  <a:pt x="187451" y="216407"/>
                </a:lnTo>
                <a:lnTo>
                  <a:pt x="18745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322064" y="1549908"/>
            <a:ext cx="0" cy="4107179"/>
          </a:xfrm>
          <a:custGeom>
            <a:avLst/>
            <a:gdLst/>
            <a:ahLst/>
            <a:cxnLst/>
            <a:rect l="l" t="t" r="r" b="b"/>
            <a:pathLst>
              <a:path h="4107179">
                <a:moveTo>
                  <a:pt x="0" y="0"/>
                </a:moveTo>
                <a:lnTo>
                  <a:pt x="0" y="410717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6679740" y="383263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4360821" y="3516707"/>
            <a:ext cx="2261870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0570" algn="l"/>
                <a:tab pos="2050414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38%	38%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647700">
              <a:lnSpc>
                <a:spcPct val="100000"/>
              </a:lnSpc>
              <a:tabLst>
                <a:tab pos="163068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46%	4%</a:t>
            </a:r>
            <a:r>
              <a:rPr sz="9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9705">
              <a:lnSpc>
                <a:spcPct val="100000"/>
              </a:lnSpc>
              <a:tabLst>
                <a:tab pos="722630" algn="l"/>
                <a:tab pos="1704339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	19%	39%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4398312" y="4464483"/>
            <a:ext cx="1840864" cy="1109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1484" algn="l"/>
                <a:tab pos="157353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	20%	45%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422909">
              <a:lnSpc>
                <a:spcPct val="100000"/>
              </a:lnSpc>
              <a:tabLst>
                <a:tab pos="148971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30%	33%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tabLst>
                <a:tab pos="610235" algn="l"/>
                <a:tab pos="162941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	23%	37%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tabLst>
                <a:tab pos="73215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13%	28%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6230769" y="5412258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7100592" y="193765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7035099" y="256950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6876107" y="3201353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7353196" y="1622299"/>
            <a:ext cx="4749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16%</a:t>
            </a:r>
            <a:r>
              <a:rPr sz="9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7512987" y="1938224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7306333" y="2254149"/>
            <a:ext cx="447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</a:t>
            </a:r>
            <a:r>
              <a:rPr sz="9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7550477" y="2570074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7268957" y="2886000"/>
            <a:ext cx="5308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782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18%	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7531846" y="3201925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7053729" y="3517850"/>
            <a:ext cx="737235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15%</a:t>
            </a:r>
            <a:r>
              <a:rPr sz="9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R="79375" algn="r">
              <a:lnSpc>
                <a:spcPct val="100000"/>
              </a:lnSpc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10%   </a:t>
            </a:r>
            <a:r>
              <a:rPr sz="9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88900" algn="r">
              <a:lnSpc>
                <a:spcPct val="100000"/>
              </a:lnSpc>
              <a:tabLst>
                <a:tab pos="48704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20%	7%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R="51435" algn="r">
              <a:lnSpc>
                <a:spcPct val="100000"/>
              </a:lnSpc>
              <a:tabLst>
                <a:tab pos="47752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21%	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6876222" y="4781551"/>
            <a:ext cx="933450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60833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26%	8%</a:t>
            </a:r>
            <a:r>
              <a:rPr sz="9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R="60960" algn="r">
              <a:lnSpc>
                <a:spcPct val="100000"/>
              </a:lnSpc>
              <a:tabLst>
                <a:tab pos="52451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25%	4%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292735">
              <a:lnSpc>
                <a:spcPct val="100000"/>
              </a:lnSpc>
              <a:tabLst>
                <a:tab pos="70548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17%	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4240121" y="1310031"/>
            <a:ext cx="2590800" cy="2053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13055" algn="l"/>
                <a:tab pos="655320" algn="l"/>
                <a:tab pos="997585" algn="l"/>
                <a:tab pos="1339850" algn="l"/>
                <a:tab pos="1682114" algn="l"/>
                <a:tab pos="2024380" algn="l"/>
                <a:tab pos="236728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	10%	20%	30%	40%	50%	60%	70%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R="88900" algn="ctr">
              <a:lnSpc>
                <a:spcPct val="100000"/>
              </a:lnSpc>
              <a:tabLst>
                <a:tab pos="709930" algn="l"/>
                <a:tab pos="200977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8%	36%	40%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136525" algn="ctr">
              <a:lnSpc>
                <a:spcPct val="100000"/>
              </a:lnSpc>
              <a:tabLst>
                <a:tab pos="635635" algn="l"/>
                <a:tab pos="168338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15%	22%	39%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23495" algn="ctr">
              <a:lnSpc>
                <a:spcPct val="100000"/>
              </a:lnSpc>
              <a:tabLst>
                <a:tab pos="800100" algn="l"/>
                <a:tab pos="2062480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	34%	39%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650240" algn="ctr">
              <a:lnSpc>
                <a:spcPct val="100000"/>
              </a:lnSpc>
              <a:tabLst>
                <a:tab pos="401320" algn="l"/>
                <a:tab pos="154241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5%	20%	46%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R="90170" algn="ctr">
              <a:lnSpc>
                <a:spcPct val="100000"/>
              </a:lnSpc>
              <a:tabLst>
                <a:tab pos="682625" algn="l"/>
                <a:tab pos="184213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11%	29%	39%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612775" algn="ctr">
              <a:lnSpc>
                <a:spcPct val="100000"/>
              </a:lnSpc>
              <a:tabLst>
                <a:tab pos="429259" algn="l"/>
                <a:tab pos="1336675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9%	18%	35%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949830" y="1310031"/>
            <a:ext cx="9372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80%	90%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3556835" y="1616584"/>
            <a:ext cx="671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целом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2781767" y="1932509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2781767" y="2248434"/>
            <a:ext cx="144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Образовательная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программа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2977563" y="2564359"/>
            <a:ext cx="1252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Квалификация</a:t>
            </a:r>
            <a:r>
              <a:rPr sz="900" spc="-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2021215" y="2880285"/>
            <a:ext cx="2206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Содержание образовательной</a:t>
            </a: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деятельности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2179063" y="3196210"/>
            <a:ext cx="20510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процесса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2910812" y="3512135"/>
            <a:ext cx="13188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Образовательные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1399423" y="3758223"/>
            <a:ext cx="283083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40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получения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дошкольного образования лицами с 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ограниченными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возможностями здоровья и</a:t>
            </a:r>
            <a:r>
              <a:rPr sz="900" spc="-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инвалидами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2691127" y="4143871"/>
            <a:ext cx="1538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Взаимодействие с</a:t>
            </a:r>
            <a:r>
              <a:rPr sz="900" spc="-10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родителями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835352" y="4459796"/>
            <a:ext cx="33934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Создание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безопасных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условий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для обучающихся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9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1521038" y="4775722"/>
            <a:ext cx="27082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Организация питания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обучающихся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работников</a:t>
            </a:r>
            <a:r>
              <a:rPr sz="900" spc="-1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929421" y="5091647"/>
            <a:ext cx="32988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Охрана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укрепление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здоровья,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обучающегося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сотрудников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2409149" y="5407572"/>
            <a:ext cx="18205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Управление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и развитие</a:t>
            </a:r>
            <a:r>
              <a:rPr sz="9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организации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2468276" y="998080"/>
            <a:ext cx="38461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C54724"/>
                </a:solidFill>
                <a:latin typeface="Calibri"/>
                <a:cs typeface="Calibri"/>
              </a:rPr>
              <a:t>Доли ДОО </a:t>
            </a:r>
            <a:r>
              <a:rPr sz="1400" b="1" dirty="0">
                <a:solidFill>
                  <a:srgbClr val="C54724"/>
                </a:solidFill>
                <a:latin typeface="Calibri"/>
                <a:cs typeface="Calibri"/>
              </a:rPr>
              <a:t>с разными баллами </a:t>
            </a:r>
            <a:r>
              <a:rPr sz="1400" b="1" spc="-5" dirty="0">
                <a:solidFill>
                  <a:srgbClr val="C54724"/>
                </a:solidFill>
                <a:latin typeface="Calibri"/>
                <a:cs typeface="Calibri"/>
              </a:rPr>
              <a:t>(внешняя</a:t>
            </a:r>
            <a:r>
              <a:rPr sz="1400" b="1" spc="-70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54724"/>
                </a:solidFill>
                <a:latin typeface="Calibri"/>
                <a:cs typeface="Calibri"/>
              </a:rPr>
              <a:t>оценка)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2526792" y="5871971"/>
            <a:ext cx="64007" cy="64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877311" y="5871971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64007" y="0"/>
                </a:lnTo>
                <a:lnTo>
                  <a:pt x="64007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517391" y="5871971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5">
                <a:moveTo>
                  <a:pt x="0" y="0"/>
                </a:moveTo>
                <a:lnTo>
                  <a:pt x="62484" y="0"/>
                </a:lnTo>
                <a:lnTo>
                  <a:pt x="62484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041647" y="5871971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5">
                <a:moveTo>
                  <a:pt x="0" y="0"/>
                </a:moveTo>
                <a:lnTo>
                  <a:pt x="62484" y="0"/>
                </a:lnTo>
                <a:lnTo>
                  <a:pt x="62484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620767" y="5871971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5">
                <a:moveTo>
                  <a:pt x="0" y="0"/>
                </a:moveTo>
                <a:lnTo>
                  <a:pt x="62484" y="0"/>
                </a:lnTo>
                <a:lnTo>
                  <a:pt x="62484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199888" y="5871971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5">
                <a:moveTo>
                  <a:pt x="0" y="0"/>
                </a:moveTo>
                <a:lnTo>
                  <a:pt x="62484" y="0"/>
                </a:lnTo>
                <a:lnTo>
                  <a:pt x="62484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779008" y="5871971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5">
                <a:moveTo>
                  <a:pt x="0" y="0"/>
                </a:moveTo>
                <a:lnTo>
                  <a:pt x="62484" y="0"/>
                </a:lnTo>
                <a:lnTo>
                  <a:pt x="62484" y="64007"/>
                </a:lnTo>
                <a:lnTo>
                  <a:pt x="0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 txBox="1"/>
          <p:nvPr/>
        </p:nvSpPr>
        <p:spPr>
          <a:xfrm>
            <a:off x="586740" y="5809014"/>
            <a:ext cx="5725795" cy="56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9460">
              <a:lnSpc>
                <a:spcPct val="100000"/>
              </a:lnSpc>
              <a:spcBef>
                <a:spcPts val="100"/>
              </a:spcBef>
              <a:tabLst>
                <a:tab pos="2379980" algn="l"/>
                <a:tab pos="3019425" algn="l"/>
                <a:tab pos="3543935" algn="l"/>
                <a:tab pos="4123054" algn="l"/>
                <a:tab pos="4702175" algn="l"/>
                <a:tab pos="5281295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НП	0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балла	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баллов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 </a:t>
            </a:r>
            <a:r>
              <a:rPr sz="1500" spc="-5" dirty="0">
                <a:solidFill>
                  <a:srgbClr val="C54724"/>
                </a:solidFill>
                <a:latin typeface="Calibri"/>
                <a:cs typeface="Calibri"/>
              </a:rPr>
              <a:t>50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%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ДОО </a:t>
            </a:r>
            <a:r>
              <a:rPr sz="1500" spc="-5" dirty="0">
                <a:latin typeface="Calibri"/>
                <a:cs typeface="Calibri"/>
              </a:rPr>
              <a:t>получили по Шкалам МКДО оценки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3 и </a:t>
            </a:r>
            <a:r>
              <a:rPr sz="1500" spc="-10" dirty="0">
                <a:solidFill>
                  <a:srgbClr val="C54724"/>
                </a:solidFill>
                <a:latin typeface="Calibri"/>
                <a:cs typeface="Calibri"/>
              </a:rPr>
              <a:t>более</a:t>
            </a:r>
            <a:r>
              <a:rPr sz="1500" spc="-105" dirty="0">
                <a:solidFill>
                  <a:srgbClr val="C54724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C54724"/>
                </a:solidFill>
                <a:latin typeface="Calibri"/>
                <a:cs typeface="Calibri"/>
              </a:rPr>
              <a:t>балла</a:t>
            </a:r>
            <a:r>
              <a:rPr sz="1500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40" name="object 2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85</a:t>
            </a:fld>
            <a:endParaRPr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450" y="14087"/>
            <a:ext cx="5631815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</a:rPr>
              <a:t>Сравнение внутренней </a:t>
            </a:r>
            <a:r>
              <a:rPr sz="2400" dirty="0">
                <a:solidFill>
                  <a:srgbClr val="385622"/>
                </a:solidFill>
              </a:rPr>
              <a:t>и внешней </a:t>
            </a:r>
            <a:r>
              <a:rPr sz="2400" spc="-10" dirty="0">
                <a:solidFill>
                  <a:srgbClr val="385622"/>
                </a:solidFill>
              </a:rPr>
              <a:t>оценки  </a:t>
            </a:r>
            <a:r>
              <a:rPr sz="2400" dirty="0">
                <a:solidFill>
                  <a:srgbClr val="385622"/>
                </a:solidFill>
              </a:rPr>
              <a:t>с </a:t>
            </a:r>
            <a:r>
              <a:rPr sz="2400" spc="-5" dirty="0">
                <a:solidFill>
                  <a:srgbClr val="385622"/>
                </a:solidFill>
              </a:rPr>
              <a:t>использованием </a:t>
            </a:r>
            <a:r>
              <a:rPr sz="2400" spc="-15" dirty="0">
                <a:solidFill>
                  <a:srgbClr val="385622"/>
                </a:solidFill>
              </a:rPr>
              <a:t>Шкал</a:t>
            </a:r>
            <a:r>
              <a:rPr sz="2400" spc="-40" dirty="0">
                <a:solidFill>
                  <a:srgbClr val="385622"/>
                </a:solidFill>
              </a:rPr>
              <a:t> </a:t>
            </a:r>
            <a:r>
              <a:rPr sz="2400" spc="-15" dirty="0">
                <a:solidFill>
                  <a:srgbClr val="385622"/>
                </a:solidFill>
              </a:rPr>
              <a:t>МКДО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65760" y="2197607"/>
            <a:ext cx="8101583" cy="1698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3828" y="4818888"/>
            <a:ext cx="2020823" cy="1315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86</a:t>
            </a:fld>
            <a:endParaRPr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235384"/>
            <a:ext cx="71393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C54724"/>
                </a:solidFill>
              </a:rPr>
              <a:t>Результаты </a:t>
            </a:r>
            <a:r>
              <a:rPr sz="2100" spc="-5" dirty="0">
                <a:solidFill>
                  <a:srgbClr val="C54724"/>
                </a:solidFill>
              </a:rPr>
              <a:t>внутренней </a:t>
            </a:r>
            <a:r>
              <a:rPr sz="2100" dirty="0">
                <a:solidFill>
                  <a:srgbClr val="C54724"/>
                </a:solidFill>
              </a:rPr>
              <a:t>и </a:t>
            </a:r>
            <a:r>
              <a:rPr sz="2100" spc="-5" dirty="0">
                <a:solidFill>
                  <a:srgbClr val="C54724"/>
                </a:solidFill>
              </a:rPr>
              <a:t>внешней </a:t>
            </a:r>
            <a:r>
              <a:rPr sz="2100" spc="-10" dirty="0">
                <a:solidFill>
                  <a:srgbClr val="C54724"/>
                </a:solidFill>
              </a:rPr>
              <a:t>оценки </a:t>
            </a:r>
            <a:r>
              <a:rPr sz="2100" spc="-5" dirty="0">
                <a:solidFill>
                  <a:srgbClr val="C54724"/>
                </a:solidFill>
              </a:rPr>
              <a:t>по </a:t>
            </a:r>
            <a:r>
              <a:rPr sz="2100" spc="-10" dirty="0">
                <a:solidFill>
                  <a:srgbClr val="C54724"/>
                </a:solidFill>
              </a:rPr>
              <a:t>Шкалам</a:t>
            </a:r>
            <a:r>
              <a:rPr sz="2100" spc="140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МКДО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1309115" y="1028700"/>
            <a:ext cx="6815327" cy="5434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3332" y="1232916"/>
            <a:ext cx="6213601" cy="4828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8760" y="1228344"/>
            <a:ext cx="6217920" cy="4837430"/>
          </a:xfrm>
          <a:custGeom>
            <a:avLst/>
            <a:gdLst/>
            <a:ahLst/>
            <a:cxnLst/>
            <a:rect l="l" t="t" r="r" b="b"/>
            <a:pathLst>
              <a:path w="6217920" h="4837430">
                <a:moveTo>
                  <a:pt x="0" y="0"/>
                </a:moveTo>
                <a:lnTo>
                  <a:pt x="6217920" y="0"/>
                </a:lnTo>
                <a:lnTo>
                  <a:pt x="6217920" y="4837176"/>
                </a:lnTo>
                <a:lnTo>
                  <a:pt x="0" y="48371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87</a:t>
            </a:fld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916" y="1187196"/>
            <a:ext cx="6812267" cy="5280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6988" y="1382267"/>
            <a:ext cx="6228791" cy="469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2838" y="163887"/>
            <a:ext cx="5507990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0"/>
              </a:spcBef>
            </a:pPr>
            <a:r>
              <a:rPr sz="2100" b="0" spc="-10" dirty="0">
                <a:solidFill>
                  <a:srgbClr val="C54724"/>
                </a:solidFill>
                <a:latin typeface="Calibri Light"/>
                <a:cs typeface="Calibri Light"/>
              </a:rPr>
              <a:t>Группа</a:t>
            </a:r>
            <a:r>
              <a:rPr sz="2100" b="0" spc="-80" dirty="0">
                <a:solidFill>
                  <a:srgbClr val="C54724"/>
                </a:solidFill>
                <a:latin typeface="Calibri Light"/>
                <a:cs typeface="Calibri Light"/>
              </a:rPr>
              <a:t> </a:t>
            </a:r>
            <a:r>
              <a:rPr sz="2100" b="0" spc="-20" dirty="0">
                <a:solidFill>
                  <a:srgbClr val="C54724"/>
                </a:solidFill>
                <a:latin typeface="Calibri Light"/>
                <a:cs typeface="Calibri Light"/>
              </a:rPr>
              <a:t>«Чебурашка».</a:t>
            </a:r>
            <a:endParaRPr sz="2100">
              <a:latin typeface="Calibri Light"/>
              <a:cs typeface="Calibri Light"/>
            </a:endParaRPr>
          </a:p>
          <a:p>
            <a:pPr marL="12700">
              <a:lnSpc>
                <a:spcPts val="2395"/>
              </a:lnSpc>
            </a:pPr>
            <a:r>
              <a:rPr sz="2100" b="0" spc="-15" dirty="0">
                <a:solidFill>
                  <a:srgbClr val="C54724"/>
                </a:solidFill>
                <a:latin typeface="Calibri Light"/>
                <a:cs typeface="Calibri Light"/>
              </a:rPr>
              <a:t>Результаты </a:t>
            </a:r>
            <a:r>
              <a:rPr sz="2100" b="0" spc="-20" dirty="0">
                <a:solidFill>
                  <a:srgbClr val="C54724"/>
                </a:solidFill>
                <a:latin typeface="Calibri Light"/>
                <a:cs typeface="Calibri Light"/>
              </a:rPr>
              <a:t>внутренней </a:t>
            </a:r>
            <a:r>
              <a:rPr sz="2100" b="0" spc="-15" dirty="0">
                <a:solidFill>
                  <a:srgbClr val="C54724"/>
                </a:solidFill>
                <a:latin typeface="Calibri Light"/>
                <a:cs typeface="Calibri Light"/>
              </a:rPr>
              <a:t>оценки </a:t>
            </a:r>
            <a:r>
              <a:rPr sz="2100" b="0" spc="-5" dirty="0">
                <a:solidFill>
                  <a:srgbClr val="C54724"/>
                </a:solidFill>
                <a:latin typeface="Calibri Light"/>
                <a:cs typeface="Calibri Light"/>
              </a:rPr>
              <a:t>по </a:t>
            </a:r>
            <a:r>
              <a:rPr sz="2100" b="0" spc="-10" dirty="0">
                <a:solidFill>
                  <a:srgbClr val="C54724"/>
                </a:solidFill>
                <a:latin typeface="Calibri Light"/>
                <a:cs typeface="Calibri Light"/>
              </a:rPr>
              <a:t>Шкалам</a:t>
            </a:r>
            <a:r>
              <a:rPr sz="2100" b="0" spc="-295" dirty="0">
                <a:solidFill>
                  <a:srgbClr val="C54724"/>
                </a:solidFill>
                <a:latin typeface="Calibri Light"/>
                <a:cs typeface="Calibri Light"/>
              </a:rPr>
              <a:t> </a:t>
            </a:r>
            <a:r>
              <a:rPr sz="2100" b="0" spc="-15" dirty="0">
                <a:solidFill>
                  <a:srgbClr val="C54724"/>
                </a:solidFill>
                <a:latin typeface="Calibri Light"/>
                <a:cs typeface="Calibri Light"/>
              </a:rPr>
              <a:t>МКДО</a:t>
            </a:r>
            <a:endParaRPr sz="21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88</a:t>
            </a:fld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5765" y="2687325"/>
            <a:ext cx="6240145" cy="165862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-1270" algn="ctr">
              <a:lnSpc>
                <a:spcPct val="110100"/>
              </a:lnSpc>
              <a:spcBef>
                <a:spcPts val="195"/>
              </a:spcBef>
            </a:pPr>
            <a:r>
              <a:rPr sz="3600" spc="-15" dirty="0">
                <a:solidFill>
                  <a:srgbClr val="C54724"/>
                </a:solidFill>
              </a:rPr>
              <a:t>Комплексные </a:t>
            </a:r>
            <a:r>
              <a:rPr sz="3600" spc="-10" dirty="0">
                <a:solidFill>
                  <a:srgbClr val="C54724"/>
                </a:solidFill>
              </a:rPr>
              <a:t>оценки </a:t>
            </a:r>
            <a:r>
              <a:rPr sz="3600" spc="-25" dirty="0">
                <a:solidFill>
                  <a:srgbClr val="C54724"/>
                </a:solidFill>
              </a:rPr>
              <a:t>ДОО  </a:t>
            </a:r>
            <a:r>
              <a:rPr sz="3000" spc="-5" dirty="0">
                <a:solidFill>
                  <a:srgbClr val="C54724"/>
                </a:solidFill>
              </a:rPr>
              <a:t>Сравнение </a:t>
            </a:r>
            <a:r>
              <a:rPr sz="3000" dirty="0">
                <a:solidFill>
                  <a:srgbClr val="C54724"/>
                </a:solidFill>
              </a:rPr>
              <a:t>по </a:t>
            </a:r>
            <a:r>
              <a:rPr sz="3000" spc="-5" dirty="0">
                <a:solidFill>
                  <a:srgbClr val="C54724"/>
                </a:solidFill>
              </a:rPr>
              <a:t>разным</a:t>
            </a:r>
            <a:r>
              <a:rPr sz="3000" spc="-60" dirty="0">
                <a:solidFill>
                  <a:srgbClr val="C54724"/>
                </a:solidFill>
              </a:rPr>
              <a:t> </a:t>
            </a:r>
            <a:r>
              <a:rPr sz="3000" spc="-5" dirty="0">
                <a:solidFill>
                  <a:srgbClr val="C54724"/>
                </a:solidFill>
              </a:rPr>
              <a:t>направлениям  </a:t>
            </a:r>
            <a:r>
              <a:rPr sz="3000" spc="-10" dirty="0">
                <a:solidFill>
                  <a:srgbClr val="C54724"/>
                </a:solidFill>
              </a:rPr>
              <a:t>мониторинга</a:t>
            </a:r>
            <a:endParaRPr sz="3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89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00" y="207628"/>
            <a:ext cx="4671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385622"/>
                </a:solidFill>
              </a:rPr>
              <a:t>Комплексное </a:t>
            </a:r>
            <a:r>
              <a:rPr sz="2400" spc="15" dirty="0">
                <a:solidFill>
                  <a:srgbClr val="385622"/>
                </a:solidFill>
              </a:rPr>
              <a:t>оценивание</a:t>
            </a:r>
            <a:r>
              <a:rPr sz="2400" spc="-20" dirty="0">
                <a:solidFill>
                  <a:srgbClr val="385622"/>
                </a:solidFill>
              </a:rPr>
              <a:t> </a:t>
            </a:r>
            <a:r>
              <a:rPr sz="2400" spc="10" dirty="0">
                <a:solidFill>
                  <a:srgbClr val="385622"/>
                </a:solidFill>
              </a:rPr>
              <a:t>ECERS-R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81000" y="1464563"/>
            <a:ext cx="4256532" cy="2200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16520" y="1023730"/>
            <a:ext cx="1490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Показатели: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43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05756" y="1525524"/>
            <a:ext cx="3674363" cy="2161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400" y="4191000"/>
            <a:ext cx="5791200" cy="2231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09266" y="3810000"/>
            <a:ext cx="35844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Индикаторы </a:t>
            </a:r>
            <a:r>
              <a:rPr sz="1800" spc="-5" dirty="0">
                <a:latin typeface="Calibri"/>
                <a:cs typeface="Calibri"/>
              </a:rPr>
              <a:t>на 7-балльной шкале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2841" y="1044183"/>
            <a:ext cx="1050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7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подшкал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60520" y="1537716"/>
            <a:ext cx="253365" cy="367665"/>
          </a:xfrm>
          <a:custGeom>
            <a:avLst/>
            <a:gdLst/>
            <a:ahLst/>
            <a:cxnLst/>
            <a:rect l="l" t="t" r="r" b="b"/>
            <a:pathLst>
              <a:path w="253364" h="367664">
                <a:moveTo>
                  <a:pt x="164376" y="0"/>
                </a:moveTo>
                <a:lnTo>
                  <a:pt x="0" y="0"/>
                </a:lnTo>
                <a:lnTo>
                  <a:pt x="0" y="367284"/>
                </a:lnTo>
                <a:lnTo>
                  <a:pt x="164376" y="367284"/>
                </a:lnTo>
                <a:lnTo>
                  <a:pt x="164376" y="215265"/>
                </a:lnTo>
                <a:lnTo>
                  <a:pt x="221361" y="215265"/>
                </a:lnTo>
                <a:lnTo>
                  <a:pt x="252984" y="183642"/>
                </a:lnTo>
                <a:lnTo>
                  <a:pt x="221361" y="152019"/>
                </a:lnTo>
                <a:lnTo>
                  <a:pt x="164376" y="152019"/>
                </a:lnTo>
                <a:lnTo>
                  <a:pt x="164376" y="0"/>
                </a:lnTo>
                <a:close/>
              </a:path>
              <a:path w="253364" h="367664">
                <a:moveTo>
                  <a:pt x="221361" y="215265"/>
                </a:moveTo>
                <a:lnTo>
                  <a:pt x="189738" y="215265"/>
                </a:lnTo>
                <a:lnTo>
                  <a:pt x="189738" y="246888"/>
                </a:lnTo>
                <a:lnTo>
                  <a:pt x="221361" y="215265"/>
                </a:lnTo>
                <a:close/>
              </a:path>
              <a:path w="253364" h="367664">
                <a:moveTo>
                  <a:pt x="189738" y="120396"/>
                </a:moveTo>
                <a:lnTo>
                  <a:pt x="189738" y="152019"/>
                </a:lnTo>
                <a:lnTo>
                  <a:pt x="221361" y="152019"/>
                </a:lnTo>
                <a:lnTo>
                  <a:pt x="189738" y="120396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60520" y="1537716"/>
            <a:ext cx="253365" cy="367665"/>
          </a:xfrm>
          <a:custGeom>
            <a:avLst/>
            <a:gdLst/>
            <a:ahLst/>
            <a:cxnLst/>
            <a:rect l="l" t="t" r="r" b="b"/>
            <a:pathLst>
              <a:path w="253364" h="367664">
                <a:moveTo>
                  <a:pt x="0" y="0"/>
                </a:moveTo>
                <a:lnTo>
                  <a:pt x="164376" y="0"/>
                </a:lnTo>
                <a:lnTo>
                  <a:pt x="164376" y="152019"/>
                </a:lnTo>
                <a:lnTo>
                  <a:pt x="189738" y="152019"/>
                </a:lnTo>
                <a:lnTo>
                  <a:pt x="189738" y="120396"/>
                </a:lnTo>
                <a:lnTo>
                  <a:pt x="252984" y="183642"/>
                </a:lnTo>
                <a:lnTo>
                  <a:pt x="189738" y="246888"/>
                </a:lnTo>
                <a:lnTo>
                  <a:pt x="189738" y="215265"/>
                </a:lnTo>
                <a:lnTo>
                  <a:pt x="164376" y="215265"/>
                </a:lnTo>
                <a:lnTo>
                  <a:pt x="164376" y="367284"/>
                </a:lnTo>
                <a:lnTo>
                  <a:pt x="0" y="367284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4650" y="248553"/>
            <a:ext cx="64623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C54724"/>
                </a:solidFill>
              </a:rPr>
              <a:t>Сравнение </a:t>
            </a:r>
            <a:r>
              <a:rPr sz="2100" spc="-10" dirty="0">
                <a:solidFill>
                  <a:srgbClr val="C54724"/>
                </a:solidFill>
              </a:rPr>
              <a:t>комплексных оценок </a:t>
            </a:r>
            <a:r>
              <a:rPr sz="2100" spc="-30" dirty="0">
                <a:solidFill>
                  <a:srgbClr val="C54724"/>
                </a:solidFill>
              </a:rPr>
              <a:t>ДОО. </a:t>
            </a:r>
            <a:r>
              <a:rPr sz="2100" spc="-10" dirty="0">
                <a:solidFill>
                  <a:srgbClr val="C54724"/>
                </a:solidFill>
              </a:rPr>
              <a:t>Средние</a:t>
            </a:r>
            <a:r>
              <a:rPr sz="2100" spc="135" dirty="0">
                <a:solidFill>
                  <a:srgbClr val="C54724"/>
                </a:solidFill>
              </a:rPr>
              <a:t> </a:t>
            </a:r>
            <a:r>
              <a:rPr sz="2100" spc="-10" dirty="0">
                <a:solidFill>
                  <a:srgbClr val="C54724"/>
                </a:solidFill>
              </a:rPr>
              <a:t>оценки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654650" y="5513297"/>
            <a:ext cx="7014845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latin typeface="Calibri"/>
                <a:cs typeface="Calibri"/>
              </a:rPr>
              <a:t>Средние </a:t>
            </a:r>
            <a:r>
              <a:rPr sz="1350" spc="-5" dirty="0">
                <a:latin typeface="Calibri"/>
                <a:cs typeface="Calibri"/>
              </a:rPr>
              <a:t>комплексные оценки </a:t>
            </a:r>
            <a:r>
              <a:rPr sz="1350" dirty="0">
                <a:latin typeface="Calibri"/>
                <a:cs typeface="Calibri"/>
              </a:rPr>
              <a:t>по </a:t>
            </a:r>
            <a:r>
              <a:rPr sz="1350" spc="-5" dirty="0">
                <a:latin typeface="Calibri"/>
                <a:cs typeface="Calibri"/>
              </a:rPr>
              <a:t>всем </a:t>
            </a:r>
            <a:r>
              <a:rPr sz="1350" spc="-10" dirty="0">
                <a:latin typeface="Calibri"/>
                <a:cs typeface="Calibri"/>
              </a:rPr>
              <a:t>ДОО, </a:t>
            </a:r>
            <a:r>
              <a:rPr sz="1350" dirty="0">
                <a:latin typeface="Calibri"/>
                <a:cs typeface="Calibri"/>
              </a:rPr>
              <a:t>принявшим участие в апробации, для </a:t>
            </a:r>
            <a:r>
              <a:rPr sz="1350" spc="-5" dirty="0">
                <a:latin typeface="Calibri"/>
                <a:cs typeface="Calibri"/>
              </a:rPr>
              <a:t>разных  исследований оказались максимально приближены </a:t>
            </a:r>
            <a:r>
              <a:rPr sz="1350" dirty="0">
                <a:latin typeface="Calibri"/>
                <a:cs typeface="Calibri"/>
              </a:rPr>
              <a:t>к 3 баллам. Исключением является </a:t>
            </a:r>
            <a:r>
              <a:rPr sz="1350" spc="-10" dirty="0">
                <a:latin typeface="Calibri"/>
                <a:cs typeface="Calibri"/>
              </a:rPr>
              <a:t>оценка  </a:t>
            </a:r>
            <a:r>
              <a:rPr sz="1350" dirty="0">
                <a:latin typeface="Calibri"/>
                <a:cs typeface="Calibri"/>
              </a:rPr>
              <a:t>ООП </a:t>
            </a:r>
            <a:r>
              <a:rPr sz="1350" spc="-10" dirty="0">
                <a:latin typeface="Calibri"/>
                <a:cs typeface="Calibri"/>
              </a:rPr>
              <a:t>ДО </a:t>
            </a:r>
            <a:r>
              <a:rPr sz="1350" spc="-5" dirty="0">
                <a:latin typeface="Calibri"/>
                <a:cs typeface="Calibri"/>
              </a:rPr>
              <a:t>(среднее значение </a:t>
            </a:r>
            <a:r>
              <a:rPr sz="1350" dirty="0">
                <a:latin typeface="Calibri"/>
                <a:cs typeface="Calibri"/>
              </a:rPr>
              <a:t>4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балла).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31920" y="1621536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6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31920" y="2103120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1920" y="2721864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3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1920" y="3340608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31920" y="3959352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1920" y="4578096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1920" y="519684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1540" y="1621536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6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1540" y="2103120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1540" y="2721864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3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1540" y="3340608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1540" y="3959352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2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1540" y="4578096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01540" y="519684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1159" y="1621536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68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71159" y="2103120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71159" y="2721864"/>
            <a:ext cx="0" cy="1511935"/>
          </a:xfrm>
          <a:custGeom>
            <a:avLst/>
            <a:gdLst/>
            <a:ahLst/>
            <a:cxnLst/>
            <a:rect l="l" t="t" r="r" b="b"/>
            <a:pathLst>
              <a:path h="1511935">
                <a:moveTo>
                  <a:pt x="0" y="0"/>
                </a:moveTo>
                <a:lnTo>
                  <a:pt x="0" y="15118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71159" y="4578096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71159" y="519684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40779" y="1621536"/>
            <a:ext cx="0" cy="3712845"/>
          </a:xfrm>
          <a:custGeom>
            <a:avLst/>
            <a:gdLst/>
            <a:ahLst/>
            <a:cxnLst/>
            <a:rect l="l" t="t" r="r" b="b"/>
            <a:pathLst>
              <a:path h="3712845">
                <a:moveTo>
                  <a:pt x="0" y="0"/>
                </a:moveTo>
                <a:lnTo>
                  <a:pt x="0" y="37124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10400" y="1621536"/>
            <a:ext cx="0" cy="3712845"/>
          </a:xfrm>
          <a:custGeom>
            <a:avLst/>
            <a:gdLst/>
            <a:ahLst/>
            <a:cxnLst/>
            <a:rect l="l" t="t" r="r" b="b"/>
            <a:pathLst>
              <a:path h="3712845">
                <a:moveTo>
                  <a:pt x="0" y="0"/>
                </a:moveTo>
                <a:lnTo>
                  <a:pt x="0" y="37124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62300" y="1621536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62300" y="2240279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62300" y="2859023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62300" y="3477767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62300" y="4096511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62300" y="4715255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62300" y="5334000"/>
            <a:ext cx="3848100" cy="0"/>
          </a:xfrm>
          <a:custGeom>
            <a:avLst/>
            <a:gdLst/>
            <a:ahLst/>
            <a:cxnLst/>
            <a:rect l="l" t="t" r="r" b="b"/>
            <a:pathLst>
              <a:path w="3848100">
                <a:moveTo>
                  <a:pt x="0" y="0"/>
                </a:moveTo>
                <a:lnTo>
                  <a:pt x="38481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62300" y="1621536"/>
            <a:ext cx="3848100" cy="3712845"/>
          </a:xfrm>
          <a:custGeom>
            <a:avLst/>
            <a:gdLst/>
            <a:ahLst/>
            <a:cxnLst/>
            <a:rect l="l" t="t" r="r" b="b"/>
            <a:pathLst>
              <a:path w="3848100" h="3712845">
                <a:moveTo>
                  <a:pt x="0" y="0"/>
                </a:moveTo>
                <a:lnTo>
                  <a:pt x="3848100" y="0"/>
                </a:lnTo>
                <a:lnTo>
                  <a:pt x="3848100" y="3712464"/>
                </a:lnTo>
                <a:lnTo>
                  <a:pt x="0" y="371246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E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62300" y="1760220"/>
            <a:ext cx="2385060" cy="342900"/>
          </a:xfrm>
          <a:custGeom>
            <a:avLst/>
            <a:gdLst/>
            <a:ahLst/>
            <a:cxnLst/>
            <a:rect l="l" t="t" r="r" b="b"/>
            <a:pathLst>
              <a:path w="2385060" h="342900">
                <a:moveTo>
                  <a:pt x="2385060" y="0"/>
                </a:moveTo>
                <a:lnTo>
                  <a:pt x="0" y="0"/>
                </a:lnTo>
                <a:lnTo>
                  <a:pt x="0" y="342900"/>
                </a:lnTo>
                <a:lnTo>
                  <a:pt x="2385060" y="342900"/>
                </a:lnTo>
                <a:lnTo>
                  <a:pt x="23850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62300" y="2378964"/>
            <a:ext cx="2385060" cy="342900"/>
          </a:xfrm>
          <a:custGeom>
            <a:avLst/>
            <a:gdLst/>
            <a:ahLst/>
            <a:cxnLst/>
            <a:rect l="l" t="t" r="r" b="b"/>
            <a:pathLst>
              <a:path w="2385060" h="342900">
                <a:moveTo>
                  <a:pt x="2385060" y="0"/>
                </a:moveTo>
                <a:lnTo>
                  <a:pt x="0" y="0"/>
                </a:lnTo>
                <a:lnTo>
                  <a:pt x="0" y="342900"/>
                </a:lnTo>
                <a:lnTo>
                  <a:pt x="2385060" y="342900"/>
                </a:lnTo>
                <a:lnTo>
                  <a:pt x="23850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62300" y="2996183"/>
            <a:ext cx="2266315" cy="344805"/>
          </a:xfrm>
          <a:custGeom>
            <a:avLst/>
            <a:gdLst/>
            <a:ahLst/>
            <a:cxnLst/>
            <a:rect l="l" t="t" r="r" b="b"/>
            <a:pathLst>
              <a:path w="2266315" h="344804">
                <a:moveTo>
                  <a:pt x="2266188" y="0"/>
                </a:moveTo>
                <a:lnTo>
                  <a:pt x="0" y="0"/>
                </a:lnTo>
                <a:lnTo>
                  <a:pt x="0" y="344424"/>
                </a:lnTo>
                <a:lnTo>
                  <a:pt x="2266188" y="344424"/>
                </a:lnTo>
                <a:lnTo>
                  <a:pt x="22661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62300" y="3614928"/>
            <a:ext cx="2312035" cy="344805"/>
          </a:xfrm>
          <a:custGeom>
            <a:avLst/>
            <a:gdLst/>
            <a:ahLst/>
            <a:cxnLst/>
            <a:rect l="l" t="t" r="r" b="b"/>
            <a:pathLst>
              <a:path w="2312035" h="344804">
                <a:moveTo>
                  <a:pt x="2311908" y="0"/>
                </a:moveTo>
                <a:lnTo>
                  <a:pt x="0" y="0"/>
                </a:lnTo>
                <a:lnTo>
                  <a:pt x="0" y="344424"/>
                </a:lnTo>
                <a:lnTo>
                  <a:pt x="2311908" y="344424"/>
                </a:lnTo>
                <a:lnTo>
                  <a:pt x="23119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62300" y="4233671"/>
            <a:ext cx="2383790" cy="344805"/>
          </a:xfrm>
          <a:custGeom>
            <a:avLst/>
            <a:gdLst/>
            <a:ahLst/>
            <a:cxnLst/>
            <a:rect l="l" t="t" r="r" b="b"/>
            <a:pathLst>
              <a:path w="2383790" h="344804">
                <a:moveTo>
                  <a:pt x="2383536" y="0"/>
                </a:moveTo>
                <a:lnTo>
                  <a:pt x="0" y="0"/>
                </a:lnTo>
                <a:lnTo>
                  <a:pt x="0" y="344424"/>
                </a:lnTo>
                <a:lnTo>
                  <a:pt x="2383536" y="344424"/>
                </a:lnTo>
                <a:lnTo>
                  <a:pt x="23835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62300" y="4852415"/>
            <a:ext cx="3078480" cy="344805"/>
          </a:xfrm>
          <a:custGeom>
            <a:avLst/>
            <a:gdLst/>
            <a:ahLst/>
            <a:cxnLst/>
            <a:rect l="l" t="t" r="r" b="b"/>
            <a:pathLst>
              <a:path w="3078479" h="344804">
                <a:moveTo>
                  <a:pt x="3078480" y="0"/>
                </a:moveTo>
                <a:lnTo>
                  <a:pt x="0" y="0"/>
                </a:lnTo>
                <a:lnTo>
                  <a:pt x="0" y="344423"/>
                </a:lnTo>
                <a:lnTo>
                  <a:pt x="3078480" y="344423"/>
                </a:lnTo>
                <a:lnTo>
                  <a:pt x="307848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14771" y="193090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1325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47359" y="1930907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14771" y="19034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81471" y="190347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414771" y="2549651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132587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47359" y="2549651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1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14771" y="25222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81471" y="252222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388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47715" y="3168395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8077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28488" y="3168395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72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47715" y="3139439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09259" y="3139439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85815" y="378714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74208" y="378714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868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85815" y="375818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61076" y="3758184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84876" y="4405884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60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45835" y="4405884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48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84876" y="4376928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08320" y="4376928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86855" y="5024628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>
                <a:moveTo>
                  <a:pt x="15392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240779" y="5024628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>
                <a:moveTo>
                  <a:pt x="0" y="0"/>
                </a:moveTo>
                <a:lnTo>
                  <a:pt x="153924" y="0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86855" y="4995671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94703" y="4995671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911"/>
                </a:lnTo>
              </a:path>
            </a:pathLst>
          </a:custGeom>
          <a:ln w="9144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62300" y="1621536"/>
            <a:ext cx="0" cy="3712845"/>
          </a:xfrm>
          <a:custGeom>
            <a:avLst/>
            <a:gdLst/>
            <a:ahLst/>
            <a:cxnLst/>
            <a:rect l="l" t="t" r="r" b="b"/>
            <a:pathLst>
              <a:path h="3712845">
                <a:moveTo>
                  <a:pt x="0" y="0"/>
                </a:moveTo>
                <a:lnTo>
                  <a:pt x="0" y="37124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645590" y="1818147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90</a:t>
            </a:fld>
            <a:endParaRPr dirty="0"/>
          </a:p>
        </p:txBody>
      </p:sp>
      <p:sp>
        <p:nvSpPr>
          <p:cNvPr id="65" name="object 65"/>
          <p:cNvSpPr txBox="1"/>
          <p:nvPr/>
        </p:nvSpPr>
        <p:spPr>
          <a:xfrm>
            <a:off x="5645590" y="2436738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26109" y="3055330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2.9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71219" y="3673922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3.0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43761" y="4292513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3.1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38401" y="4911105"/>
            <a:ext cx="222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Calibri"/>
                <a:cs typeface="Calibri"/>
              </a:rPr>
              <a:t>4.0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20232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889928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659624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429321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199017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968713" y="1378704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44198" y="1741010"/>
            <a:ext cx="1907539" cy="3498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4025" marR="5080" indent="-441959">
              <a:lnSpc>
                <a:spcPct val="101899"/>
              </a:lnSpc>
              <a:spcBef>
                <a:spcPts val="80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Внешняя оценка ДОО по</a:t>
            </a:r>
            <a:r>
              <a:rPr sz="1050" spc="-1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шкалам  МКДО</a:t>
            </a:r>
            <a:r>
              <a:rPr sz="105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(эксперты)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388819" y="2359668"/>
            <a:ext cx="1663064" cy="3498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39370">
              <a:lnSpc>
                <a:spcPct val="101899"/>
              </a:lnSpc>
              <a:spcBef>
                <a:spcPts val="80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Внутренняя оценка ДОО по  шкалам МКДО</a:t>
            </a:r>
            <a:r>
              <a:rPr sz="1050" spc="-11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(самооценка)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37848" y="2896921"/>
            <a:ext cx="2013585" cy="5130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1899"/>
              </a:lnSpc>
              <a:spcBef>
                <a:spcPts val="80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Степень 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вовлеченности</a:t>
            </a:r>
            <a:r>
              <a:rPr sz="1050" spc="-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родителей  в 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образовательную деятельность 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415507" y="3596985"/>
            <a:ext cx="1637030" cy="3498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10540" marR="5080" indent="-498475">
              <a:lnSpc>
                <a:spcPct val="101899"/>
              </a:lnSpc>
              <a:spcBef>
                <a:spcPts val="80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Степень 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удовлетворенности 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родителей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429455" y="4297050"/>
            <a:ext cx="16217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Самооценка </a:t>
            </a:r>
            <a:r>
              <a:rPr sz="1050" spc="-5" dirty="0">
                <a:solidFill>
                  <a:srgbClr val="585858"/>
                </a:solidFill>
                <a:latin typeface="Calibri"/>
                <a:cs typeface="Calibri"/>
              </a:rPr>
              <a:t>педагогов</a:t>
            </a:r>
            <a:r>
              <a:rPr sz="1050" spc="-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ДОО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106318" y="4915709"/>
            <a:ext cx="9448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Оценка ООП</a:t>
            </a:r>
            <a:r>
              <a:rPr sz="1050" spc="-1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585858"/>
                </a:solidFill>
                <a:latin typeface="Calibri"/>
                <a:cs typeface="Calibri"/>
              </a:rPr>
              <a:t>ДО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475" y="257181"/>
            <a:ext cx="81299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C54724"/>
                </a:solidFill>
              </a:rPr>
              <a:t>Сравнение </a:t>
            </a:r>
            <a:r>
              <a:rPr sz="2100" spc="-10" dirty="0">
                <a:solidFill>
                  <a:srgbClr val="C54724"/>
                </a:solidFill>
              </a:rPr>
              <a:t>комплексных оценок </a:t>
            </a:r>
            <a:r>
              <a:rPr sz="2100" spc="-30" dirty="0">
                <a:solidFill>
                  <a:srgbClr val="C54724"/>
                </a:solidFill>
              </a:rPr>
              <a:t>ДОО. </a:t>
            </a:r>
            <a:r>
              <a:rPr sz="2100" spc="-15" dirty="0">
                <a:solidFill>
                  <a:srgbClr val="C54724"/>
                </a:solidFill>
              </a:rPr>
              <a:t>Доли </a:t>
            </a:r>
            <a:r>
              <a:rPr sz="2100" spc="-20" dirty="0">
                <a:solidFill>
                  <a:srgbClr val="C54724"/>
                </a:solidFill>
              </a:rPr>
              <a:t>ДОО </a:t>
            </a:r>
            <a:r>
              <a:rPr sz="2100" dirty="0">
                <a:solidFill>
                  <a:srgbClr val="C54724"/>
                </a:solidFill>
              </a:rPr>
              <a:t>с </a:t>
            </a:r>
            <a:r>
              <a:rPr sz="2100" spc="-5" dirty="0">
                <a:solidFill>
                  <a:srgbClr val="C54724"/>
                </a:solidFill>
              </a:rPr>
              <a:t>разными</a:t>
            </a:r>
            <a:r>
              <a:rPr sz="2100" spc="155" dirty="0">
                <a:solidFill>
                  <a:srgbClr val="C54724"/>
                </a:solidFill>
              </a:rPr>
              <a:t> </a:t>
            </a:r>
            <a:r>
              <a:rPr sz="2100" spc="-5" dirty="0">
                <a:solidFill>
                  <a:srgbClr val="C54724"/>
                </a:solidFill>
              </a:rPr>
              <a:t>баллами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4392167" y="2628900"/>
            <a:ext cx="82550" cy="462280"/>
          </a:xfrm>
          <a:custGeom>
            <a:avLst/>
            <a:gdLst/>
            <a:ahLst/>
            <a:cxnLst/>
            <a:rect l="l" t="t" r="r" b="b"/>
            <a:pathLst>
              <a:path w="82550" h="462280">
                <a:moveTo>
                  <a:pt x="0" y="461772"/>
                </a:moveTo>
                <a:lnTo>
                  <a:pt x="82296" y="461772"/>
                </a:lnTo>
                <a:lnTo>
                  <a:pt x="82296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2167" y="3302508"/>
            <a:ext cx="82550" cy="460375"/>
          </a:xfrm>
          <a:custGeom>
            <a:avLst/>
            <a:gdLst/>
            <a:ahLst/>
            <a:cxnLst/>
            <a:rect l="l" t="t" r="r" b="b"/>
            <a:pathLst>
              <a:path w="82550" h="460375">
                <a:moveTo>
                  <a:pt x="0" y="460247"/>
                </a:moveTo>
                <a:lnTo>
                  <a:pt x="82296" y="460247"/>
                </a:lnTo>
                <a:lnTo>
                  <a:pt x="82296" y="0"/>
                </a:lnTo>
                <a:lnTo>
                  <a:pt x="0" y="0"/>
                </a:lnTo>
                <a:lnTo>
                  <a:pt x="0" y="46024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360157" y="1171955"/>
          <a:ext cx="3780143" cy="4038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650"/>
                <a:gridCol w="184785"/>
                <a:gridCol w="88900"/>
                <a:gridCol w="200025"/>
                <a:gridCol w="177164"/>
                <a:gridCol w="375284"/>
                <a:gridCol w="375284"/>
                <a:gridCol w="100329"/>
                <a:gridCol w="153670"/>
                <a:gridCol w="123825"/>
                <a:gridCol w="297814"/>
                <a:gridCol w="83819"/>
                <a:gridCol w="370839"/>
                <a:gridCol w="375285"/>
                <a:gridCol w="135889"/>
                <a:gridCol w="165100"/>
                <a:gridCol w="74929"/>
                <a:gridCol w="78739"/>
                <a:gridCol w="72389"/>
                <a:gridCol w="60960"/>
                <a:gridCol w="164464"/>
              </a:tblGrid>
              <a:tr h="10668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024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36%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16%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335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024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%7%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CC0000"/>
                      </a:solidFill>
                      <a:prstDash val="solid"/>
                    </a:lnL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397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34%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46%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12%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1836"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1772"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100455" algn="l"/>
                        </a:tabLst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2%	58%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CC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6%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1836"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0248"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038860" algn="l"/>
                        </a:tabLst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2%	55%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28575">
                      <a:solidFill>
                        <a:srgbClr val="CC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34%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1835"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1772"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F5050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44%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45%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183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0248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%</a:t>
                      </a:r>
                      <a:r>
                        <a:rPr sz="900" spc="7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15%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5050"/>
                      </a:solidFill>
                      <a:prstDash val="solid"/>
                    </a:lnL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31%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49%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538235"/>
                    </a:solidFill>
                  </a:tcPr>
                </a:tc>
              </a:tr>
              <a:tr h="10667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289809" y="934674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6367" y="934674"/>
            <a:ext cx="3631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7985" algn="l"/>
                <a:tab pos="763270" algn="l"/>
                <a:tab pos="1138555" algn="l"/>
                <a:tab pos="1514475" algn="l"/>
                <a:tab pos="1889760" algn="l"/>
                <a:tab pos="2265045" algn="l"/>
                <a:tab pos="2640965" algn="l"/>
                <a:tab pos="3016250" algn="l"/>
                <a:tab pos="336296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10%	20%	30%	40%	50%	60%	70%	80%	90%	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7790" y="1419763"/>
            <a:ext cx="243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Внешняя оценка ДОО экспертами (шкалы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МКДО)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64846" y="2098133"/>
            <a:ext cx="23285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Внутренняя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самооценка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ДОО (шкалы МКДО)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25678" y="2765760"/>
            <a:ext cx="1952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Степень удовлетворенности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родителей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957" y="3368921"/>
            <a:ext cx="337756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4800" marR="5080" indent="-1562735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Степень вовлеченности родителей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образовательную деятельность  ДОО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6865" y="4117129"/>
            <a:ext cx="12871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Самооценка педагогов</a:t>
            </a:r>
            <a:r>
              <a:rPr sz="1350" spc="232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66164" y="4790127"/>
            <a:ext cx="916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Оценка </a:t>
            </a:r>
            <a:r>
              <a:rPr sz="1350" baseline="3086" dirty="0">
                <a:solidFill>
                  <a:srgbClr val="585858"/>
                </a:solidFill>
                <a:latin typeface="Calibri"/>
                <a:cs typeface="Calibri"/>
              </a:rPr>
              <a:t>ООП </a:t>
            </a:r>
            <a:r>
              <a:rPr sz="1350" spc="-7" baseline="3086" dirty="0">
                <a:solidFill>
                  <a:srgbClr val="585858"/>
                </a:solidFill>
                <a:latin typeface="Calibri"/>
                <a:cs typeface="Calibri"/>
              </a:rPr>
              <a:t>ДО</a:t>
            </a:r>
            <a:r>
              <a:rPr sz="1350" spc="127" baseline="308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67911" y="5430011"/>
            <a:ext cx="62484" cy="62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69664" y="54300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87596" y="54300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4003" y="5430011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5" h="62864">
                <a:moveTo>
                  <a:pt x="0" y="0"/>
                </a:moveTo>
                <a:lnTo>
                  <a:pt x="64008" y="0"/>
                </a:lnTo>
                <a:lnTo>
                  <a:pt x="64008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21935" y="54300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39867" y="54300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7800" y="543001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96450" y="5366939"/>
            <a:ext cx="7250430" cy="989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8844" algn="ctr">
              <a:lnSpc>
                <a:spcPct val="100000"/>
              </a:lnSpc>
              <a:spcBef>
                <a:spcPts val="100"/>
              </a:spcBef>
              <a:tabLst>
                <a:tab pos="1220470" algn="l"/>
                <a:tab pos="1438275" algn="l"/>
                <a:tab pos="1656080" algn="l"/>
                <a:tab pos="1873885" algn="l"/>
                <a:tab pos="2091055" algn="l"/>
                <a:tab pos="2308860" algn="l"/>
              </a:tabLst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НП	0	1	2	3	4	5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</a:pPr>
            <a:r>
              <a:rPr sz="1350" spc="-5" dirty="0">
                <a:latin typeface="Calibri"/>
                <a:cs typeface="Calibri"/>
              </a:rPr>
              <a:t>Несмотря </a:t>
            </a:r>
            <a:r>
              <a:rPr sz="1350" dirty="0">
                <a:latin typeface="Calibri"/>
                <a:cs typeface="Calibri"/>
              </a:rPr>
              <a:t>на </a:t>
            </a:r>
            <a:r>
              <a:rPr sz="1350" spc="-5" dirty="0">
                <a:latin typeface="Calibri"/>
                <a:cs typeface="Calibri"/>
              </a:rPr>
              <a:t>совпадение средних </a:t>
            </a:r>
            <a:r>
              <a:rPr sz="1350" dirty="0">
                <a:latin typeface="Calibri"/>
                <a:cs typeface="Calibri"/>
              </a:rPr>
              <a:t>оценок, из </a:t>
            </a:r>
            <a:r>
              <a:rPr sz="1350" spc="-5" dirty="0">
                <a:latin typeface="Calibri"/>
                <a:cs typeface="Calibri"/>
              </a:rPr>
              <a:t>данного графика видно, что </a:t>
            </a:r>
            <a:r>
              <a:rPr sz="1350" spc="-10" dirty="0">
                <a:latin typeface="Calibri"/>
                <a:cs typeface="Calibri"/>
              </a:rPr>
              <a:t>родители </a:t>
            </a:r>
            <a:r>
              <a:rPr sz="1350" spc="-5" dirty="0">
                <a:latin typeface="Calibri"/>
                <a:cs typeface="Calibri"/>
              </a:rPr>
              <a:t>воспитанников  </a:t>
            </a: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целом оценили </a:t>
            </a:r>
            <a:r>
              <a:rPr sz="1350" dirty="0">
                <a:latin typeface="Calibri"/>
                <a:cs typeface="Calibri"/>
              </a:rPr>
              <a:t>на 3 и </a:t>
            </a:r>
            <a:r>
              <a:rPr sz="1350" spc="-5" dirty="0">
                <a:latin typeface="Calibri"/>
                <a:cs typeface="Calibri"/>
              </a:rPr>
              <a:t>более </a:t>
            </a:r>
            <a:r>
              <a:rPr sz="1350" dirty="0">
                <a:latin typeface="Calibri"/>
                <a:cs typeface="Calibri"/>
              </a:rPr>
              <a:t>балла </a:t>
            </a:r>
            <a:r>
              <a:rPr sz="1350" spc="-5" dirty="0">
                <a:latin typeface="Calibri"/>
                <a:cs typeface="Calibri"/>
              </a:rPr>
              <a:t>менее </a:t>
            </a:r>
            <a:r>
              <a:rPr sz="1350" dirty="0">
                <a:latin typeface="Calibri"/>
                <a:cs typeface="Calibri"/>
              </a:rPr>
              <a:t>50 % </a:t>
            </a:r>
            <a:r>
              <a:rPr sz="1350" spc="-10" dirty="0">
                <a:latin typeface="Calibri"/>
                <a:cs typeface="Calibri"/>
              </a:rPr>
              <a:t>ДОО. </a:t>
            </a: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то время </a:t>
            </a:r>
            <a:r>
              <a:rPr sz="1350" spc="-10" dirty="0">
                <a:latin typeface="Calibri"/>
                <a:cs typeface="Calibri"/>
              </a:rPr>
              <a:t>как </a:t>
            </a:r>
            <a:r>
              <a:rPr sz="1350" dirty="0">
                <a:latin typeface="Calibri"/>
                <a:cs typeface="Calibri"/>
              </a:rPr>
              <a:t>по прочим </a:t>
            </a:r>
            <a:r>
              <a:rPr sz="1350" spc="-5" dirty="0">
                <a:latin typeface="Calibri"/>
                <a:cs typeface="Calibri"/>
              </a:rPr>
              <a:t>исследованиям  таких ДОО более </a:t>
            </a:r>
            <a:r>
              <a:rPr sz="1350" dirty="0">
                <a:latin typeface="Calibri"/>
                <a:cs typeface="Calibri"/>
              </a:rPr>
              <a:t>50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%.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91</a:t>
            </a:fld>
            <a:endParaRPr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8045" y="296181"/>
            <a:ext cx="50304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Franklin Gothic Book"/>
                <a:cs typeface="Franklin Gothic Book"/>
              </a:rPr>
              <a:t>Мониторинг качества </a:t>
            </a:r>
            <a:r>
              <a:rPr sz="1600" spc="-5" dirty="0">
                <a:solidFill>
                  <a:srgbClr val="385622"/>
                </a:solidFill>
                <a:latin typeface="Franklin Gothic Book"/>
                <a:cs typeface="Franklin Gothic Book"/>
              </a:rPr>
              <a:t>дошкольного </a:t>
            </a:r>
            <a:r>
              <a:rPr sz="1600" dirty="0">
                <a:solidFill>
                  <a:srgbClr val="385622"/>
                </a:solidFill>
                <a:latin typeface="Franklin Gothic Book"/>
                <a:cs typeface="Franklin Gothic Book"/>
              </a:rPr>
              <a:t>образования </a:t>
            </a:r>
            <a:r>
              <a:rPr sz="1600" spc="-5" dirty="0">
                <a:solidFill>
                  <a:srgbClr val="385622"/>
                </a:solidFill>
                <a:latin typeface="Franklin Gothic Book"/>
                <a:cs typeface="Franklin Gothic Book"/>
              </a:rPr>
              <a:t>—</a:t>
            </a:r>
            <a:r>
              <a:rPr sz="1600" spc="-114" dirty="0">
                <a:solidFill>
                  <a:srgbClr val="385622"/>
                </a:solidFill>
                <a:latin typeface="Franklin Gothic Book"/>
                <a:cs typeface="Franklin Gothic Book"/>
              </a:rPr>
              <a:t> </a:t>
            </a:r>
            <a:r>
              <a:rPr sz="1600" spc="-20" dirty="0" smtClean="0">
                <a:solidFill>
                  <a:srgbClr val="385622"/>
                </a:solidFill>
                <a:latin typeface="Franklin Gothic Book"/>
                <a:cs typeface="Franklin Gothic Book"/>
              </a:rPr>
              <a:t>20</a:t>
            </a:r>
            <a:r>
              <a:rPr lang="en-US" sz="1600" spc="-20" dirty="0" smtClean="0">
                <a:solidFill>
                  <a:srgbClr val="385622"/>
                </a:solidFill>
                <a:latin typeface="Franklin Gothic Book"/>
                <a:cs typeface="Franklin Gothic Book"/>
              </a:rPr>
              <a:t>20 </a:t>
            </a:r>
            <a:r>
              <a:rPr lang="ru-RU" sz="1600" spc="-20" dirty="0" smtClean="0">
                <a:solidFill>
                  <a:srgbClr val="385622"/>
                </a:solidFill>
                <a:latin typeface="Franklin Gothic Book"/>
                <a:cs typeface="Franklin Gothic Book"/>
              </a:rPr>
              <a:t>г.</a:t>
            </a:r>
            <a:endParaRPr sz="1600" dirty="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92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157852" y="1941756"/>
            <a:ext cx="3776347" cy="33543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350" dirty="0">
                <a:latin typeface="Calibri"/>
                <a:cs typeface="Calibri"/>
              </a:rPr>
              <a:t>В настоящий</a:t>
            </a:r>
            <a:r>
              <a:rPr sz="1350" spc="-6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момент</a:t>
            </a:r>
            <a:endParaRPr sz="13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350" spc="-5" dirty="0">
                <a:latin typeface="Calibri"/>
                <a:cs typeface="Calibri"/>
              </a:rPr>
              <a:t>изучение полученных данных </a:t>
            </a:r>
            <a:r>
              <a:rPr sz="1350" spc="-10" dirty="0">
                <a:latin typeface="Calibri"/>
                <a:cs typeface="Calibri"/>
              </a:rPr>
              <a:t>продолжается.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sz="1800" b="1" spc="-5" dirty="0">
                <a:latin typeface="Calibri"/>
                <a:cs typeface="Calibri"/>
              </a:rPr>
              <a:t>Спасибо </a:t>
            </a:r>
            <a:r>
              <a:rPr sz="1800" b="1" dirty="0">
                <a:latin typeface="Calibri"/>
                <a:cs typeface="Calibri"/>
              </a:rPr>
              <a:t>за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внимание!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91440" marR="85725" algn="ctr">
              <a:lnSpc>
                <a:spcPct val="114799"/>
              </a:lnSpc>
            </a:pPr>
            <a:r>
              <a:rPr lang="ru-RU" sz="1350" spc="-5" dirty="0" smtClean="0">
                <a:latin typeface="Calibri"/>
                <a:cs typeface="Calibri"/>
              </a:rPr>
              <a:t>Информацию по МКДО вы можете найти по адресу</a:t>
            </a:r>
            <a:r>
              <a:rPr sz="1350" spc="-5" dirty="0" smtClean="0">
                <a:latin typeface="Calibri"/>
                <a:cs typeface="Calibri"/>
              </a:rPr>
              <a:t>:  </a:t>
            </a:r>
            <a:r>
              <a:rPr lang="ru-RU" sz="1400" dirty="0">
                <a:solidFill>
                  <a:srgbClr val="0070C0"/>
                </a:solidFill>
              </a:rPr>
              <a:t>http://firo-nir.ru/index.php/sbornik-materialov.html</a:t>
            </a:r>
            <a:endParaRPr lang="ru-RU" sz="1350" spc="-5" dirty="0" smtClean="0">
              <a:solidFill>
                <a:srgbClr val="0070C0"/>
              </a:solidFill>
              <a:latin typeface="Calibri"/>
              <a:cs typeface="Calibri"/>
            </a:endParaRPr>
          </a:p>
          <a:p>
            <a:pPr marL="91440" marR="85725" algn="ctr">
              <a:lnSpc>
                <a:spcPct val="114799"/>
              </a:lnSpc>
            </a:pPr>
            <a:r>
              <a:rPr lang="ru-RU" sz="2000" spc="-5" dirty="0" smtClean="0">
                <a:latin typeface="Calibri"/>
                <a:cs typeface="Calibri"/>
              </a:rPr>
              <a:t>Кирюхин Олег Анатольевич</a:t>
            </a:r>
          </a:p>
          <a:p>
            <a:pPr marL="91440" marR="85725" algn="ctr">
              <a:lnSpc>
                <a:spcPct val="114799"/>
              </a:lnSpc>
            </a:pPr>
            <a:r>
              <a:rPr lang="ru-RU" sz="2000" spc="-5" dirty="0" smtClean="0">
                <a:latin typeface="Calibri"/>
                <a:cs typeface="Calibri"/>
              </a:rPr>
              <a:t>+7 (918) 377-12-18</a:t>
            </a:r>
          </a:p>
          <a:p>
            <a:pPr marL="91440" marR="85725" algn="ctr">
              <a:lnSpc>
                <a:spcPct val="114799"/>
              </a:lnSpc>
            </a:pPr>
            <a:r>
              <a:rPr lang="en-US" sz="2000" b="1" spc="-5" dirty="0" smtClean="0">
                <a:latin typeface="Calibri"/>
                <a:cs typeface="Calibri"/>
              </a:rPr>
              <a:t>oleg200267@mail.ru</a:t>
            </a:r>
            <a:endParaRPr sz="20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7135</Words>
  <Application>Microsoft Office PowerPoint</Application>
  <PresentationFormat>Экран (4:3)</PresentationFormat>
  <Paragraphs>1623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Office Theme</vt:lpstr>
      <vt:lpstr>Презентация PowerPoint</vt:lpstr>
      <vt:lpstr>Мониторинг качества дошкольного образования — 2021</vt:lpstr>
      <vt:lpstr>Основные цели разработки системы МКДО</vt:lpstr>
      <vt:lpstr>Подготовка к разработке системы МКДО.  Научно-методологическая основа</vt:lpstr>
      <vt:lpstr>Инструментарий исследования качества  дошкольного образования в 2018 году</vt:lpstr>
      <vt:lpstr>Инструментарий исследования качества  дошкольного образования в 2021 году.     Часть 1</vt:lpstr>
      <vt:lpstr>Инструментарий исследования качества  дошкольного образования в 2021 году.     Часть 2</vt:lpstr>
      <vt:lpstr>Инструментарий исследования качества  дошкольного образования в 2021 году.     Часть 3</vt:lpstr>
      <vt:lpstr>Комплексное оценивание ECERS-R</vt:lpstr>
      <vt:lpstr>Комплексное оценивание ECERS-R</vt:lpstr>
      <vt:lpstr>Результаты исследования качества  образовательной среды ДОО в 2018 году</vt:lpstr>
      <vt:lpstr>Применимость показателей качества образовательной  среды шкал комплексного исследования качества ECERS-R  в российских ДОО, по мнению региональных экспертов  2021 г.</vt:lpstr>
      <vt:lpstr>Возможности и проблемы международного инструментария  в контексте его использования для мониторинга качества  дошкольного образования Российской Федерации</vt:lpstr>
      <vt:lpstr>Подготовка к разработке МКДО.  Научно-методологическая основа</vt:lpstr>
      <vt:lpstr>Аналитический обзор — 2020 г. СССР и Россия. Пять отечественных систем оценки и мониторинга качества  дошкольного образования:</vt:lpstr>
      <vt:lpstr>Аттестация и государственная аккредитация дошкольных  образовательных учреждений. Стеркина Р. Б.</vt:lpstr>
      <vt:lpstr>Аналитический обзор — 2020 г. Мировое образовательное пространство.  Пять зарубежных систем оценки и мониторинга качества дошкольного  образования стран — лидеров в сфере общего образования</vt:lpstr>
      <vt:lpstr>Австралия. Государственная оценка дошкольного образования</vt:lpstr>
      <vt:lpstr>Австралия. Национальная система качества ДО</vt:lpstr>
      <vt:lpstr>Выводы по итогам аналитического обзора 2019 года</vt:lpstr>
      <vt:lpstr>Презентация PowerPoint</vt:lpstr>
      <vt:lpstr>Концепция МКДО-2019, механизмы, процедуры  и инструментарий</vt:lpstr>
      <vt:lpstr>Концепция МКДО: принципы мониторинга качества  дошкольного образования РФ</vt:lpstr>
      <vt:lpstr>Концепция мониторинга качества дошкольного  образования РФ — от собственного образа качества ДОО  к многоуровневому анализу текущей ситуации и разработке программ развития ДОО</vt:lpstr>
      <vt:lpstr>Концепция мониторинга качества дошкольного  образования РФ — от собственного образа качества ДОО  к многоуровневому анализу текущей ситуации и разработке программ развития ДОО</vt:lpstr>
      <vt:lpstr>Модели оценки объектов мониторинга</vt:lpstr>
      <vt:lpstr>Модели оценки объектов мониторинга</vt:lpstr>
      <vt:lpstr>Механизмы мониторинга качества дошкольного образования:</vt:lpstr>
      <vt:lpstr>Презентация PowerPoint</vt:lpstr>
      <vt:lpstr>Многоуровневая ответственность  за качество образования в ДОО</vt:lpstr>
      <vt:lpstr>Многоуровневый мониторинг качества дошкольного образования</vt:lpstr>
      <vt:lpstr>Сбор разносторонней информации о качестве  дошкольного образования в ходе МКДО</vt:lpstr>
      <vt:lpstr>Нормативно-правовые основы МКДО</vt:lpstr>
      <vt:lpstr>Закон об образовании РФ</vt:lpstr>
      <vt:lpstr>Другие нормативно-правовые акты, с учетом которых разрабатывалась система МКДО</vt:lpstr>
      <vt:lpstr>Постановление Правительства РФ от 5 августа 2013 г. № 662 «Об осуществлении мониторинга системы образования»</vt:lpstr>
      <vt:lpstr>Операционализация требований ФГОС ДО и формирование  основы для сбора и систематизации информации МКДО</vt:lpstr>
      <vt:lpstr>Систематизация информации о качестве  дошкольного образования в ходе МКДО</vt:lpstr>
      <vt:lpstr>Систематизация разносторонней информации о качестве  дошкольного образования в ходе МКДО</vt:lpstr>
      <vt:lpstr>Введение развернутой системы индикаторов  для оценки показателей МКДО в Шкалах МКДО</vt:lpstr>
      <vt:lpstr>Накопительная система оценивания показателей МКДО:  каждый уровень дополняет и расширяет возможности  предыдущего</vt:lpstr>
      <vt:lpstr>Шкалы МКДО-2019</vt:lpstr>
      <vt:lpstr>Шкалы МКДО-2019: система оценивания показателей</vt:lpstr>
      <vt:lpstr>Шкалы МКДО-2019: система оценивания показателей</vt:lpstr>
      <vt:lpstr>Шкалы МКДО-2019: система оценивания показателей</vt:lpstr>
      <vt:lpstr>Шкалы МКДО-2019: система оценивания показателей</vt:lpstr>
      <vt:lpstr>Шкалы МКДО-2019: система оценивания показателей</vt:lpstr>
      <vt:lpstr>Система и среда</vt:lpstr>
      <vt:lpstr>Системный подход в структуре индикаторов МКДО</vt:lpstr>
      <vt:lpstr>От группового подхода к индивидуальному  системному и комплексному</vt:lpstr>
      <vt:lpstr>Оценивание показателя «Понимание ребенка»</vt:lpstr>
      <vt:lpstr>Шкалы МКДО-2019: система оценивания показателей</vt:lpstr>
      <vt:lpstr>Составление графа показателей качества и индикаторов</vt:lpstr>
      <vt:lpstr>Составление графа показателей качества и индикаторов</vt:lpstr>
      <vt:lpstr>Показатель 41. Развитие мелкой моторики</vt:lpstr>
      <vt:lpstr>Показатель 41. Развитие мелкой моторики</vt:lpstr>
      <vt:lpstr>Разворачивание возможностей для развития детей на примере показателя «Изобразительное творчество»</vt:lpstr>
      <vt:lpstr>Уровни соконструктивного процесса</vt:lpstr>
      <vt:lpstr>АПРОБАЦИЯ СИСТЕМЫ МКДО</vt:lpstr>
      <vt:lpstr>Презентация PowerPoint</vt:lpstr>
      <vt:lpstr>Общее количество ДОО — участников апробации Концепции  и инструментария МКДО-2020</vt:lpstr>
      <vt:lpstr>Участники МКДО-2019</vt:lpstr>
      <vt:lpstr>Сбор разносторонней информации о качестве  дошкольного образования в ходе МКДО</vt:lpstr>
      <vt:lpstr>Внутренняя оценка качества ООП ДОО. Лист оценки качества</vt:lpstr>
      <vt:lpstr>Внутренняя оценка качества ООП ДОО. Результаты</vt:lpstr>
      <vt:lpstr>Внутренняя оценка качества ООП ДОО. Результаты</vt:lpstr>
      <vt:lpstr>Самооценка педагогов. Уровни самооценивания</vt:lpstr>
      <vt:lpstr>Самооценка педагогов. Лист самооценки профессиональной  квалификации и качества педагогической работы</vt:lpstr>
      <vt:lpstr>Результаты самооценки педагогов по областям качества</vt:lpstr>
      <vt:lpstr>Результаты самооценки педагогов по областям качества</vt:lpstr>
      <vt:lpstr>Самооценка квалификации педагогами в МКДО-2020</vt:lpstr>
      <vt:lpstr>Анкетирование родителей / законных представителей.  Степень вовлеченности в образовательную деятельность ДОО.  Критерии оценки</vt:lpstr>
      <vt:lpstr>Анкетирование родителей / законных представителей.  Степень вовлеченности в образовательную деятельность ДОО</vt:lpstr>
      <vt:lpstr>Анкетирование родителей / законных представителей.  Степень удовлетворенности. Критерии оценки</vt:lpstr>
      <vt:lpstr>Анкетирование родителей / законных представителей.  Степень удовлетворенности</vt:lpstr>
      <vt:lpstr>Результаты оценки ДОО родителями</vt:lpstr>
      <vt:lpstr>Результаты оценки ДОО родителями</vt:lpstr>
      <vt:lpstr>Результаты оценки удовлетворенности ДОО родителями</vt:lpstr>
      <vt:lpstr>Шкалы МКДО. Оцениваем с использованием  развернутой шкалы индикаторов</vt:lpstr>
      <vt:lpstr>Отметка индикаторов по Шкалам МКДО в ЕИП</vt:lpstr>
      <vt:lpstr>Результаты оценки по Шкалам МКДО</vt:lpstr>
      <vt:lpstr>Результаты внутренней оценки по Шкалам МКДО (самооценка)</vt:lpstr>
      <vt:lpstr>Самооценка по Шкалам МКДО. Адекватность оценивания</vt:lpstr>
      <vt:lpstr>ДОО с большой долей одинаковых оценок</vt:lpstr>
      <vt:lpstr>Результаты внешней оценки по Шкалам МКДО (экспертная оценка)</vt:lpstr>
      <vt:lpstr>Сравнение внутренней и внешней оценки  с использованием Шкал МКДО</vt:lpstr>
      <vt:lpstr>Результаты внутренней и внешней оценки по Шкалам МКДО</vt:lpstr>
      <vt:lpstr>Презентация PowerPoint</vt:lpstr>
      <vt:lpstr>Комплексные оценки ДОО  Сравнение по разным направлениям  мониторинга</vt:lpstr>
      <vt:lpstr>Сравнение комплексных оценок ДОО. Средние оценки</vt:lpstr>
      <vt:lpstr>Сравнение комплексных оценок ДОО. Доли ДОО с разными баллами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Кирюхин Олег Анатольевич</cp:lastModifiedBy>
  <cp:revision>27</cp:revision>
  <dcterms:created xsi:type="dcterms:W3CDTF">2021-01-22T07:45:56Z</dcterms:created>
  <dcterms:modified xsi:type="dcterms:W3CDTF">2021-01-26T16:13:32Z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2020-05-06T00:00:00Z</vt:filetime>
  </property>
  <property fmtid="{D5CDD505-2E9C-101B-9397-08002B2CF9AE}" pid="3" name="Creator">
    <vt:lpwstr>Acrobat PDFMaker 20 для PowerPoint</vt:lpwstr>
  </property>
  <property fmtid="{D5CDD505-2E9C-101B-9397-08002B2CF9AE}" pid="4" name="LastSaved">
    <vt:filetime>2021-01-22T00:00:00Z</vt:filetime>
  </property>
</Properties>
</file>