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73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2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4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2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37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58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6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7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C8AA2-A93D-43EF-B2DC-7D0461B5A084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6015-03CF-4B9A-8F89-33A91211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0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30944" y="158802"/>
            <a:ext cx="9812595" cy="2387600"/>
          </a:xfrm>
        </p:spPr>
        <p:txBody>
          <a:bodyPr/>
          <a:lstStyle/>
          <a:p>
            <a:r>
              <a:rPr lang="ru-RU" dirty="0" smtClean="0"/>
              <a:t>Путь Героя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10632" y="3602038"/>
            <a:ext cx="4257368" cy="1655762"/>
          </a:xfrm>
        </p:spPr>
        <p:txBody>
          <a:bodyPr/>
          <a:lstStyle/>
          <a:p>
            <a:r>
              <a:rPr lang="ru-RU" dirty="0" smtClean="0"/>
              <a:t>Нестеренко Ирина Евгеньевна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46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 пятый: переход через порог повседневного </a:t>
            </a:r>
            <a:r>
              <a:rPr lang="ru-RU" dirty="0" smtClean="0"/>
              <a:t>мира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Через какие сложные ситуации вам приходилось пройти, и какие страхи вы преодолевали при этом? </a:t>
            </a:r>
          </a:p>
          <a:p>
            <a:r>
              <a:rPr lang="ru-RU" dirty="0"/>
              <a:t>- Что вам мешало перейти порог?</a:t>
            </a:r>
          </a:p>
          <a:p>
            <a:r>
              <a:rPr lang="ru-RU" dirty="0"/>
              <a:t>- Как вы справлялись со страхами и препятствиями? </a:t>
            </a:r>
          </a:p>
          <a:p>
            <a:r>
              <a:rPr lang="ru-RU" dirty="0"/>
              <a:t>- Какие усилия вам пришлось приложить для этого?</a:t>
            </a:r>
          </a:p>
          <a:p>
            <a:r>
              <a:rPr lang="ru-RU" dirty="0"/>
              <a:t>- Что помогло вам преодолеть сложности?</a:t>
            </a:r>
          </a:p>
          <a:p>
            <a:r>
              <a:rPr lang="ru-RU" dirty="0"/>
              <a:t>- Чему научила вас каждая из пройденных ситуаций?</a:t>
            </a:r>
          </a:p>
          <a:p>
            <a:r>
              <a:rPr lang="ru-RU" dirty="0"/>
              <a:t>- Какие позитивные эмоции вы испытывали, перейдя через порог?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601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 шестой: исследование союзников и </a:t>
            </a:r>
            <a:r>
              <a:rPr lang="ru-RU" dirty="0" smtClean="0"/>
              <a:t>противников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«Никто мне не друг и никто мне не враг, но каждый мне учитель»</a:t>
            </a:r>
            <a:r>
              <a:rPr lang="ru-RU" dirty="0"/>
              <a:t>. Вы, вступившие на путь Героя, должны понимать, что вам полезны и союзники, и противники. Из всего, что происходит с вами и вокруг вас, вы можете извлечь уроки и обернуть любой опыт в свою пользу.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82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 седьмой: приближение к внутренней пещере (чрево кита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dirty="0"/>
              <a:t>вы будете преодолевать это сопротивление? </a:t>
            </a:r>
          </a:p>
          <a:p>
            <a:r>
              <a:rPr lang="ru-RU" dirty="0" smtClean="0"/>
              <a:t>Каким </a:t>
            </a:r>
            <a:r>
              <a:rPr lang="ru-RU" dirty="0"/>
              <a:t>образом будет происходить эта внутренняя метаморфоза? </a:t>
            </a:r>
          </a:p>
          <a:p>
            <a:r>
              <a:rPr lang="ru-RU" dirty="0" smtClean="0"/>
              <a:t>Что </a:t>
            </a:r>
            <a:r>
              <a:rPr lang="ru-RU" dirty="0"/>
              <a:t>будет вам поддержкой? </a:t>
            </a:r>
          </a:p>
          <a:p>
            <a:r>
              <a:rPr lang="ru-RU" dirty="0" smtClean="0"/>
              <a:t>Что </a:t>
            </a:r>
            <a:r>
              <a:rPr lang="ru-RU" dirty="0"/>
              <a:t>вам необходимо для закрепления убеждений? </a:t>
            </a:r>
          </a:p>
          <a:p>
            <a:r>
              <a:rPr lang="ru-RU" dirty="0" smtClean="0"/>
              <a:t>Как </a:t>
            </a:r>
            <a:r>
              <a:rPr lang="ru-RU" dirty="0"/>
              <a:t>ваши страхи и ограничения смогут эволюционировать в силу и уверенность?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705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 восьмой: самое большое </a:t>
            </a:r>
            <a:r>
              <a:rPr lang="ru-RU" dirty="0" smtClean="0"/>
              <a:t>испытание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 победили себя и думаете об этом с радостью и благодарностью. Вы разрешили себе стать тем, кто способен одержать верх над чем угодно. Что вам помогло в сражении с  драконом, сидевшим в пещере? Как вы преодолели внутренние препятствия?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671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 девятый: награда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/>
              <a:t>вы получили в процессе пройденных шагов? </a:t>
            </a:r>
          </a:p>
          <a:p>
            <a:r>
              <a:rPr lang="ru-RU" dirty="0" smtClean="0"/>
              <a:t>Получили </a:t>
            </a:r>
            <a:r>
              <a:rPr lang="ru-RU" dirty="0"/>
              <a:t>ли вы то, что ожидали? </a:t>
            </a:r>
          </a:p>
          <a:p>
            <a:r>
              <a:rPr lang="ru-RU" dirty="0" smtClean="0"/>
              <a:t>А </a:t>
            </a:r>
            <a:r>
              <a:rPr lang="ru-RU" dirty="0"/>
              <a:t>что ещё пришло к вам, чего вы не ждали? </a:t>
            </a:r>
          </a:p>
          <a:p>
            <a:r>
              <a:rPr lang="ru-RU" dirty="0" smtClean="0"/>
              <a:t>Как </a:t>
            </a:r>
            <a:r>
              <a:rPr lang="ru-RU" dirty="0"/>
              <a:t>вы обогатились, победив дракона? </a:t>
            </a:r>
          </a:p>
          <a:p>
            <a:r>
              <a:rPr lang="ru-RU" dirty="0" smtClean="0"/>
              <a:t>Каким </a:t>
            </a:r>
            <a:r>
              <a:rPr lang="ru-RU" dirty="0"/>
              <a:t>вы стали теперь?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397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 десятый: путь домой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/>
              <a:t>дальше?</a:t>
            </a:r>
          </a:p>
          <a:p>
            <a:r>
              <a:rPr lang="ru-RU" dirty="0" smtClean="0"/>
              <a:t>Как </a:t>
            </a:r>
            <a:r>
              <a:rPr lang="ru-RU" dirty="0"/>
              <a:t>вы распорядитесь своей дальнейшей жизнью?</a:t>
            </a:r>
          </a:p>
          <a:p>
            <a:r>
              <a:rPr lang="ru-RU" dirty="0" smtClean="0"/>
              <a:t>Что </a:t>
            </a:r>
            <a:r>
              <a:rPr lang="ru-RU" dirty="0"/>
              <a:t>вы планируете делать после завершения данного цикла?</a:t>
            </a:r>
          </a:p>
          <a:p>
            <a:r>
              <a:rPr lang="ru-RU" dirty="0" smtClean="0"/>
              <a:t>Какими </a:t>
            </a:r>
            <a:r>
              <a:rPr lang="ru-RU" dirty="0"/>
              <a:t>будут ваши следующие цели?</a:t>
            </a:r>
          </a:p>
        </p:txBody>
      </p:sp>
    </p:spTree>
    <p:extLst>
      <p:ext uri="{BB962C8B-B14F-4D97-AF65-F5344CB8AC3E}">
        <p14:creationId xmlns:p14="http://schemas.microsoft.com/office/powerpoint/2010/main" val="2681395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 одиннадцатый: воскрешение Героя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</a:t>
            </a:r>
            <a:r>
              <a:rPr lang="ru-RU" dirty="0"/>
              <a:t>вы стали?</a:t>
            </a:r>
          </a:p>
          <a:p>
            <a:r>
              <a:rPr lang="ru-RU" dirty="0" smtClean="0"/>
              <a:t>В </a:t>
            </a:r>
            <a:r>
              <a:rPr lang="ru-RU" dirty="0"/>
              <a:t>чём вы изменились по сравнению с первым шагом?</a:t>
            </a:r>
          </a:p>
          <a:p>
            <a:r>
              <a:rPr lang="ru-RU" dirty="0" smtClean="0"/>
              <a:t>Чему </a:t>
            </a:r>
            <a:r>
              <a:rPr lang="ru-RU" dirty="0"/>
              <a:t>вас научил пройденный путь?</a:t>
            </a:r>
          </a:p>
          <a:p>
            <a:r>
              <a:rPr lang="ru-RU" dirty="0" smtClean="0"/>
              <a:t>Чему </a:t>
            </a:r>
            <a:r>
              <a:rPr lang="ru-RU" dirty="0"/>
              <a:t>другие люди теперь могут у вас научиться?</a:t>
            </a:r>
          </a:p>
          <a:p>
            <a:r>
              <a:rPr lang="ru-RU" dirty="0" smtClean="0"/>
              <a:t>Как </a:t>
            </a:r>
            <a:r>
              <a:rPr lang="ru-RU" dirty="0"/>
              <a:t>вы можете способствовать эволюции окружающих вас людей?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318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 двенадцатый: обретение волшебного эликсира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dirty="0"/>
              <a:t>изменился мир за это время?</a:t>
            </a:r>
          </a:p>
          <a:p>
            <a:r>
              <a:rPr lang="ru-RU" dirty="0" smtClean="0"/>
              <a:t>Как </a:t>
            </a:r>
            <a:r>
              <a:rPr lang="ru-RU" dirty="0"/>
              <a:t>вы повлияли на изменение мира?</a:t>
            </a:r>
          </a:p>
          <a:p>
            <a:r>
              <a:rPr lang="ru-RU" dirty="0" smtClean="0"/>
              <a:t>Какую </a:t>
            </a:r>
            <a:r>
              <a:rPr lang="ru-RU" dirty="0"/>
              <a:t>пользу, ценность вы породили?</a:t>
            </a:r>
          </a:p>
          <a:p>
            <a:r>
              <a:rPr lang="ru-RU" dirty="0" smtClean="0"/>
              <a:t>Как </a:t>
            </a:r>
            <a:r>
              <a:rPr lang="ru-RU" dirty="0"/>
              <a:t>место вы заняли в этом новом мире?</a:t>
            </a:r>
          </a:p>
          <a:p>
            <a:r>
              <a:rPr lang="ru-RU" dirty="0" smtClean="0"/>
              <a:t>Каким </a:t>
            </a:r>
            <a:r>
              <a:rPr lang="ru-RU" dirty="0"/>
              <a:t>будет ваше дальнейшее взаимодействие с миром?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962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9432"/>
            <a:ext cx="10515600" cy="5557531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любой момент своей жизни, оказавшись в не очень понятной вам ситуации, вы можете спросить себя: «На какой вопрос отвечает эта ситуация? К какому из шагов она относится?» И тогда вам останется только сделать этот шаг, а затем следующий – и так далее. Вот увидите, ситуация разрешится сама собой наилучшим для вас образом.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161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 descr="https://kinofilmpro.ru/wp-content/uploads/2022/01/vpere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6" descr="https://kinofilmpro.ru/wp-content/uploads/2022/01/vpered.jpg"/>
          <p:cNvSpPr>
            <a:spLocks noChangeAspect="1" noChangeArrowheads="1"/>
          </p:cNvSpPr>
          <p:nvPr/>
        </p:nvSpPr>
        <p:spPr bwMode="auto">
          <a:xfrm>
            <a:off x="307975" y="7937"/>
            <a:ext cx="3329960" cy="332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55" y="224077"/>
            <a:ext cx="11290314" cy="647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0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211" y="2872351"/>
            <a:ext cx="6813756" cy="1325563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Американский исследователь мифологии и религии. Разработал теорию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мономифа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выявляющую общие черты мифологически-религиозного и сказочного мирового наследия. Получил широкую известность благодаря изданной в 1949 году книге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Thousand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(«Герой с тысячей лиц», или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Тысячеликий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герой»). </a:t>
            </a:r>
          </a:p>
        </p:txBody>
      </p:sp>
      <p:pic>
        <p:nvPicPr>
          <p:cNvPr id="1028" name="Picture 4" descr="Тысячеликий герой: суть книги Джозефа Кэмпбелла 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184" y="763587"/>
            <a:ext cx="2906791" cy="413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7185" y="845264"/>
            <a:ext cx="49751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212121"/>
                </a:solidFill>
                <a:effectLst/>
                <a:latin typeface="Euclid Circular A"/>
              </a:rPr>
              <a:t>Джозеф </a:t>
            </a:r>
            <a:r>
              <a:rPr lang="ru-RU" sz="3200" b="0" i="0" dirty="0" err="1" smtClean="0">
                <a:solidFill>
                  <a:srgbClr val="212121"/>
                </a:solidFill>
                <a:effectLst/>
                <a:latin typeface="Euclid Circular A"/>
              </a:rPr>
              <a:t>Кэмпбелл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27987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7820" y="155062"/>
            <a:ext cx="2041425" cy="270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4047" y="701289"/>
            <a:ext cx="1917290" cy="270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30663" y="145563"/>
            <a:ext cx="2000864" cy="270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12724" y="4029894"/>
            <a:ext cx="1983659" cy="2802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7820" y="4029894"/>
            <a:ext cx="1848464" cy="263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4046" y="3588466"/>
            <a:ext cx="1957848" cy="2774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42173" y="3873242"/>
            <a:ext cx="2094271" cy="2949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18789" y="3405160"/>
            <a:ext cx="1769806" cy="2862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51527" y="306055"/>
            <a:ext cx="1455174" cy="2526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396383" y="155062"/>
            <a:ext cx="1667797" cy="3302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08595" y="135629"/>
            <a:ext cx="1514168" cy="332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595490" y="3844362"/>
            <a:ext cx="1468690" cy="2821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2777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471" y="147484"/>
            <a:ext cx="11828206" cy="6558116"/>
          </a:xfrm>
        </p:spPr>
        <p:txBody>
          <a:bodyPr>
            <a:noAutofit/>
          </a:bodyPr>
          <a:lstStyle/>
          <a:p>
            <a:r>
              <a:rPr lang="ru-RU" sz="1500" dirty="0" smtClean="0"/>
              <a:t>1. Карта </a:t>
            </a:r>
            <a:r>
              <a:rPr lang="ru-RU" sz="1500" b="1" dirty="0" smtClean="0"/>
              <a:t>Правителя</a:t>
            </a:r>
            <a:r>
              <a:rPr lang="ru-RU" sz="1500" dirty="0"/>
              <a:t> </a:t>
            </a:r>
            <a:r>
              <a:rPr lang="ru-RU" sz="1500" dirty="0" smtClean="0"/>
              <a:t>стратегия </a:t>
            </a:r>
            <a:r>
              <a:rPr lang="ru-RU" sz="1500" dirty="0"/>
              <a:t>должна быть амбициозной, доступной не всем, ее достижение должно переводить человека в круг </a:t>
            </a:r>
            <a:r>
              <a:rPr lang="ru-RU" sz="1500" dirty="0" smtClean="0"/>
              <a:t>избранных.</a:t>
            </a:r>
            <a:endParaRPr lang="ru-RU" sz="1500" dirty="0"/>
          </a:p>
          <a:p>
            <a:r>
              <a:rPr lang="ru-RU" sz="1500" dirty="0" smtClean="0"/>
              <a:t>2. Карта</a:t>
            </a:r>
            <a:r>
              <a:rPr lang="ru-RU" sz="1500" b="1" dirty="0" smtClean="0"/>
              <a:t> Бунтаря</a:t>
            </a:r>
            <a:r>
              <a:rPr lang="ru-RU" sz="1500" dirty="0" smtClean="0"/>
              <a:t> стратегия </a:t>
            </a:r>
            <a:r>
              <a:rPr lang="ru-RU" sz="1500" dirty="0"/>
              <a:t>должна быть вне общих трендов, </a:t>
            </a:r>
            <a:r>
              <a:rPr lang="ru-RU" sz="1500" dirty="0" err="1"/>
              <a:t>аутсадерской</a:t>
            </a:r>
            <a:r>
              <a:rPr lang="ru-RU" sz="1500" dirty="0"/>
              <a:t>, путь к ней таким, про который говорят "</a:t>
            </a:r>
            <a:r>
              <a:rPr lang="ru-RU" sz="1500" dirty="0" err="1"/>
              <a:t>пИсать</a:t>
            </a:r>
            <a:r>
              <a:rPr lang="ru-RU" sz="1500" dirty="0"/>
              <a:t> против ветра", "нормальные люди так не </a:t>
            </a:r>
            <a:r>
              <a:rPr lang="ru-RU" sz="1500" dirty="0" smtClean="0"/>
              <a:t>делают".</a:t>
            </a:r>
            <a:endParaRPr lang="ru-RU" sz="1500" dirty="0"/>
          </a:p>
          <a:p>
            <a:r>
              <a:rPr lang="ru-RU" sz="1500" dirty="0" smtClean="0"/>
              <a:t>3. Карта  </a:t>
            </a:r>
            <a:r>
              <a:rPr lang="ru-RU" sz="1500" b="1" dirty="0" smtClean="0"/>
              <a:t>Искателя</a:t>
            </a:r>
            <a:r>
              <a:rPr lang="ru-RU" sz="1500" dirty="0" smtClean="0"/>
              <a:t> стратегия </a:t>
            </a:r>
            <a:r>
              <a:rPr lang="ru-RU" sz="1500" dirty="0"/>
              <a:t>нужно достигать только новыми способами, она должна быть новым неизведанным опытом, запускать нечто совершенно новое в </a:t>
            </a:r>
            <a:r>
              <a:rPr lang="ru-RU" sz="1500" dirty="0" smtClean="0"/>
              <a:t>жизни/работе.</a:t>
            </a:r>
            <a:endParaRPr lang="ru-RU" sz="1500" dirty="0"/>
          </a:p>
          <a:p>
            <a:r>
              <a:rPr lang="ru-RU" sz="1500" dirty="0" smtClean="0"/>
              <a:t>4. Карта</a:t>
            </a:r>
            <a:r>
              <a:rPr lang="ru-RU" sz="1500" b="1" dirty="0" smtClean="0"/>
              <a:t> Героя</a:t>
            </a:r>
            <a:r>
              <a:rPr lang="ru-RU" sz="1500" dirty="0" smtClean="0"/>
              <a:t> стратегия </a:t>
            </a:r>
            <a:r>
              <a:rPr lang="ru-RU" sz="1500" dirty="0"/>
              <a:t>должна быть непреодолимой, невозможной, вызовом. Для ее реализации нужно собраться с духом, совершить </a:t>
            </a:r>
            <a:r>
              <a:rPr lang="ru-RU" sz="1500" dirty="0" smtClean="0"/>
              <a:t>подвиг.</a:t>
            </a:r>
          </a:p>
          <a:p>
            <a:r>
              <a:rPr lang="ru-RU" sz="1500" dirty="0" smtClean="0"/>
              <a:t>5. Карта</a:t>
            </a:r>
            <a:r>
              <a:rPr lang="ru-RU" sz="1500" b="1" dirty="0" smtClean="0"/>
              <a:t> Простодушного</a:t>
            </a:r>
            <a:r>
              <a:rPr lang="ru-RU" sz="1500" dirty="0"/>
              <a:t> </a:t>
            </a:r>
            <a:r>
              <a:rPr lang="ru-RU" sz="1500" dirty="0" smtClean="0"/>
              <a:t>стратегия </a:t>
            </a:r>
            <a:r>
              <a:rPr lang="ru-RU" sz="1500" dirty="0"/>
              <a:t>должна приносить радость и быть праздником, путь к ней должен быть простым и легким, естественным, </a:t>
            </a:r>
            <a:r>
              <a:rPr lang="ru-RU" sz="1500" dirty="0" err="1" smtClean="0"/>
              <a:t>природосообразным</a:t>
            </a:r>
            <a:r>
              <a:rPr lang="ru-RU" sz="1500" dirty="0" smtClean="0"/>
              <a:t>.</a:t>
            </a:r>
            <a:endParaRPr lang="ru-RU" sz="1500" dirty="0"/>
          </a:p>
          <a:p>
            <a:r>
              <a:rPr lang="ru-RU" sz="1500" dirty="0" smtClean="0"/>
              <a:t>6. Карта</a:t>
            </a:r>
            <a:r>
              <a:rPr lang="ru-RU" sz="1500" b="1" dirty="0" smtClean="0"/>
              <a:t> Славного </a:t>
            </a:r>
            <a:r>
              <a:rPr lang="ru-RU" sz="1500" b="1" dirty="0"/>
              <a:t>Малого</a:t>
            </a:r>
            <a:r>
              <a:rPr lang="ru-RU" sz="1500" dirty="0"/>
              <a:t> </a:t>
            </a:r>
            <a:r>
              <a:rPr lang="ru-RU" sz="1500" dirty="0" smtClean="0"/>
              <a:t>стратегия </a:t>
            </a:r>
            <a:r>
              <a:rPr lang="ru-RU" sz="1500" dirty="0"/>
              <a:t>должна быть демократичной - доступной всем, вне зависимости от талантов, мастерства, ресурсов. Путь к ней должен быть компанейским, проходить в своей стае</a:t>
            </a:r>
            <a:r>
              <a:rPr lang="ru-RU" sz="1500" dirty="0" smtClean="0"/>
              <a:t>.</a:t>
            </a:r>
            <a:endParaRPr lang="ru-RU" sz="1500" dirty="0"/>
          </a:p>
          <a:p>
            <a:r>
              <a:rPr lang="ru-RU" sz="1500" dirty="0" smtClean="0"/>
              <a:t>7. Карта</a:t>
            </a:r>
            <a:r>
              <a:rPr lang="ru-RU" sz="1500" dirty="0"/>
              <a:t> </a:t>
            </a:r>
            <a:r>
              <a:rPr lang="ru-RU" sz="1500" b="1" dirty="0"/>
              <a:t>Эстета/Любовника </a:t>
            </a:r>
            <a:r>
              <a:rPr lang="ru-RU" sz="1500" dirty="0" smtClean="0"/>
              <a:t>стратегия </a:t>
            </a:r>
            <a:r>
              <a:rPr lang="ru-RU" sz="1500" dirty="0"/>
              <a:t>должна манить, очаровывать, путь к ней должен наслаждать, активировать чувства и чувствительность</a:t>
            </a:r>
            <a:r>
              <a:rPr lang="ru-RU" sz="1500" dirty="0" smtClean="0"/>
              <a:t>.</a:t>
            </a:r>
            <a:endParaRPr lang="ru-RU" sz="1500" dirty="0"/>
          </a:p>
          <a:p>
            <a:r>
              <a:rPr lang="ru-RU" sz="1500" dirty="0" smtClean="0"/>
              <a:t>8. Карта</a:t>
            </a:r>
            <a:r>
              <a:rPr lang="ru-RU" sz="1500" dirty="0"/>
              <a:t> </a:t>
            </a:r>
            <a:r>
              <a:rPr lang="ru-RU" sz="1500" b="1" dirty="0"/>
              <a:t>Шута</a:t>
            </a:r>
            <a:r>
              <a:rPr lang="ru-RU" sz="1500" dirty="0"/>
              <a:t> </a:t>
            </a:r>
            <a:r>
              <a:rPr lang="ru-RU" sz="1500" dirty="0" smtClean="0"/>
              <a:t>стратегия </a:t>
            </a:r>
            <a:r>
              <a:rPr lang="ru-RU" sz="1500" dirty="0"/>
              <a:t>должна переворачивать обычное с ног на голову, она должна вызывать реакции "ты что, серьезно?". Путь к ней парадоксален и полон </a:t>
            </a:r>
            <a:r>
              <a:rPr lang="ru-RU" sz="1500" dirty="0" err="1" smtClean="0"/>
              <a:t>фана</a:t>
            </a:r>
            <a:r>
              <a:rPr lang="ru-RU" sz="1500" dirty="0" smtClean="0"/>
              <a:t>.</a:t>
            </a:r>
            <a:endParaRPr lang="ru-RU" sz="1500" dirty="0"/>
          </a:p>
          <a:p>
            <a:r>
              <a:rPr lang="ru-RU" sz="1500" dirty="0" smtClean="0"/>
              <a:t>9. Карта</a:t>
            </a:r>
            <a:r>
              <a:rPr lang="ru-RU" sz="1500" b="1" dirty="0" smtClean="0"/>
              <a:t> Мудреца</a:t>
            </a:r>
            <a:r>
              <a:rPr lang="ru-RU" sz="1500" dirty="0"/>
              <a:t> </a:t>
            </a:r>
            <a:r>
              <a:rPr lang="ru-RU" sz="1500" dirty="0" smtClean="0"/>
              <a:t>стратегия </a:t>
            </a:r>
            <a:r>
              <a:rPr lang="ru-RU" sz="1500" dirty="0"/>
              <a:t>должна быть объективной и рациональной. Путь к ней должен быть умным: системным, структурным, методичным, с апелляцией к критическому мышлению, к передовым научным </a:t>
            </a:r>
            <a:r>
              <a:rPr lang="ru-RU" sz="1500" dirty="0" smtClean="0"/>
              <a:t>разработкам.</a:t>
            </a:r>
            <a:endParaRPr lang="ru-RU" sz="1500" dirty="0"/>
          </a:p>
          <a:p>
            <a:r>
              <a:rPr lang="ru-RU" sz="1500" dirty="0" smtClean="0"/>
              <a:t>10. Карта Опекуна</a:t>
            </a:r>
            <a:r>
              <a:rPr lang="ru-RU" sz="1500" dirty="0"/>
              <a:t> </a:t>
            </a:r>
            <a:r>
              <a:rPr lang="ru-RU" sz="1500" dirty="0" err="1" smtClean="0"/>
              <a:t>стретегия</a:t>
            </a:r>
            <a:r>
              <a:rPr lang="ru-RU" sz="1500" dirty="0" smtClean="0"/>
              <a:t> </a:t>
            </a:r>
            <a:r>
              <a:rPr lang="ru-RU" sz="1500" dirty="0"/>
              <a:t>должна выращивать, опираться на потенциал и переводить на более "взрослый" уровень то, что уже созрело для перехода. Путь к цели - безопасный, бережный, надежный, под крылом и </a:t>
            </a:r>
            <a:r>
              <a:rPr lang="ru-RU" sz="1500" dirty="0" smtClean="0"/>
              <a:t>присмотром.</a:t>
            </a:r>
            <a:endParaRPr lang="ru-RU" sz="1500" dirty="0"/>
          </a:p>
          <a:p>
            <a:r>
              <a:rPr lang="ru-RU" sz="1500" dirty="0" smtClean="0"/>
              <a:t>11. Карта </a:t>
            </a:r>
            <a:r>
              <a:rPr lang="ru-RU" sz="1500" b="1" dirty="0" smtClean="0"/>
              <a:t>Мага</a:t>
            </a:r>
            <a:r>
              <a:rPr lang="ru-RU" sz="1500" b="1" dirty="0"/>
              <a:t> </a:t>
            </a:r>
            <a:r>
              <a:rPr lang="ru-RU" sz="1500" dirty="0" smtClean="0"/>
              <a:t>стратегия </a:t>
            </a:r>
            <a:r>
              <a:rPr lang="ru-RU" sz="1500" dirty="0"/>
              <a:t>должна опираться на тайные/неочевидные законы, интуицию, </a:t>
            </a:r>
            <a:r>
              <a:rPr lang="ru-RU" sz="1500" dirty="0" err="1"/>
              <a:t>умунепостижимые</a:t>
            </a:r>
            <a:r>
              <a:rPr lang="ru-RU" sz="1500" dirty="0"/>
              <a:t> инструменты. Путь к ней должен быть нелинейным, иррациональным, результат вызывать реакции у других "Это мистика какая-то</a:t>
            </a:r>
            <a:r>
              <a:rPr lang="ru-RU" sz="1500" dirty="0" smtClean="0"/>
              <a:t>!".</a:t>
            </a:r>
            <a:endParaRPr lang="ru-RU" sz="1500" dirty="0"/>
          </a:p>
          <a:p>
            <a:r>
              <a:rPr lang="ru-RU" sz="1500" dirty="0" smtClean="0"/>
              <a:t>12. Карта </a:t>
            </a:r>
            <a:r>
              <a:rPr lang="ru-RU" sz="1500" b="1" dirty="0" smtClean="0"/>
              <a:t>Творца</a:t>
            </a:r>
            <a:r>
              <a:rPr lang="ru-RU" sz="1500" b="1" dirty="0"/>
              <a:t> </a:t>
            </a:r>
            <a:r>
              <a:rPr lang="ru-RU" sz="1500" dirty="0" smtClean="0"/>
              <a:t>стратегия </a:t>
            </a:r>
            <a:r>
              <a:rPr lang="ru-RU" sz="1500" dirty="0"/>
              <a:t>должна быть оригинальной, авторской, человек по отношению к цели и способам ее реализации - дизайнер, изобретатель. Путь к цели - творческий, импровизирующий, вне скриптов.</a:t>
            </a:r>
          </a:p>
        </p:txBody>
      </p:sp>
    </p:spTree>
    <p:extLst>
      <p:ext uri="{BB962C8B-B14F-4D97-AF65-F5344CB8AC3E}">
        <p14:creationId xmlns:p14="http://schemas.microsoft.com/office/powerpoint/2010/main" val="110989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Тысячеликий герой: суть книги Джозефа Кэмпбелла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4"/>
            <a:ext cx="10931013" cy="612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89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5910"/>
            <a:ext cx="10515600" cy="535105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Готовы попробовать! 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наконец почему Путь Героя? Кто такой Герой в данном контексте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Готовы </a:t>
            </a:r>
            <a:r>
              <a:rPr lang="ru-RU" dirty="0"/>
              <a:t>ли вы провести это исследование самого себя и окунуться  пространство Героя?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Кто </a:t>
            </a:r>
            <a:r>
              <a:rPr lang="ru-RU" dirty="0"/>
              <a:t>со мной – вперед!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Путь Героя – одна из самых глубоких техник, позволяющих найти себя в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9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168" y="2252918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Мои 12 шагов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64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первый: ваш повседневный мир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каком месте, в каких условиях вы живите?</a:t>
            </a:r>
          </a:p>
          <a:p>
            <a:r>
              <a:rPr lang="ru-RU" dirty="0"/>
              <a:t>Какие вещи вокруг вас?</a:t>
            </a:r>
          </a:p>
          <a:p>
            <a:r>
              <a:rPr lang="ru-RU" dirty="0"/>
              <a:t> Кто вас окружает?</a:t>
            </a:r>
          </a:p>
          <a:p>
            <a:r>
              <a:rPr lang="ru-RU" dirty="0"/>
              <a:t>Как проходит ваш день?</a:t>
            </a:r>
          </a:p>
          <a:p>
            <a:r>
              <a:rPr lang="ru-RU" dirty="0"/>
              <a:t>Чем вы занимаетесь в течение дня?</a:t>
            </a:r>
          </a:p>
          <a:p>
            <a:r>
              <a:rPr lang="ru-RU" dirty="0"/>
              <a:t> Как вы выглядите те, как одеваетесь?</a:t>
            </a:r>
          </a:p>
          <a:p>
            <a:r>
              <a:rPr lang="ru-RU" dirty="0"/>
              <a:t>Как двигаетесь, как звучите?</a:t>
            </a:r>
          </a:p>
          <a:p>
            <a:r>
              <a:rPr lang="ru-RU" dirty="0"/>
              <a:t>О чем вы думаете в этом повседневном мире?</a:t>
            </a:r>
          </a:p>
        </p:txBody>
      </p:sp>
    </p:spTree>
    <p:extLst>
      <p:ext uri="{BB962C8B-B14F-4D97-AF65-F5344CB8AC3E}">
        <p14:creationId xmlns:p14="http://schemas.microsoft.com/office/powerpoint/2010/main" val="94936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Шаг второй: ваш внутренний призыв к </a:t>
            </a:r>
            <a:r>
              <a:rPr lang="ru-RU" dirty="0" smtClean="0"/>
              <a:t>изменениям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Чувствуете ли вы желание изменений?</a:t>
            </a:r>
          </a:p>
          <a:p>
            <a:r>
              <a:rPr lang="ru-RU" dirty="0"/>
              <a:t>Что вас не устраивает в нынешней жизни, чем вы недовольны?</a:t>
            </a:r>
          </a:p>
          <a:p>
            <a:r>
              <a:rPr lang="ru-RU" dirty="0"/>
              <a:t>Какие внутренние неудовлетворенности вы ощущаете?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99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третий: отклонение призыва к изменениям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В чём вам необходимо быть уверенным, прежде чем вы отправитесь по пути Героя?</a:t>
            </a:r>
          </a:p>
          <a:p>
            <a:r>
              <a:rPr lang="ru-RU" dirty="0"/>
              <a:t>- Какая стабильность вам нужна для того, чтобы спокойно начать эксперимент?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87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Шаг четвёртый: встреча с </a:t>
            </a:r>
            <a:r>
              <a:rPr lang="ru-RU" dirty="0" smtClean="0"/>
              <a:t>волшебством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Итак, о чём шепчет вам внешний мир?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он хочет вам сказать? </a:t>
            </a:r>
            <a:endParaRPr lang="ru-RU" dirty="0" smtClean="0"/>
          </a:p>
          <a:p>
            <a:r>
              <a:rPr lang="ru-RU" dirty="0" smtClean="0"/>
              <a:t>Обращайте </a:t>
            </a:r>
            <a:r>
              <a:rPr lang="ru-RU" dirty="0"/>
              <a:t>внимание на волшебные моменты – услышанная песня может внезапно совпасть с вашими мыслями; случайная цифра вдруг вызовет острые ассоциации; давно потерянная вещь неожиданно найдётся в самую нужную минуту – и тому подобное.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996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599</Words>
  <Application>Microsoft Office PowerPoint</Application>
  <PresentationFormat>Широкоэкранный</PresentationFormat>
  <Paragraphs>102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Euclid Circular A</vt:lpstr>
      <vt:lpstr>Times New Roman</vt:lpstr>
      <vt:lpstr>Тема Office</vt:lpstr>
      <vt:lpstr>Путь Героя </vt:lpstr>
      <vt:lpstr>Американский исследователь мифологии и религии. Разработал теорию мономифа, выявляющую общие черты мифологически-религиозного и сказочного мирового наследия. Получил широкую известность благодаря изданной в 1949 году книге The Hero with a Thousand Faces («Герой с тысячей лиц», или «Тысячеликий герой»). </vt:lpstr>
      <vt:lpstr>Презентация PowerPoint</vt:lpstr>
      <vt:lpstr>Презентация PowerPoint</vt:lpstr>
      <vt:lpstr>Мои 12 шагов </vt:lpstr>
      <vt:lpstr>Шаг первый: ваш повседневный мир</vt:lpstr>
      <vt:lpstr>Шаг второй: ваш внутренний призыв к изменениям</vt:lpstr>
      <vt:lpstr>Шаг третий: отклонение призыва к изменениям </vt:lpstr>
      <vt:lpstr>Шаг четвёртый: встреча с волшебством</vt:lpstr>
      <vt:lpstr>Шаг пятый: переход через порог повседневного мира</vt:lpstr>
      <vt:lpstr>Шаг шестой: исследование союзников и противников</vt:lpstr>
      <vt:lpstr>Шаг седьмой: приближение к внутренней пещере (чрево кита)</vt:lpstr>
      <vt:lpstr>Шаг восьмой: самое большое испытание</vt:lpstr>
      <vt:lpstr>Шаг девятый: награда</vt:lpstr>
      <vt:lpstr>Шаг десятый: путь домой</vt:lpstr>
      <vt:lpstr>Шаг одиннадцатый: воскрешение Героя</vt:lpstr>
      <vt:lpstr>Шаг двенадцатый: обретение волшебного эликсира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Путь героя </dc:title>
  <dc:creator>Нестеренко</dc:creator>
  <cp:lastModifiedBy>Нестеренко</cp:lastModifiedBy>
  <cp:revision>11</cp:revision>
  <dcterms:created xsi:type="dcterms:W3CDTF">2022-03-28T18:02:45Z</dcterms:created>
  <dcterms:modified xsi:type="dcterms:W3CDTF">2022-03-28T20:17:36Z</dcterms:modified>
</cp:coreProperties>
</file>