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74" r:id="rId4"/>
    <p:sldId id="275" r:id="rId5"/>
    <p:sldId id="271" r:id="rId6"/>
    <p:sldId id="267" r:id="rId7"/>
    <p:sldId id="272" r:id="rId8"/>
    <p:sldId id="258" r:id="rId9"/>
    <p:sldId id="269" r:id="rId10"/>
    <p:sldId id="268" r:id="rId11"/>
    <p:sldId id="273" r:id="rId12"/>
    <p:sldId id="276" r:id="rId13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14="http://schemas.microsoft.com/office/powerpoint/2010/main" xmlns:pr="smNativeData" dt="1641937530" val="974" revOS="4"/>
      <pr:smFileRevision xmlns="" xmlns:p14="http://schemas.microsoft.com/office/powerpoint/2010/main" xmlns:pr="smNativeData" dt="1641937530" val="101"/>
      <pr:guideOptions xmlns="" xmlns:p14="http://schemas.microsoft.com/office/powerpoint/2010/main" xmlns:pr="smNativeData" dt="1641937530" snapToGrid="1" snapToBorders="1" snapToGuides="1" lock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882" y="114"/>
      </p:cViewPr>
      <p:guideLst>
        <p:guide orient="horz" pos="2160"/>
        <p:guide pos="384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" d="100"/>
        <a:sy n="8" d="100"/>
      </p:scale>
      <p:origin x="0" y="0"/>
    </p:cViewPr>
  </p:sorterViewPr>
  <p:notesViewPr>
    <p:cSldViewPr snapToObjects="1" showGuides="1">
      <p:cViewPr>
        <p:scale>
          <a:sx n="53" d="100"/>
          <a:sy n="53" d="100"/>
        </p:scale>
        <p:origin x="80" y="-481"/>
      </p:cViewPr>
      <p:guideLst/>
    </p:cSldViewPr>
  </p:notesViewPr>
  <p:gridSpacing cx="45086" cy="4508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C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CAAR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6AYAAKBBAACYFQAAEAAAACYAAAAIAAAAgYAAAAAAAAA=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ru-ru" sz="60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RYAAKBBAABYIAAAEAAAACYAAAAIAAAAAYAAAAAAAAA=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T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32DC-92D3-15C4-9DF8-64917CB66B31}" type="datetime1">
              <a:t>12.01.2022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Gc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01B3-FDD3-15F7-9DF8-0BA24FB66B5E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AAAAAABLAACcAAAAEAAAACYAAAAIAAAA//////////8="/>
              </a:ext>
            </a:extLst>
          </p:cNvSpPr>
          <p:nvPr/>
        </p:nvSpPr>
        <p:spPr>
          <a:xfrm>
            <a:off x="0" y="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3" name="Прямоугольник 5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lCkAAABLAAAwKgAAEAAAACYAAAAIAAAA//////////8="/>
              </a:ext>
            </a:extLst>
          </p:cNvSpPr>
          <p:nvPr/>
        </p:nvSpPr>
        <p:spPr>
          <a:xfrm>
            <a:off x="0" y="675894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grpSp>
        <p:nvGrpSpPr>
          <p:cNvPr id="4" name="Группа 6"/>
          <p:cNvGrpSpPr>
            <a:extLst>
              <a:ext uri="smNativeData">
                <pr:smNativeData xmlns="" xmlns:p14="http://schemas.microsoft.com/office/powerpoint/2010/main" xmlns:pr="smNativeData" val="SMDATA_7_evrdYRMAAAAlAAAAAQAAAA8BAAAAkAAAAEgAAACQAAAASAAAAAAAAAAAAAAAAAAAABcAAAAUAAAAAAAAAAAAAAD/fwAA/38AAAAAAAAJAAAABAAAAG1hdHMMAAAAEAAAAAAAAAAAAAAAAAAAAAAAAAAfAAAAVAAAAAAAAAAAAAAAAAAAAAAAAAAAAAAAAAAAAAAAAAAAAAAAAAAAAAAAAAAAAAAAAAAAAAAAAAAAAAAAAAAAAAAAAAAAAAAAAAAAAAAAAAAAAAAAAAAAACEAAAAYAAAAFAAAAJkZAAAAAAAAGSsAAMMBAAAQAAAAJgAAAAgAAAD/////AAAAAA=="/>
              </a:ext>
            </a:extLst>
          </p:cNvGrpSpPr>
          <p:nvPr/>
        </p:nvGrpSpPr>
        <p:grpSpPr>
          <a:xfrm>
            <a:off x="4161155" y="0"/>
            <a:ext cx="2844800" cy="286385"/>
            <a:chOff x="4161155" y="0"/>
            <a:chExt cx="2844800" cy="286385"/>
          </a:xfrm>
        </p:grpSpPr>
        <p:sp>
          <p:nvSpPr>
            <p:cNvPr id="6" name="Прямоугольник 7"/>
            <p:cNvSpPr>
              <a:extLst>
                <a:ext uri="smNativeData">
  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B3GwAAEgAAABkrAADDAQAAAAAAACYAAAAIAAAA//////////8="/>
                </a:ext>
              </a:extLst>
            </p:cNvSpPr>
            <p:nvPr/>
          </p:nvSpPr>
          <p:spPr>
            <a:xfrm>
              <a:off x="4464685" y="11430"/>
              <a:ext cx="2541270" cy="2749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  <p:sp>
          <p:nvSpPr>
            <p:cNvPr id="5" name="Блок-схема: объединение 8"/>
            <p:cNvSpPr>
              <a:extLst>
                <a:ext uri="smNativeData">
                  <pr:smNativeData xmlns="" xmlns:p14="http://schemas.microsoft.com/office/powerpoint/2010/main" xmlns:pr="smNativeData" val="SMDATA_13_evrdYRMAAAAlAAAAQQE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CZGQAAAAAAAFYdAACxAQAAAAAAACYAAAAIAAAA//////////8="/>
                </a:ext>
              </a:extLst>
            </p:cNvSpPr>
            <p:nvPr/>
          </p:nvSpPr>
          <p:spPr>
            <a:xfrm>
              <a:off x="4161155" y="0"/>
              <a:ext cx="607695" cy="274955"/>
            </a:xfrm>
            <a:prstGeom prst="flowChartMerg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</p:grpSp>
      <p:grpSp>
        <p:nvGrpSpPr>
          <p:cNvPr id="7" name="Группа 9"/>
          <p:cNvGrpSpPr>
            <a:extLst>
              <a:ext uri="smNativeData">
                <pr:smNativeData xmlns="" xmlns:p14="http://schemas.microsoft.com/office/powerpoint/2010/main" xmlns:pr="smNativeData" val="SMDATA_7_evrdYRMAAAAlAAAAAQAAAA8BAAAAkAAAAEgAAACQAAAASAAAAAAAAAAAAAAAAAAAABcAAAAUAAAAAAAAAAAAAAD/fwAA/38AAAAAAAAJAAAABAAAAG1hdHMMAAAAEAAAAAAAAAAAAAAAAAAAAAAAAAAfAAAAVAAAAAAAAAAAAAAAAAAAAAAAAAAAAAAAAAAAAAAAAAAAAAAAAAAAAAAAAAAAAAAAAAAAAAAAAAAAAAAAAAAAAAAAAAAAAAAAAAAAAAAAAAAAAAAAAAAAACEAAAAYAAAAFAAAAMj///+AKAAASBEAADAqAAAQAAAAJgAAAAgAAAD/////AAAAAA=="/>
              </a:ext>
            </a:extLst>
          </p:cNvGrpSpPr>
          <p:nvPr/>
        </p:nvGrpSpPr>
        <p:grpSpPr>
          <a:xfrm>
            <a:off x="-35560" y="6583680"/>
            <a:ext cx="2844800" cy="274320"/>
            <a:chOff x="-35560" y="6583680"/>
            <a:chExt cx="2844800" cy="274320"/>
          </a:xfrm>
        </p:grpSpPr>
        <p:sp>
          <p:nvSpPr>
            <p:cNvPr id="9" name="Прямоугольник 10"/>
            <p:cNvSpPr>
              <a:extLst>
                <a:ext uri="smNativeData">
  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DI////gCgAAGoPAAAwKgAAAAAAACYAAAAIAAAA//////////8="/>
                </a:ext>
              </a:extLst>
            </p:cNvSpPr>
            <p:nvPr/>
          </p:nvSpPr>
          <p:spPr>
            <a:xfrm>
              <a:off x="-35560" y="6583680"/>
              <a:ext cx="2541270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  <p:sp>
          <p:nvSpPr>
            <p:cNvPr id="8" name="Блок-схема: объединение 11"/>
            <p:cNvSpPr>
              <a:extLst>
                <a:ext uri="smNativeData">
                  <pr:smNativeData xmlns="" xmlns:p14="http://schemas.microsoft.com/office/powerpoint/2010/main" xmlns:pr="smNativeData" val="SMDATA_13_evrdYRMAAAAlAAAAQQE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CLDQAAgCgAAEgRAAAwKgAAAAAAACYAAAAIAAAA//////////8="/>
                </a:ext>
              </a:extLst>
            </p:cNvSpPr>
            <p:nvPr/>
          </p:nvSpPr>
          <p:spPr>
            <a:xfrm rot="10800000">
              <a:off x="2201545" y="6583680"/>
              <a:ext cx="607695" cy="274320"/>
            </a:xfrm>
            <a:prstGeom prst="flowChartMerg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</p:grpSp>
      <p:sp>
        <p:nvSpPr>
          <p:cNvPr id="10" name="Рисун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ZKwAADgAAAABLAACKFAAAEAAAACYAAAAIAAAAAYAAAAAAAAA="/>
              </a:ext>
            </a:extLst>
          </p:cNvSpPr>
          <p:nvPr>
            <p:ph type="pic" sz="quarter" idx="10"/>
          </p:nvPr>
        </p:nvSpPr>
        <p:spPr>
          <a:xfrm>
            <a:off x="7005955" y="8890"/>
            <a:ext cx="5186045" cy="3329940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11" name="Заголовок 1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XBAAA/QIAAG8kAAAkCwAAEAAAACYAAAAIAAAAAYAAAAAAAAA="/>
              </a:ext>
            </a:extLst>
          </p:cNvSpPr>
          <p:nvPr>
            <p:ph type="title"/>
          </p:nvPr>
        </p:nvSpPr>
        <p:spPr>
          <a:xfrm>
            <a:off x="664845" y="485775"/>
            <a:ext cx="5257800" cy="1325245"/>
          </a:xfrm>
        </p:spPr>
        <p:txBody>
          <a:bodyPr/>
          <a:lstStyle>
            <a:lvl1pPr>
              <a:defRPr lang="ru-ru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12" name="Текст 1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XBAAAQA0AAP8jAAAqJgAAEAAAACYAAAAIAAAAAQAAAAAAAAA="/>
              </a:ext>
            </a:extLst>
          </p:cNvSpPr>
          <p:nvPr>
            <p:ph idx="11"/>
          </p:nvPr>
        </p:nvSpPr>
        <p:spPr>
          <a:xfrm>
            <a:off x="664845" y="2153920"/>
            <a:ext cx="5186680" cy="405003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13" name="Объект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KgAAphUAAN9KAAAiKgAAEAAAACYAAAAIAAAAAYAAAAAAAAA="/>
              </a:ext>
            </a:extLst>
          </p:cNvSpPr>
          <p:nvPr>
            <p:ph type="pic" sz="quarter" idx="12"/>
          </p:nvPr>
        </p:nvSpPr>
        <p:spPr>
          <a:xfrm>
            <a:off x="6984365" y="3519170"/>
            <a:ext cx="5186680" cy="3329940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IAAAAAAAAA="/>
              </a:ext>
            </a:extLst>
          </p:cNvSpPr>
          <p:nvPr>
            <p:ph type="title"/>
          </p:nvPr>
        </p:nvSpPr>
        <p:spPr/>
        <p:txBody>
          <a:bodyPr/>
          <a:lstStyle>
            <a:lvl1pPr>
              <a:defRPr lang="ru-ru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Прямоугольник 9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AAAAAABLAACcAAAAEAAAACYAAAAIAAAA//////////8="/>
              </a:ext>
            </a:extLst>
          </p:cNvSpPr>
          <p:nvPr/>
        </p:nvSpPr>
        <p:spPr>
          <a:xfrm>
            <a:off x="0" y="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5" name="Прямоугольник 10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lCkAAABLAAAwKgAAEAAAACYAAAAIAAAA//////////8="/>
              </a:ext>
            </a:extLst>
          </p:cNvSpPr>
          <p:nvPr/>
        </p:nvSpPr>
        <p:spPr>
          <a:xfrm>
            <a:off x="0" y="675894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grpSp>
        <p:nvGrpSpPr>
          <p:cNvPr id="6" name="Группа 11"/>
          <p:cNvGrpSpPr>
            <a:extLst>
              <a:ext uri="smNativeData">
                <pr:smNativeData xmlns="" xmlns:p14="http://schemas.microsoft.com/office/powerpoint/2010/main" xmlns:pr="smNativeData" val="SMDATA_7_evrdYRMAAAAlAAAAAQAAAA8BAAAAkAAAAEgAAACQAAAASAAAAAAAAAAAAAAAAAAAABcAAAAUAAAAAAAAAAAAAAD/fwAA/38AAAAAAAAJAAAABAAAAG1hdHMMAAAAEAAAAAAAAAAAAAAAAAAAAAAAAAAfAAAAVAAAAAAAAAAAAAAAAAAAAAAAAAAAAAAAAAAAAAAAAAAAAAAAAAAAAAAAAAAAAAAAAAAAAAAAAAAAAAAAAAAAAAAAAAAAAAAAAAAAAAAAAAAAAAAAAAAAACEAAAAYAAAAFAAAAIA5AAA8AAAAAEsAAP4BAAAQAAAAJgAAAAgAAAD/////AAAAAA=="/>
              </a:ext>
            </a:extLst>
          </p:cNvGrpSpPr>
          <p:nvPr/>
        </p:nvGrpSpPr>
        <p:grpSpPr>
          <a:xfrm>
            <a:off x="9347200" y="38100"/>
            <a:ext cx="2844800" cy="285750"/>
            <a:chOff x="9347200" y="38100"/>
            <a:chExt cx="2844800" cy="285750"/>
          </a:xfrm>
        </p:grpSpPr>
        <p:sp>
          <p:nvSpPr>
            <p:cNvPr id="8" name="Прямоугольник 12"/>
            <p:cNvSpPr>
              <a:extLst>
                <a:ext uri="smNativeData">
  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BeOwAATgAAAABLAAD+AQAAAAAAACYAAAAIAAAA//////////8="/>
                </a:ext>
              </a:extLst>
            </p:cNvSpPr>
            <p:nvPr/>
          </p:nvSpPr>
          <p:spPr>
            <a:xfrm>
              <a:off x="9650730" y="49530"/>
              <a:ext cx="2541270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  <p:sp>
          <p:nvSpPr>
            <p:cNvPr id="7" name="Блок-схема: объединение 13"/>
            <p:cNvSpPr>
              <a:extLst>
                <a:ext uri="smNativeData">
                  <pr:smNativeData xmlns="" xmlns:p14="http://schemas.microsoft.com/office/powerpoint/2010/main" xmlns:pr="smNativeData" val="SMDATA_13_evrdYRMAAAAlAAAAQQE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CAOQAAPAAAAD09AADsAQAAAAAAACYAAAAIAAAA//////////8="/>
                </a:ext>
              </a:extLst>
            </p:cNvSpPr>
            <p:nvPr/>
          </p:nvSpPr>
          <p:spPr>
            <a:xfrm>
              <a:off x="9347200" y="38100"/>
              <a:ext cx="607695" cy="274320"/>
            </a:xfrm>
            <a:prstGeom prst="flowChartMerg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</p:grpSp>
      <p:grpSp>
        <p:nvGrpSpPr>
          <p:cNvPr id="9" name="Группа 14"/>
          <p:cNvGrpSpPr>
            <a:extLst>
              <a:ext uri="smNativeData">
                <pr:smNativeData xmlns="" xmlns:p14="http://schemas.microsoft.com/office/powerpoint/2010/main" xmlns:pr="smNativeData" val="SMDATA_7_evrdYRMAAAAlAAAAAQAAAA8BAAAAkAAAAEgAAACQAAAASAAAAAAAAAAAAAAAAAAAABcAAAAUAAAAAAAAAAAAAAD/fwAA/38AAAAAAAAJAAAABAAAAG1hdHMMAAAAEAAAAAAAAAAAAAAAAAAAAAAAAAAfAAAAVAAAAAAAAAAAAAAAAAAAAAAAAAAAAAAAAAAAAAAAAAAAAAAAAAAAAAAAAAAAAAAAAAAAAAAAAAAAAAAAAAAAAAAAAAAAAAAAAAAAAAAAAAAAAAAAAAAAACEAAAAYAAAAFAAAAMj///+AKAAASBEAADAqAAAQAAAAJgAAAAgAAAD/////AAAAAA=="/>
              </a:ext>
            </a:extLst>
          </p:cNvGrpSpPr>
          <p:nvPr/>
        </p:nvGrpSpPr>
        <p:grpSpPr>
          <a:xfrm>
            <a:off x="-35560" y="6583680"/>
            <a:ext cx="2844800" cy="274320"/>
            <a:chOff x="-35560" y="6583680"/>
            <a:chExt cx="2844800" cy="274320"/>
          </a:xfrm>
        </p:grpSpPr>
        <p:sp>
          <p:nvSpPr>
            <p:cNvPr id="11" name="Прямоугольник 15"/>
            <p:cNvSpPr>
              <a:extLst>
                <a:ext uri="smNativeData">
  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DI////gCgAAGoPAAAwKgAAAAAAACYAAAAIAAAA//////////8="/>
                </a:ext>
              </a:extLst>
            </p:cNvSpPr>
            <p:nvPr/>
          </p:nvSpPr>
          <p:spPr>
            <a:xfrm>
              <a:off x="-35560" y="6583680"/>
              <a:ext cx="2541270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  <p:sp>
          <p:nvSpPr>
            <p:cNvPr id="10" name="Блок-схема: объединение 16"/>
            <p:cNvSpPr>
              <a:extLst>
                <a:ext uri="smNativeData">
                  <pr:smNativeData xmlns="" xmlns:p14="http://schemas.microsoft.com/office/powerpoint/2010/main" xmlns:pr="smNativeData" val="SMDATA_13_evrdYRMAAAAlAAAAQQE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CLDQAAgCgAAEgRAAAwKgAAAAAAACYAAAAIAAAA//////////8="/>
                </a:ext>
              </a:extLst>
            </p:cNvSpPr>
            <p:nvPr/>
          </p:nvSpPr>
          <p:spPr>
            <a:xfrm rot="10800000">
              <a:off x="2201545" y="6583680"/>
              <a:ext cx="607695" cy="274320"/>
            </a:xfrm>
            <a:prstGeom prst="flowChartMerg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eAgAAcQEAAGJIAADOBwAAEAAAACYAAAAIAAAAAQAAAAAAAAA="/>
              </a:ext>
            </a:extLst>
          </p:cNvSpPr>
          <p:nvPr>
            <p:ph type="title"/>
          </p:nvPr>
        </p:nvSpPr>
        <p:spPr>
          <a:xfrm>
            <a:off x="425450" y="234315"/>
            <a:ext cx="11341100" cy="103441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eAgAALA4AAEIbAAAkGAAAEAAAACYAAAAIAAAAAYAAAAAAAAA="/>
              </a:ext>
            </a:extLst>
          </p:cNvSpPr>
          <p:nvPr>
            <p:ph type="pic" sz="quarter" idx="13"/>
          </p:nvPr>
        </p:nvSpPr>
        <p:spPr>
          <a:xfrm>
            <a:off x="425450" y="2303780"/>
            <a:ext cx="4005580" cy="1620520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4" name="Объект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HAAALA4AAOk0AAAkGAAAEAAAACYAAAAIAAAAAYAAAAAAAAA="/>
              </a:ext>
            </a:extLst>
          </p:cNvSpPr>
          <p:nvPr>
            <p:ph type="pic" sz="quarter" idx="14"/>
          </p:nvPr>
        </p:nvSpPr>
        <p:spPr>
          <a:xfrm>
            <a:off x="4595495" y="2303780"/>
            <a:ext cx="4005580" cy="1620520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5" name="Рисун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NQAALA4AAGJIAAAkGAAAEAAAACYAAAAIAAAAAYAAAAAAAAA="/>
              </a:ext>
            </a:extLst>
          </p:cNvSpPr>
          <p:nvPr>
            <p:ph type="pic" sz="quarter" idx="15"/>
          </p:nvPr>
        </p:nvSpPr>
        <p:spPr>
          <a:xfrm>
            <a:off x="8761730" y="2303780"/>
            <a:ext cx="3004820" cy="1620520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eAgAA9xgAABoVAADvIgAAEAAAACYAAAAIAAAAAYAAAAAAAAA="/>
              </a:ext>
            </a:extLst>
          </p:cNvSpPr>
          <p:nvPr>
            <p:ph type="pic" sz="quarter" idx="16"/>
          </p:nvPr>
        </p:nvSpPr>
        <p:spPr>
          <a:xfrm>
            <a:off x="425450" y="4058285"/>
            <a:ext cx="3004820" cy="1620520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7" name="Объект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FgAA9xgAANMuAADvIgAAEAAAACYAAAAIAAAAAYAAAAAAAAA="/>
              </a:ext>
            </a:extLst>
          </p:cNvSpPr>
          <p:nvPr>
            <p:ph type="pic" sz="quarter" idx="17"/>
          </p:nvPr>
        </p:nvSpPr>
        <p:spPr>
          <a:xfrm>
            <a:off x="3606165" y="4058285"/>
            <a:ext cx="4005580" cy="1620520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8" name="Объект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WLwAA9xgAAHpIAADvIgAAEAAAACYAAAAIAAAAAYAAAAAAAAA="/>
              </a:ext>
            </a:extLst>
          </p:cNvSpPr>
          <p:nvPr>
            <p:ph type="pic" sz="quarter" idx="18"/>
          </p:nvPr>
        </p:nvSpPr>
        <p:spPr>
          <a:xfrm>
            <a:off x="7776210" y="4058285"/>
            <a:ext cx="4005580" cy="1620520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9" name="Текст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1AgAAMQkAAHlIAAAMDQAAEAAAACYAAAAIAAAAAYAAAAAAAAA="/>
              </a:ext>
            </a:extLst>
          </p:cNvSpPr>
          <p:nvPr>
            <p:ph idx="19"/>
          </p:nvPr>
        </p:nvSpPr>
        <p:spPr>
          <a:xfrm>
            <a:off x="440055" y="1494155"/>
            <a:ext cx="11341100" cy="626745"/>
          </a:xfrm>
        </p:spPr>
        <p:txBody>
          <a:bodyPr/>
          <a:lstStyle>
            <a:lvl1pPr marL="0" indent="0">
              <a:buNone/>
              <a:defRPr lang="ru-ru"/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solidFill>
          <a:srgbClr val="489D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EUoAABnCgAAEAAAACYAAAAIAAAAAYAAAAAAAAA="/>
              </a:ext>
            </a:extLst>
          </p:cNvSpPr>
          <p:nvPr>
            <p:ph type="title"/>
          </p:nvPr>
        </p:nvSpPr>
        <p:spPr>
          <a:xfrm>
            <a:off x="838200" y="365125"/>
            <a:ext cx="5708015" cy="1325880"/>
          </a:xfrm>
        </p:spPr>
        <p:txBody>
          <a:bodyPr/>
          <a:lstStyle>
            <a:lvl1pPr>
              <a:defRPr lang="ru-ru">
                <a:solidFill>
                  <a:schemeClr val="bg2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C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7CD9-97D3-158A-9DF8-61DF32B66B34}" type="datetime1">
              <a:t>12.01.2022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3442-0CD3-15C2-9DF8-FA977AB66BAF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C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315F-11D3-15C7-9DF8-E7927FB66BB2}" type="datetime1">
              <a:t>12.01.2022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3899-D7D3-15CE-9DF8-219B76B66B74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Q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064D-03D3-15F0-9DF8-F5A548B66BA0}" type="datetime1">
              <a:t>12.01.2022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4B99-D7D3-15BD-9DF8-21E805B66B74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Q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sNQAAPwIAANhFAAAAJgAAEAAAACYAAAAIAAAAAwAAAAAAAAA=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Q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Lw0AAAAJgAAEAAAACYAAAAIAAAAAwAAAAAAAAA=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3869-27D3-15CE-9DF8-D19B76B66B84}" type="datetime1">
              <a:t>12.01.2022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2660-2ED3-15D0-9DF8-D88568B66B8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Пустой слайд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HjJZDNzv6wgL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FiVCAH9/fwAAAAA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3" name="Заголов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IAAAAAAAAA="/>
              </a:ext>
            </a:extLst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4" name="Текст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EQ0AANhFAAB7FgAAEAAAACYAAAAIAAAAAYAAAAAAAAA="/>
              </a:ext>
            </a:extLst>
          </p:cNvSpPr>
          <p:nvPr>
            <p:ph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 lang="ru-ru">
                <a:solidFill>
                  <a:schemeClr val="bg1"/>
                </a:solidFill>
              </a:defRPr>
            </a:lvl1pPr>
            <a:lvl2pPr marL="457200" indent="0">
              <a:buNone/>
              <a:defRPr lang="ru-ru">
                <a:solidFill>
                  <a:schemeClr val="bg1"/>
                </a:solidFill>
              </a:defRPr>
            </a:lvl2pPr>
            <a:lvl3pPr marL="914400" indent="0">
              <a:buNone/>
              <a:defRPr lang="ru-ru">
                <a:solidFill>
                  <a:schemeClr val="bg1"/>
                </a:solidFill>
              </a:defRPr>
            </a:lvl3pPr>
            <a:lvl4pPr marL="1371600" indent="0">
              <a:buNone/>
              <a:defRPr lang="ru-ru">
                <a:solidFill>
                  <a:schemeClr val="bg1"/>
                </a:solidFill>
              </a:defRPr>
            </a:lvl4pPr>
            <a:lvl5pPr marL="1828800" indent="0">
              <a:buNone/>
              <a:defRPr lang="ru-ru">
                <a:solidFill>
                  <a:schemeClr val="bg1"/>
                </a:solidFill>
              </a:defRPr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GkAZ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oAX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15E5-ABD3-15E3-9DF8-5DB65BB66B08}" type="datetime1">
              <a:t>12.01.2022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1D0C-42D3-15EB-9DF8-B4BE53B66BE1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C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hQoAAM5FAAARHAAAEAAAACYAAAAIAAAAgYAAAAAAAAA=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60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PBwAAM5FAAB2JQAAEAAAACYAAAAIAAAAAYAAAAAAAAA=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ru-ru" sz="2400">
                <a:solidFill>
                  <a:srgbClr val="8DA6A6"/>
                </a:solidFill>
              </a:defRPr>
            </a:lvl1pPr>
            <a:lvl2pPr marL="457200" indent="0">
              <a:buNone/>
              <a:defRPr lang="ru-ru" sz="2000">
                <a:solidFill>
                  <a:srgbClr val="8DA6A6"/>
                </a:solidFill>
              </a:defRPr>
            </a:lvl2pPr>
            <a:lvl3pPr marL="914400" indent="0">
              <a:buNone/>
              <a:defRPr lang="ru-ru" sz="1800">
                <a:solidFill>
                  <a:srgbClr val="8DA6A6"/>
                </a:solidFill>
              </a:defRPr>
            </a:lvl3pPr>
            <a:lvl4pPr marL="1371600" indent="0">
              <a:buNone/>
              <a:defRPr lang="ru-ru" sz="1600">
                <a:solidFill>
                  <a:srgbClr val="8DA6A6"/>
                </a:solidFill>
              </a:defRPr>
            </a:lvl4pPr>
            <a:lvl5pPr marL="1828800" indent="0">
              <a:buNone/>
              <a:defRPr lang="ru-ru" sz="1600">
                <a:solidFill>
                  <a:srgbClr val="8DA6A6"/>
                </a:solidFill>
              </a:defRPr>
            </a:lvl5pPr>
            <a:lvl6pPr marL="2286000" indent="0">
              <a:buNone/>
              <a:defRPr lang="ru-ru" sz="1600">
                <a:solidFill>
                  <a:srgbClr val="8DA6A6"/>
                </a:solidFill>
              </a:defRPr>
            </a:lvl6pPr>
            <a:lvl7pPr marL="2743200" indent="0">
              <a:buNone/>
              <a:defRPr lang="ru-ru" sz="1600">
                <a:solidFill>
                  <a:srgbClr val="8DA6A6"/>
                </a:solidFill>
              </a:defRPr>
            </a:lvl7pPr>
            <a:lvl8pPr marL="3200400" indent="0">
              <a:buNone/>
              <a:defRPr lang="ru-ru" sz="1600">
                <a:solidFill>
                  <a:srgbClr val="8DA6A6"/>
                </a:solidFill>
              </a:defRPr>
            </a:lvl8pPr>
            <a:lvl9pPr marL="3657600" indent="0">
              <a:buNone/>
              <a:defRPr lang="ru-ru" sz="1600">
                <a:solidFill>
                  <a:srgbClr val="8DA6A6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4A0A-44D3-15BC-9DF8-B2E904B66BE7}" type="datetime1">
              <a:t>12.01.2022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4DD0-9ED3-15BB-9DF8-68EE03B66B3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AglAAAAJgAAEAAAACYAAAAIAAAAAQAAAAAAAAA=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OwsAANhFAAAAJgAAEAAAACYAAAAIAAAAAQAAAAAAAAA=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782A-64D3-158E-9DF8-92DB36B66BC7}" type="datetime1">
              <a:t>12.01.2022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3488-C6D3-15C2-9DF8-30977AB66B65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PwIAANtFAABnCgAAEAAAACYAAAAIAAAAAQAAAAAAAAA=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C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WAoAAOUkAABpDwAAEAAAACYAAAAIAAAAgYAAAAAAAAA=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aQ8AAOUkAAAUJgAAEAAAACYAAAAIAAAAAQAAAAAAAAA=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C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WAoAANtFAABpDwAAEAAAACYAAAAIAAAAgYAAAAAAAAA=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aQ8AANtFAAAUJgAAEAAAACYAAAAIAAAAAQAAAAAAAAA=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0F88-C6D3-15F9-9DF8-30AC41B66B65}" type="datetime1">
              <a:t>12.01.2022</a:t>
            </a:fld>
            <a:endParaRPr/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2C57-19D3-15DA-9DF8-EF8F62B66BBA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BAAAAAQAAAIEPAAAxKgAAEAAAACYAAAAIAAAA//////////8="/>
              </a:ext>
            </a:extLst>
          </p:cNvSpPr>
          <p:nvPr/>
        </p:nvSpPr>
        <p:spPr>
          <a:xfrm>
            <a:off x="635" y="635"/>
            <a:ext cx="251968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3" name="Заголовок 1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uFAAAcQEAANhFAADOBwAAEAAAACYAAAAIAAAAAQAAAAAAAAA="/>
              </a:ext>
            </a:extLst>
          </p:cNvSpPr>
          <p:nvPr>
            <p:ph type="title"/>
          </p:nvPr>
        </p:nvSpPr>
        <p:spPr>
          <a:xfrm>
            <a:off x="3402330" y="234315"/>
            <a:ext cx="7951470" cy="103441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4" name="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uFAAA6ggAANhFAADOJQAAEAAAACYAAAAIAAAAAYAAAAAAAAA="/>
              </a:ext>
            </a:extLst>
          </p:cNvSpPr>
          <p:nvPr>
            <p:ph idx="10"/>
          </p:nvPr>
        </p:nvSpPr>
        <p:spPr>
          <a:xfrm>
            <a:off x="3402330" y="1449070"/>
            <a:ext cx="7951470" cy="4696460"/>
          </a:xfrm>
        </p:spPr>
        <p:txBody>
          <a:bodyPr/>
          <a:lstStyle>
            <a:lvl1pPr marL="0" indent="0">
              <a:buNone/>
              <a:defRPr lang="ru-ru"/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1593-DDD3-15E3-9DF8-2BB65BB66B7E}" type="datetime1">
              <a:t>12.01.2022</a:t>
            </a:fld>
            <a:endParaRPr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E4056F0-BED3-15A0-9DF8-48F518B66B1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IAAAAAAAAA="/>
              </a:ext>
            </a:extLst>
          </p:cNvSpPr>
          <p:nvPr>
            <p:ph type="title"/>
          </p:nvPr>
        </p:nvSpPr>
        <p:spPr/>
        <p:txBody>
          <a:bodyPr/>
          <a:lstStyle>
            <a:lvl1pPr>
              <a:defRPr lang="ru-ru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рямоугольник 5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AAAAAABLAACcAAAAEAAAACYAAAAIAAAA//////////8="/>
              </a:ext>
            </a:extLst>
          </p:cNvSpPr>
          <p:nvPr/>
        </p:nvSpPr>
        <p:spPr>
          <a:xfrm>
            <a:off x="0" y="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4" name="Прямоугольник 6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UAAAAqSkAABRLAABFKgAAEAAAACYAAAAIAAAA//////////8="/>
              </a:ext>
            </a:extLst>
          </p:cNvSpPr>
          <p:nvPr/>
        </p:nvSpPr>
        <p:spPr>
          <a:xfrm>
            <a:off x="12700" y="6772275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grpSp>
        <p:nvGrpSpPr>
          <p:cNvPr id="5" name="Группа 8"/>
          <p:cNvGrpSpPr>
            <a:extLst>
              <a:ext uri="smNativeData">
                <pr:smNativeData xmlns="" xmlns:p14="http://schemas.microsoft.com/office/powerpoint/2010/main" xmlns:pr="smNativeData" val="SMDATA_7_evrdYRMAAAAlAAAAAQAAAA8BAAAAkAAAAEgAAACQAAAASAAAAAAAAAAAAAAAAAAAABcAAAAUAAAAAAAAAAAAAAD/fwAA/38AAAAAAAAJAAAABAAAAANC6T0MAAAAEAAAAAAAAAAAAAAAAAAAAAAAAAAfAAAAVAAAAAAAAAAAAAAAAAAAAAAAAAAAAAAAAAAAAAAAAAAAAAAAAAAAAAAAAAAAAAAAAAAAAAAAAAAAAAAAAAAAAAAAAAAAAAAAAAAAAAAAAAAAAAAAAAAAACEAAAAYAAAAFAAAAAAAAABOAAAAgBEAAP4BAAAQAAAAJgAAAAgAAAD/////AAAAAA=="/>
              </a:ext>
            </a:extLst>
          </p:cNvGrpSpPr>
          <p:nvPr/>
        </p:nvGrpSpPr>
        <p:grpSpPr>
          <a:xfrm>
            <a:off x="0" y="49530"/>
            <a:ext cx="2844800" cy="274320"/>
            <a:chOff x="0" y="49530"/>
            <a:chExt cx="2844800" cy="274320"/>
          </a:xfrm>
        </p:grpSpPr>
        <p:sp>
          <p:nvSpPr>
            <p:cNvPr id="7" name="Прямоугольник 9"/>
            <p:cNvSpPr>
              <a:extLst>
                <a:ext uri="smNativeData">
  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TgAAAKIPAAD+AQAAAAAAACYAAAAIAAAA//////////8="/>
                </a:ext>
              </a:extLst>
            </p:cNvSpPr>
            <p:nvPr/>
          </p:nvSpPr>
          <p:spPr>
            <a:xfrm>
              <a:off x="0" y="49530"/>
              <a:ext cx="2541270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  <p:sp>
          <p:nvSpPr>
            <p:cNvPr id="6" name="Блок-схема: объединение 10"/>
            <p:cNvSpPr>
              <a:extLst>
                <a:ext uri="smNativeData">
                  <pr:smNativeData xmlns="" xmlns:p14="http://schemas.microsoft.com/office/powerpoint/2010/main" xmlns:pr="smNativeData" val="SMDATA_13_evrdYRMAAAAlAAAAQQE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DDDQAATgAAAIARAAD+AQAAAAAAACYAAAAIAAAA//////////8="/>
                </a:ext>
              </a:extLst>
            </p:cNvSpPr>
            <p:nvPr/>
          </p:nvSpPr>
          <p:spPr>
            <a:xfrm>
              <a:off x="2237105" y="49530"/>
              <a:ext cx="607695" cy="274320"/>
            </a:xfrm>
            <a:prstGeom prst="flowChartMerg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</p:grpSp>
      <p:grpSp>
        <p:nvGrpSpPr>
          <p:cNvPr id="8" name="Группа 11"/>
          <p:cNvGrpSpPr>
            <a:extLst>
              <a:ext uri="smNativeData">
                <pr:smNativeData xmlns="" xmlns:p14="http://schemas.microsoft.com/office/powerpoint/2010/main" xmlns:pr="smNativeData" val="SMDATA_7_evrdYRMAAAAlAAAAAQAAAA8BAAAAkAAAAEgAAACQAAAASAAAAAAAAAAAAAAAAAAAABcAAAAUAAAAAAAAAAAAAAD/fwAA/38AAAAAAAAJAAAABAAAAG1hdHMMAAAAEAAAAAAAAAAAAAAAAAAAAAAAAAAfAAAAVAAAAAAAAAAAAAAAAAAAAAAAAAAAAAAAAAAAAAAAAAAAAAAAAAAAAAAAAAAAAAAAAAAAAAAAAAAAAAAAAAAAAAAAAAAAAAAAAAAAAAAAAAAAAAAAAAAAACEAAAAYAAAAFAAAALg5AACVKAAAOEsAAEUqAAAQAAAAJgAAAAgAAAD/////AAAAAA=="/>
              </a:ext>
            </a:extLst>
          </p:cNvGrpSpPr>
          <p:nvPr/>
        </p:nvGrpSpPr>
        <p:grpSpPr>
          <a:xfrm>
            <a:off x="9382760" y="6597015"/>
            <a:ext cx="2844800" cy="274320"/>
            <a:chOff x="9382760" y="6597015"/>
            <a:chExt cx="2844800" cy="274320"/>
          </a:xfrm>
        </p:grpSpPr>
        <p:sp>
          <p:nvSpPr>
            <p:cNvPr id="10" name="Прямоугольник 12"/>
            <p:cNvSpPr>
              <a:extLst>
                <a:ext uri="smNativeData">
  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CWOwAAlSgAADhLAABFKgAAAAAAACYAAAAIAAAA//////////8="/>
                </a:ext>
              </a:extLst>
            </p:cNvSpPr>
            <p:nvPr/>
          </p:nvSpPr>
          <p:spPr>
            <a:xfrm>
              <a:off x="9686290" y="6597015"/>
              <a:ext cx="2541270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  <p:sp>
          <p:nvSpPr>
            <p:cNvPr id="9" name="Блок-схема: объединение 13"/>
            <p:cNvSpPr>
              <a:extLst>
                <a:ext uri="smNativeData">
                  <pr:smNativeData xmlns="" xmlns:p14="http://schemas.microsoft.com/office/powerpoint/2010/main" xmlns:pr="smNativeData" val="SMDATA_13_evrdYRMAAAAlAAAAQQE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C4OQAAlSgAAHU9AABFKgAAAAAAACYAAAAIAAAA//////////8="/>
                </a:ext>
              </a:extLst>
            </p:cNvSpPr>
            <p:nvPr/>
          </p:nvSpPr>
          <p:spPr>
            <a:xfrm rot="10800000">
              <a:off x="9382760" y="6597015"/>
              <a:ext cx="607695" cy="274320"/>
            </a:xfrm>
            <a:prstGeom prst="flowChartMerg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</p:grpSp>
      <p:sp>
        <p:nvSpPr>
          <p:cNvPr id="11" name="Текст 1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wwAAGhFAABsJQAAEAAAACYAAAAIAAAAAYAAAAAAAAA="/>
              </a:ext>
            </a:extLst>
          </p:cNvSpPr>
          <p:nvPr>
            <p:ph idx="14"/>
          </p:nvPr>
        </p:nvSpPr>
        <p:spPr>
          <a:xfrm>
            <a:off x="838200" y="2033905"/>
            <a:ext cx="10444480" cy="4049395"/>
          </a:xfrm>
        </p:spPr>
        <p:txBody>
          <a:bodyPr/>
          <a:lstStyle>
            <a:lvl1pPr marL="0" indent="0">
              <a:buNone/>
              <a:defRPr lang="ru-ru"/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AJQAAPwIAANhFAABnCgAAEAAAACYAAAAIAAAAAYAAAAAAAAA="/>
              </a:ext>
            </a:extLst>
          </p:cNvSpPr>
          <p:nvPr>
            <p:ph type="title"/>
          </p:nvPr>
        </p:nvSpPr>
        <p:spPr>
          <a:xfrm>
            <a:off x="6096000" y="365125"/>
            <a:ext cx="5257800" cy="1325880"/>
          </a:xfrm>
        </p:spPr>
        <p:txBody>
          <a:bodyPr/>
          <a:lstStyle>
            <a:lvl1pPr>
              <a:defRPr lang="ru-ru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E406DDA-94D3-159B-9DF8-62CE23B66B37}" type="datetime1">
              <a:t>12.01.2022</a:t>
            </a:fld>
            <a:endParaRPr/>
          </a:p>
        </p:txBody>
      </p:sp>
      <p:sp>
        <p:nvSpPr>
          <p:cNvPr id="4" name="Прямоугольник 5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AAAAAABLAACcAAAAEAAAACYAAAAIAAAA//////////8="/>
              </a:ext>
            </a:extLst>
          </p:cNvSpPr>
          <p:nvPr/>
        </p:nvSpPr>
        <p:spPr>
          <a:xfrm>
            <a:off x="0" y="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5" name="Прямоугольник 6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UAAAAqSkAABRLAABFKgAAEAAAACYAAAAIAAAA//////////8="/>
              </a:ext>
            </a:extLst>
          </p:cNvSpPr>
          <p:nvPr/>
        </p:nvSpPr>
        <p:spPr>
          <a:xfrm>
            <a:off x="12700" y="6772275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6" name="Рисун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EAAAAAAAAA3O/rCNzv6wgAAAAAAAAAAAAAAAAAAAAAAAAAAAAAAAAAAAAAeAAAAAEAAABAAAAAAAAAAAAAAAB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n9/fwAAAAADzMzMAMDA/wB/f38AAAAAAAAAAAAAAAAAAAAAAAAAAAAhAAAAGAAAABQAAAAhAAAA/////wggAAAwKgAAEAAAACYAAAAIAAAAAYAAAH8AAAA="/>
              </a:ext>
            </a:extLst>
          </p:cNvSpPr>
          <p:nvPr>
            <p:ph type="pic" sz="quarter" idx="13"/>
          </p:nvPr>
        </p:nvSpPr>
        <p:spPr>
          <a:xfrm>
            <a:off x="20955" y="-635"/>
            <a:ext cx="5186045" cy="6858635"/>
          </a:xfrm>
          <a:solidFill>
            <a:schemeClr val="bg1"/>
          </a:solidFill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grpSp>
        <p:nvGrpSpPr>
          <p:cNvPr id="7" name="Группа 8"/>
          <p:cNvGrpSpPr>
            <a:extLst>
              <a:ext uri="smNativeData">
                <pr:smNativeData xmlns="" xmlns:p14="http://schemas.microsoft.com/office/powerpoint/2010/main" xmlns:pr="smNativeData" val="SMDATA_7_evrdYRMAAAAlAAAAAQAAAA8BAAAAkAAAAEgAAACQAAAASAAAAAAAAAAAAAAAAAAAABcAAAAUAAAAAAAAAAAAAAD/fwAA/38AAAAAAAAJAAAABAAAAG1hdHMMAAAAEAAAAAAAAAAAAAAAAAAAAAAAAAAfAAAAVAAAAAAAAAAAAAAAAAAAAAAAAAAAAAAAAAAAAAAAAAAAAAAAAAAAAAAAAAAAAAAAAAAAAAAAAAAAAAAAAAAAAAAAAAAAAAAAAAAAAAAAAAAAAAAAAAAAACEAAAAYAAAAFAAAAAggAAA5AAAAiDEAAOkBAAAQAAAAJgAAAAgAAAD/////AAAAAA=="/>
              </a:ext>
            </a:extLst>
          </p:cNvGrpSpPr>
          <p:nvPr/>
        </p:nvGrpSpPr>
        <p:grpSpPr>
          <a:xfrm>
            <a:off x="5207000" y="36195"/>
            <a:ext cx="2844800" cy="274320"/>
            <a:chOff x="5207000" y="36195"/>
            <a:chExt cx="2844800" cy="274320"/>
          </a:xfrm>
        </p:grpSpPr>
        <p:sp>
          <p:nvSpPr>
            <p:cNvPr id="9" name="Прямоугольник 9"/>
            <p:cNvSpPr>
              <a:extLst>
                <a:ext uri="smNativeData">
  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IIAAAOQAAAKovAADpAQAAAAAAACYAAAAIAAAA//////////8="/>
                </a:ext>
              </a:extLst>
            </p:cNvSpPr>
            <p:nvPr/>
          </p:nvSpPr>
          <p:spPr>
            <a:xfrm>
              <a:off x="5207000" y="36195"/>
              <a:ext cx="2541270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  <p:sp>
          <p:nvSpPr>
            <p:cNvPr id="8" name="Блок-схема: объединение 10"/>
            <p:cNvSpPr>
              <a:extLst>
                <a:ext uri="smNativeData">
                  <pr:smNativeData xmlns="" xmlns:p14="http://schemas.microsoft.com/office/powerpoint/2010/main" xmlns:pr="smNativeData" val="SMDATA_13_evrdYRMAAAAlAAAAQQE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DLLQAAOQAAAIgxAADpAQAAAAAAACYAAAAIAAAA//////////8="/>
                </a:ext>
              </a:extLst>
            </p:cNvSpPr>
            <p:nvPr/>
          </p:nvSpPr>
          <p:spPr>
            <a:xfrm>
              <a:off x="7444105" y="36195"/>
              <a:ext cx="607695" cy="274320"/>
            </a:xfrm>
            <a:prstGeom prst="flowChartMerg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</p:grpSp>
      <p:grpSp>
        <p:nvGrpSpPr>
          <p:cNvPr id="10" name="Группа 11"/>
          <p:cNvGrpSpPr>
            <a:extLst>
              <a:ext uri="smNativeData">
                <pr:smNativeData xmlns="" xmlns:p14="http://schemas.microsoft.com/office/powerpoint/2010/main" xmlns:pr="smNativeData" val="SMDATA_7_evrdYRMAAAAlAAAAAQAAAA8BAAAAkAAAAEgAAACQAAAASAAAAAAAAAAAAAAAAAAAABcAAAAUAAAAAAAAAAAAAAD/fwAA/38AAAAAAAAJAAAABAAAAG1hdHMMAAAAEAAAAAAAAAAAAAAAAAAAAAAAAAAfAAAAVAAAAAAAAAAAAAAAAAAAAAAAAAAAAAAAAAAAAAAAAAAAAAAAAAAAAAAAAAAAAAAAAAAAAAAAAAAAAAAAAAAAAAAAAAAAAAAAAAAAAAAAAAAAAAAAAAAAACEAAAAYAAAAFAAAALg5AACVKAAAOEsAAEUqAAAQAAAAJgAAAAgAAAD/////AAAAAA=="/>
              </a:ext>
            </a:extLst>
          </p:cNvGrpSpPr>
          <p:nvPr/>
        </p:nvGrpSpPr>
        <p:grpSpPr>
          <a:xfrm>
            <a:off x="9382760" y="6597015"/>
            <a:ext cx="2844800" cy="274320"/>
            <a:chOff x="9382760" y="6597015"/>
            <a:chExt cx="2844800" cy="274320"/>
          </a:xfrm>
        </p:grpSpPr>
        <p:sp>
          <p:nvSpPr>
            <p:cNvPr id="12" name="Прямоугольник 12"/>
            <p:cNvSpPr>
              <a:extLst>
                <a:ext uri="smNativeData">
  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CWOwAAlSgAADhLAABFKgAAAAAAACYAAAAIAAAA//////////8="/>
                </a:ext>
              </a:extLst>
            </p:cNvSpPr>
            <p:nvPr/>
          </p:nvSpPr>
          <p:spPr>
            <a:xfrm>
              <a:off x="9686290" y="6597015"/>
              <a:ext cx="2541270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  <p:sp>
          <p:nvSpPr>
            <p:cNvPr id="11" name="Блок-схема: объединение 13"/>
            <p:cNvSpPr>
              <a:extLst>
                <a:ext uri="smNativeData">
                  <pr:smNativeData xmlns="" xmlns:p14="http://schemas.microsoft.com/office/powerpoint/2010/main" xmlns:pr="smNativeData" val="SMDATA_13_evrdYRMAAAAlAAAAQQE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C4OQAAlSgAAHU9AABFKgAAAAAAACYAAAAIAAAA//////////8="/>
                </a:ext>
              </a:extLst>
            </p:cNvSpPr>
            <p:nvPr/>
          </p:nvSpPr>
          <p:spPr>
            <a:xfrm rot="10800000">
              <a:off x="9382760" y="6597015"/>
              <a:ext cx="607695" cy="274320"/>
            </a:xfrm>
            <a:prstGeom prst="flowChartMerg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DCEFEB"/>
                  </a:solidFill>
                </a:defRPr>
              </a:pPr>
              <a:endParaRPr/>
            </a:p>
          </p:txBody>
        </p:sp>
      </p:grpSp>
      <p:sp>
        <p:nvSpPr>
          <p:cNvPr id="13" name="Текст 1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AJQAAgwwAAGhFAABsJQAAEAAAACYAAAAIAAAAAQAAAAAAAAA="/>
              </a:ext>
            </a:extLst>
          </p:cNvSpPr>
          <p:nvPr>
            <p:ph idx="14"/>
          </p:nvPr>
        </p:nvSpPr>
        <p:spPr>
          <a:xfrm>
            <a:off x="6096000" y="2033905"/>
            <a:ext cx="5186680" cy="404939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////ANzv6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E9XU1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vy8AAAAAAAA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////ANzv6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Py8AAAAAAAA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////ANzv6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v48AAAAAAAA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>
                <a:solidFill>
                  <a:srgbClr val="8DA6A6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E400C72-3CD3-15FA-9DF8-CAAF42B66B9F}" type="datetime1">
              <a:t>12.01.2022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////ANzv6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v48AAAAAAAA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>
                <a:solidFill>
                  <a:srgbClr val="8DA6A6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////ANzv6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v48AAAAAAAA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>
                <a:solidFill>
                  <a:srgbClr val="8DA6A6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E406AB2-FCD3-159C-9DF8-0AC924B66B5F}" type="slidenum">
              <a:t>‹#›</a:t>
            </a:fld>
            <a:endParaRPr/>
          </a:p>
        </p:txBody>
      </p:sp>
      <p:pic>
        <p:nvPicPr>
          <p:cNvPr id="7" name="Рисунок 6">
            <a:hlinkClick r:id="rId20"/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qPj//0MCAABR/f//7AYAABAAAAAmAAAACAAAAP//////////"/>
              </a:ext>
            </a:extLst>
          </p:cNvPicPr>
          <p:nvPr/>
        </p:nvPicPr>
        <p:blipFill>
          <a:blip r:embed="rId21"/>
          <a:stretch>
            <a:fillRect/>
          </a:stretch>
        </p:blipFill>
        <p:spPr>
          <a:xfrm>
            <a:off x="-1193800" y="367665"/>
            <a:ext cx="757555" cy="7575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 Light" pitchFamily="2" charset="-52"/>
          <a:ea typeface="Calibri Light" pitchFamily="2" charset="-52"/>
          <a:cs typeface="Calibri Light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Mh0AAL4JAADITAAA3io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As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Mh0AAL4JAADITAAA3i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745990" y="1583690"/>
            <a:ext cx="7735570" cy="5384800"/>
          </a:xfrm>
          <a:custGeom>
            <a:avLst/>
            <a:gdLst/>
            <a:ahLst/>
            <a:cxnLst/>
            <a:rect l="0" t="0" r="7735570" b="5384800"/>
            <a:pathLst>
              <a:path w="7735570" h="5384800">
                <a:moveTo>
                  <a:pt x="3304869" y="0"/>
                </a:moveTo>
                <a:lnTo>
                  <a:pt x="4414792" y="0"/>
                </a:lnTo>
                <a:lnTo>
                  <a:pt x="4450068" y="3154"/>
                </a:lnTo>
                <a:cubicBezTo>
                  <a:pt x="6310447" y="203157"/>
                  <a:pt x="7735570" y="1333818"/>
                  <a:pt x="7735570" y="2698675"/>
                </a:cubicBezTo>
                <a:cubicBezTo>
                  <a:pt x="7735570" y="4016468"/>
                  <a:pt x="6407036" y="5115938"/>
                  <a:pt x="4640927" y="5370215"/>
                </a:cubicBezTo>
                <a:lnTo>
                  <a:pt x="4524852" y="5384800"/>
                </a:lnTo>
                <a:lnTo>
                  <a:pt x="3194809" y="5384800"/>
                </a:lnTo>
                <a:lnTo>
                  <a:pt x="3078734" y="5370215"/>
                </a:lnTo>
                <a:cubicBezTo>
                  <a:pt x="1438775" y="5134101"/>
                  <a:pt x="176114" y="4169223"/>
                  <a:pt x="4101" y="2977489"/>
                </a:cubicBezTo>
                <a:lnTo>
                  <a:pt x="0" y="2920350"/>
                </a:lnTo>
                <a:lnTo>
                  <a:pt x="0" y="2477000"/>
                </a:lnTo>
                <a:lnTo>
                  <a:pt x="4101" y="2419861"/>
                </a:lnTo>
                <a:cubicBezTo>
                  <a:pt x="182730" y="1182292"/>
                  <a:pt x="1537516" y="189364"/>
                  <a:pt x="3269594" y="3154"/>
                </a:cubicBezTo>
                <a:close/>
              </a:path>
            </a:pathLst>
          </a:custGeom>
          <a:noFill/>
          <a:ln>
            <a:noFill/>
          </a:ln>
          <a:effectLst/>
        </p:spPr>
      </p:pic>
      <p:sp>
        <p:nvSpPr>
          <p:cNvPr id="3" name="Заголовок 9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////ANzv6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3O/rAQAAAAAAAAAAAAAAAAAAAAAAAAAAAAAAAAAAAAAAAAAAAAAAAH9/fwD///8DzMzMAMDA/wB/f38AAAAAAAAAAAAAAAAAAAAAAAAAAAAhAAAAGAAAABQAAAAx/v//mhIAAJ8yAACuGQAAEAAAACYAAAAIAAAA//////////8="/>
              </a:ext>
            </a:extLst>
          </p:cNvSpPr>
          <p:nvPr/>
        </p:nvSpPr>
        <p:spPr>
          <a:xfrm>
            <a:off x="-294005" y="3023870"/>
            <a:ext cx="8522970" cy="1150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tabLst/>
              <a:defRPr lang="ru-ru" sz="4400" kern="1">
                <a:solidFill>
                  <a:schemeClr val="tx1"/>
                </a:solidFill>
                <a:latin typeface="Calibri Light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ru-ru" sz="6000" b="1">
              <a:solidFill>
                <a:schemeClr val="accent2"/>
              </a:solidFill>
            </a:endParaRPr>
          </a:p>
        </p:txBody>
      </p:sp>
      <p:pic>
        <p:nvPicPr>
          <p:cNvPr id="4" name="Рисунок 7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4gMAABwBAAA6RAAAbw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" y="180340"/>
            <a:ext cx="10459720" cy="15157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Рисунок 5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AAAAAAAAAAABAAAAf39/AAEAAABkAAAAAAAAABQAAABAHwAAAAAAACYAAAAAAAAAwOD//wAAAAAmAAAAZAAAABYAAABMAAAAAAAAAAAAAAAEAAAAAAAAAAEAAAD///8KAAAAACgAAAAoAAAAZAAAAGQAAAAAAAAAzMzMAAAAAABQAAAAUAAAAGQAAABkAAAAAAAAAAcAAAA4AAAAAAAAAAAAAAAAAAAA////AAAAAAAAAAAAAAAAAAAAAAAAAAAAAAAAAP7///9kAAAAZAAAAAAAAAAjAAAABAAAAGQAAAAXAAAAFAAAAAAAAAAAAAAA/38AAP9/AAAAAAAACQAAAAQAAAD5CGvfDAAAABAAAAAAAAAAAAAAABzHcRzHcfe/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nj8AAA/+///+SwAAbwoAABAAAAAmAAAACAAAAP//////////"/>
              </a:ext>
            </a:extLst>
          </p:cNvPicPr>
          <p:nvPr/>
        </p:nvPicPr>
        <p:blipFill>
          <a:blip r:embed="rId4">
            <a:lum bright="-2000"/>
          </a:blip>
          <a:stretch>
            <a:fillRect/>
          </a:stretch>
        </p:blipFill>
        <p:spPr>
          <a:xfrm>
            <a:off x="10341610" y="-315595"/>
            <a:ext cx="2011680" cy="20116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8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AAAAAH9/fwD///8DzMzMAMDA/wB/f38AAAAAAAAAAAAAAAAAAAAAAAAAAAAhAAAAGAAAABQAAADiAwAAmwsAACYoAACrIgAAECAAACYAAAAIAAAA//////////8="/>
              </a:ext>
            </a:extLst>
          </p:cNvSpPr>
          <p:nvPr/>
        </p:nvSpPr>
        <p:spPr>
          <a:xfrm>
            <a:off x="631190" y="1886585"/>
            <a:ext cx="5895340" cy="3749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000"/>
            </a:pPr>
            <a:r>
              <a:rPr lang="ru-ru" sz="4800">
                <a:latin typeface="Monotype Corsiva" pitchFamily="4" charset="-52"/>
                <a:ea typeface="Calibri" pitchFamily="2" charset="-52"/>
                <a:cs typeface="Calibri" pitchFamily="2" charset="-52"/>
              </a:rPr>
              <a:t>«Эффективная работа</a:t>
            </a:r>
          </a:p>
          <a:p>
            <a:pPr>
              <a:defRPr lang="ru-ru" sz="2000"/>
            </a:pPr>
            <a:r>
              <a:rPr lang="ru-ru" sz="4800">
                <a:latin typeface="Monotype Corsiva" pitchFamily="4" charset="-52"/>
                <a:ea typeface="Calibri" pitchFamily="2" charset="-52"/>
                <a:cs typeface="Calibri" pitchFamily="2" charset="-52"/>
              </a:rPr>
              <a:t>с родительской общественностью. Трудности и пути </a:t>
            </a:r>
          </a:p>
          <a:p>
            <a:pPr>
              <a:defRPr lang="ru-ru"/>
            </a:pPr>
            <a:r>
              <a:rPr lang="ru-ru" sz="4800">
                <a:latin typeface="Monotype Corsiva" pitchFamily="4" charset="-52"/>
                <a:ea typeface="Calibri" pitchFamily="2" charset="-52"/>
                <a:cs typeface="Calibri" pitchFamily="2" charset="-52"/>
              </a:rPr>
              <a:t>их  решения»</a:t>
            </a:r>
            <a:endParaRPr lang="ru-ru" sz="3600">
              <a:latin typeface="Monotype Corsiva" pitchFamily="4" charset="-52"/>
              <a:ea typeface="Calibri" pitchFamily="2" charset="-52"/>
              <a:cs typeface="Calibri" pitchFamily="2" charset="-52"/>
            </a:endParaRPr>
          </a:p>
        </p:txBody>
      </p:sp>
      <p:pic>
        <p:nvPicPr>
          <p:cNvPr id="7" name="Рисунок 9" descr="&#10;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D2oDvcDAAAABAAAAAAAAAAAAAAAAAAAAAAAAAAHgAAAGgAAAAAAAAAAAAAAAAAAAAAAAAAAAAAABAnAAAQJwAAAAAAAAAAAAAAAAAAAAAAAAAAAAAAAAAAAAAAAAAAAAAUAAAAAAAAAMDA/wAAAAAAZAAAADIAAAAAAAAAAAAAAGQAAACOkZwACgAAAB8AAABUAAAAHjJZBdzv6wEAAAAAAAAAAAAAAAAAAAAAAAAAAAAAAAAAAAAAAAAAABZzcwJ/f38A////A8zMzADAwP8AjpGcAAAAAAAAAAAAAAAAAP///wAAAAAAIQAAABgAAAAUAAAADQMAAKsiAAA6IAAA2ygAABAAAAAmAAAACAAAAP//////////"/>
              </a:ext>
            </a:extLst>
          </p:cNvPicPr>
          <p:nvPr/>
        </p:nvPicPr>
        <p:blipFill>
          <a:blip r:embed="rId5">
            <a:duotone>
              <a:prstClr val="black"/>
              <a:srgbClr val="8E919C">
                <a:tint val="40000"/>
                <a:satMod val="400000"/>
              </a:srgbClr>
            </a:duotone>
          </a:blip>
          <a:stretch>
            <a:fillRect/>
          </a:stretch>
        </p:blipFill>
        <p:spPr>
          <a:xfrm>
            <a:off x="495935" y="5635625"/>
            <a:ext cx="4742815" cy="10058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AAAAAC0PAACxEAAA9i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6975"/>
            <a:ext cx="2713355" cy="45167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1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BbFQAA8QEAAN5DAAAXBQAAECAAACYAAAAIAAAA//////////8="/>
              </a:ext>
            </a:extLst>
          </p:cNvSpPr>
          <p:nvPr/>
        </p:nvSpPr>
        <p:spPr>
          <a:xfrm>
            <a:off x="3471545" y="315595"/>
            <a:ext cx="7560945" cy="51181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449580" algn="just">
              <a:lnSpc>
                <a:spcPct val="115000"/>
              </a:lnSpc>
              <a:spcBef>
                <a:spcPts val="0"/>
              </a:spcBef>
              <a:defRPr lang="ru-ru">
                <a:solidFill>
                  <a:srgbClr val="93710B"/>
                </a:solidFill>
              </a:defRPr>
            </a:pPr>
            <a:r>
              <a:rPr lang="ru-ru"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Правила индивидуальной беседы с родителем:</a:t>
            </a:r>
          </a:p>
        </p:txBody>
      </p:sp>
      <p:sp>
        <p:nvSpPr>
          <p:cNvPr id="5" name="Прямоугольник2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BhEwAAewYAAPlIAAAbJwAAECAAACYAAAAIAAAA//////////8="/>
              </a:ext>
            </a:extLst>
          </p:cNvSpPr>
          <p:nvPr/>
        </p:nvSpPr>
        <p:spPr>
          <a:xfrm>
            <a:off x="3075238" y="1084528"/>
            <a:ext cx="8712200" cy="530352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900" dirty="0">
                <a:solidFill>
                  <a:srgbClr val="DCA91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1.	Дайте родителю высказаться и «выпустить пар». Не терять самообладания.</a:t>
            </a:r>
          </a:p>
          <a:p>
            <a:pPr>
              <a:defRPr lang="ru-ru"/>
            </a:pPr>
            <a:r>
              <a:rPr lang="ru-ru" sz="1900" dirty="0">
                <a:solidFill>
                  <a:srgbClr val="DCA91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2.	Делайте «Я – сообщение», а не «Ты – сообщение». Говорите о себе, о своих чувствах и переживаниях.</a:t>
            </a:r>
          </a:p>
          <a:p>
            <a:pPr>
              <a:defRPr lang="ru-ru"/>
            </a:pPr>
            <a:r>
              <a:rPr lang="ru-ru" sz="1900" dirty="0">
                <a:solidFill>
                  <a:srgbClr val="DCA91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3.	Не давайте отрицательных оценок родителю и ребенку, не вешайте ярлыки, не ставьте диагнозы.</a:t>
            </a:r>
          </a:p>
          <a:p>
            <a:pPr>
              <a:defRPr lang="ru-ru"/>
            </a:pPr>
            <a:r>
              <a:rPr lang="ru-ru" sz="1900" dirty="0">
                <a:solidFill>
                  <a:srgbClr val="DCA91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4.	Стройте конструктивный разговор, говорите о конкретной проблеме, опираясь только на факты и логику. Не припоминайте прошлых ошибок, просчетов и «грехов», не допускается переход на личности.</a:t>
            </a:r>
          </a:p>
          <a:p>
            <a:pPr>
              <a:defRPr lang="ru-ru"/>
            </a:pPr>
            <a:r>
              <a:rPr lang="ru-ru" sz="1900" dirty="0">
                <a:solidFill>
                  <a:srgbClr val="DCA91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5.	Сохраняйте конфиденциальность - то чем поделился с вами родитель должно остаться только между вами.</a:t>
            </a:r>
          </a:p>
          <a:p>
            <a:pPr>
              <a:defRPr lang="ru-ru"/>
            </a:pPr>
            <a:r>
              <a:rPr lang="ru-ru" sz="1900" dirty="0">
                <a:solidFill>
                  <a:srgbClr val="DCA91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6.            Если требуется сообщить негативную информацию о ребенке. Разговор нужно начать с позиций «адвокат», рассказав о ребенке хорошее, а затем переходить к неприятным моментам. О проблемах ребенка, педагог может говорить с позиций его защитника, человека, который искренне хочет помочь ребенку и родителям.</a:t>
            </a:r>
          </a:p>
          <a:p>
            <a:pPr>
              <a:defRPr lang="ru-ru"/>
            </a:pPr>
            <a:r>
              <a:rPr lang="ru-ru" sz="1900" dirty="0">
                <a:solidFill>
                  <a:srgbClr val="DCA91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7.	Не бойтесь извиниться, если чувствуете, что неправы или признаться, что вы не знаете ответ на заданный вопрос.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  <p:extLst>
      <p:ext uri="smNativeData">
        <pr:smNativeData xmlns="" xmlns:p14="http://schemas.microsoft.com/office/powerpoint/2010/main" xmlns:pr="smNativeData" val="evrdYQIAAAAFAAAA/f///wEAAAAqAAAAAAAAAAAAAAAAAAAAAAAAAAsAAAD9////AQAAAAIAAAAJAAAAAAAAAAAAAAAAAAAA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3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ByDQAAwhUAAPcjAADEGAAAECAAACYAAAAIAAAA//////////8="/>
              </a:ext>
            </a:extLst>
          </p:cNvSpPr>
          <p:nvPr/>
        </p:nvSpPr>
        <p:spPr>
          <a:xfrm>
            <a:off x="2185670" y="3536950"/>
            <a:ext cx="3660775" cy="48895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449580" algn="just">
              <a:lnSpc>
                <a:spcPct val="115000"/>
              </a:lnSpc>
              <a:spcBef>
                <a:spcPts val="0"/>
              </a:spcBef>
              <a:defRPr lang="ru-ru">
                <a:solidFill>
                  <a:srgbClr val="007F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2400"/>
              <a:t>3. Мастер своего дела. </a:t>
            </a:r>
          </a:p>
        </p:txBody>
      </p:sp>
      <p:sp>
        <p:nvSpPr>
          <p:cNvPr id="3" name="Прямоугольник4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A6EAAACxsAAPIiAAAxHgAAECAAACYAAAAIAAAA//////////8="/>
              </a:ext>
            </a:extLst>
          </p:cNvSpPr>
          <p:nvPr/>
        </p:nvSpPr>
        <p:spPr>
          <a:xfrm>
            <a:off x="2637790" y="4396105"/>
            <a:ext cx="3042920" cy="51181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449580" algn="just">
              <a:lnSpc>
                <a:spcPct val="115000"/>
              </a:lnSpc>
              <a:spcBef>
                <a:spcPts val="0"/>
              </a:spcBef>
              <a:defRPr lang="ru-ru">
                <a:solidFill>
                  <a:srgbClr val="007F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2400"/>
              <a:t>4.  Вопрос-ответ</a:t>
            </a:r>
          </a:p>
        </p:txBody>
      </p:sp>
      <p:sp>
        <p:nvSpPr>
          <p:cNvPr id="4" name="Прямоугольник5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A6FAAAeCAAAEghAAB9IwAAECAAACYAAAAIAAAA//////////8="/>
              </a:ext>
            </a:extLst>
          </p:cNvSpPr>
          <p:nvPr/>
        </p:nvSpPr>
        <p:spPr>
          <a:xfrm>
            <a:off x="3288030" y="5278120"/>
            <a:ext cx="2122170" cy="490855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449580" algn="just">
              <a:lnSpc>
                <a:spcPct val="115000"/>
              </a:lnSpc>
              <a:spcBef>
                <a:spcPts val="0"/>
              </a:spcBef>
              <a:defRPr lang="ru-ru">
                <a:solidFill>
                  <a:srgbClr val="007F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2400"/>
              <a:t>5.  Конкурс </a:t>
            </a: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D/SZKG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UiYAAO0LAAAASwAAOS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1938655"/>
            <a:ext cx="5962650" cy="4762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1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BUAwAAewwAACotAABzDwAAECAAACYAAAAIAAAA//////////8="/>
              </a:ext>
            </a:extLst>
          </p:cNvSpPr>
          <p:nvPr/>
        </p:nvSpPr>
        <p:spPr>
          <a:xfrm>
            <a:off x="541020" y="2028825"/>
            <a:ext cx="6800850" cy="48260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449580" algn="just">
              <a:lnSpc>
                <a:spcPct val="115000"/>
              </a:lnSpc>
              <a:buNone/>
              <a:defRPr lang="ru-ru" sz="3200">
                <a:solidFill>
                  <a:srgbClr val="007F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2400"/>
              <a:t>1. Кейс – методы </a:t>
            </a:r>
            <a:r>
              <a:rPr lang="ru-ru" sz="1800"/>
              <a:t>(кейс-стади, ситуационно-ролевая игра) </a:t>
            </a:r>
          </a:p>
        </p:txBody>
      </p:sp>
      <p:sp>
        <p:nvSpPr>
          <p:cNvPr id="7" name="Прямоугольник2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A+BwAAdhEAALopAACcFAAAECAAACYAAAAIAAAA//////////8="/>
              </a:ext>
            </a:extLst>
          </p:cNvSpPr>
          <p:nvPr/>
        </p:nvSpPr>
        <p:spPr>
          <a:xfrm>
            <a:off x="1177290" y="2838450"/>
            <a:ext cx="5605780" cy="51181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449580" algn="just">
              <a:lnSpc>
                <a:spcPct val="115000"/>
              </a:lnSpc>
              <a:spcBef>
                <a:spcPts val="0"/>
              </a:spcBef>
              <a:defRPr lang="ru-ru">
                <a:solidFill>
                  <a:srgbClr val="007F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2400"/>
              <a:t>2. Творческие мероприятия и отчеты</a:t>
            </a:r>
          </a:p>
        </p:txBody>
      </p:sp>
      <p:sp>
        <p:nvSpPr>
          <p:cNvPr id="8" name="Текстовое поле1"/>
          <p:cNvSpPr txBox="1">
            <a:extLst>
              <a:ext uri="smNativeData">
                <pr:smNativeData xmlns="" xmlns:p14="http://schemas.microsoft.com/office/powerpoint/2010/main" xmlns:pr="smNativeData" val="SMDATA_13_evrdYRMAAAAlAAAAEgAAAE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P8BAAEMAAAAEAAAAAAAAAAAAAAAAAAAAAAAAAAeAAAAaAAAAAAAAAAAAAAAAAAAAAAAAAAAAAAAECcAABAnAAAAAAAAAAAAAAAAAAAAAAAAAAAAAAAAAAAAAAAAAAAAABQAAAAAAAAAwMD/AAAAAABkAAAAMgAAAAAAAABkAAAAAAAAAH9/fwAKAAAAHwAAAFQAAAAeMlkF3O/rAQAAAAAAAAAAAAAAAAAAAAAAAAAAAAAAAAAAAAAAAAAAFnNzAn9/fwD///8DzMzMAMDA/wB/f38AAAAAAAAAAAAAAAAAAAAAAAAAAAAhAAAAGAAAABQAAAAhAQAAtwQAAEgwAABRCwAAECAAACYAAAAIAAAA//////////8="/>
              </a:ext>
            </a:extLst>
          </p:cNvSpPr>
          <p:nvPr/>
        </p:nvSpPr>
        <p:spPr>
          <a:xfrm>
            <a:off x="183515" y="766445"/>
            <a:ext cx="7665085" cy="1073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449580" algn="ctr">
              <a:lnSpc>
                <a:spcPct val="115000"/>
              </a:lnSpc>
              <a:spcBef>
                <a:spcPts val="0"/>
              </a:spcBef>
              <a:defRPr lang="ru-ru"/>
            </a:pPr>
            <a:r>
              <a:rPr lang="ru-ru" sz="2800" b="1">
                <a:solidFill>
                  <a:srgbClr val="489D8C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Интерактивные формы работы </a:t>
            </a:r>
          </a:p>
          <a:p>
            <a:pPr indent="449580" algn="ctr">
              <a:lnSpc>
                <a:spcPct val="115000"/>
              </a:lnSpc>
              <a:spcBef>
                <a:spcPts val="0"/>
              </a:spcBef>
              <a:defRPr lang="ru-ru"/>
            </a:pPr>
            <a:r>
              <a:rPr lang="ru-ru" sz="2800" b="1">
                <a:solidFill>
                  <a:srgbClr val="489D8C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с родителями: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  <p:bldP spid="4" grpId="0" animBg="1" advAuto="0"/>
      <p:bldP spid="6" grpId="0" animBg="1" advAuto="0"/>
      <p:bldP spid="7" grpId="0" animBg="1" advAuto="0"/>
    </p:bldLst>
    <p:extLst>
      <p:ext uri="smNativeData">
        <pr:smNativeData xmlns="" xmlns:p14="http://schemas.microsoft.com/office/powerpoint/2010/main" xmlns:pr="smNativeData" val="evrdYQUAAAAFAAAA/f///wEAAAAqAAAAAAAAAAAAAAAAAAAAAAAAAAwAAAD9////AQAAACoAAAAAAAAAAAAAAAAAAAAAAAAAEwAAAP3///8BAAAAKgAAAAAAAAAAAAAAAAAAAAAAAAAaAAAA/f///wEAAAAqAAAAAAAAAAAAAAAAAAAAAAAAACEAAAD9////AQAAACoAAAAAAAAAAAAAAAAAAAAAAAAA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C0C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AAAAAABLAACcAAAAEAAAACYAAAAIAAAA//////////8="/>
              </a:ext>
            </a:extLst>
          </p:cNvSpPr>
          <p:nvPr/>
        </p:nvSpPr>
        <p:spPr>
          <a:xfrm>
            <a:off x="0" y="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3" name="Прямоугольник 7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FQD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lCkAAABLAAAwKgAAEAAAACYAAAAIAAAA//////////8="/>
              </a:ext>
            </a:extLst>
          </p:cNvSpPr>
          <p:nvPr/>
        </p:nvSpPr>
        <p:spPr>
          <a:xfrm>
            <a:off x="0" y="675894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qDwBAGgEAQBkcQEA7iMB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1475640" y="42331640"/>
            <a:ext cx="8572500" cy="51244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VIUAANuBAAAUWgIA06YB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1673820" y="21109305"/>
            <a:ext cx="76200000" cy="47625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tioAACEIAAAASwAAbCgAABAAAAAmAAAACAAAAP//////////"/>
              </a:ext>
            </a:extLst>
          </p:cNvPicPr>
          <p:nvPr/>
        </p:nvPicPr>
        <p:blipFill rotWithShape="1">
          <a:blip r:embed="rId3"/>
          <a:srcRect t="11828" b="17073"/>
          <a:stretch/>
        </p:blipFill>
        <p:spPr>
          <a:xfrm>
            <a:off x="6939395" y="3599108"/>
            <a:ext cx="5248910" cy="29811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C2E240-4167-4BD8-9233-FB532C97990D}"/>
              </a:ext>
            </a:extLst>
          </p:cNvPr>
          <p:cNvSpPr txBox="1"/>
          <p:nvPr/>
        </p:nvSpPr>
        <p:spPr>
          <a:xfrm>
            <a:off x="1664702" y="1110420"/>
            <a:ext cx="39294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"Всероссийский телефон доверия"</a:t>
            </a:r>
          </a:p>
          <a:p>
            <a:pPr algn="ctr"/>
            <a:r>
              <a:rPr lang="ru-RU" b="1" dirty="0"/>
              <a:t>8 800 2000 122</a:t>
            </a:r>
          </a:p>
          <a:p>
            <a:pPr algn="ctr"/>
            <a:r>
              <a:rPr lang="ru-RU" b="1" dirty="0"/>
              <a:t>для детей и их родителей,</a:t>
            </a:r>
          </a:p>
          <a:p>
            <a:pPr algn="ctr"/>
            <a:r>
              <a:rPr lang="ru-RU" b="1" dirty="0"/>
              <a:t>экстренная психологическая помощь</a:t>
            </a:r>
          </a:p>
          <a:p>
            <a:pPr algn="ctr"/>
            <a:r>
              <a:rPr lang="ru-RU" b="1" dirty="0"/>
              <a:t>- анонимно и бесплатно.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0EA1E-F1A4-48E5-AD63-132E08C3DDC1}"/>
              </a:ext>
            </a:extLst>
          </p:cNvPr>
          <p:cNvSpPr txBox="1"/>
          <p:nvPr/>
        </p:nvSpPr>
        <p:spPr>
          <a:xfrm>
            <a:off x="730766" y="3058410"/>
            <a:ext cx="62939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МУНИЦИПАЛЬНОЕ БЮДЖЕТНОЕ УЧРЕЖДЕНИЕ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«ЦЕНТР ПСИХОЛОГО-ПЕДАГОГИЧЕСКОЙ,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МЕДИЦИНСКОЙ И СОЦИАЛЬНОЙ ПОМОЩИ»</a:t>
            </a:r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Адрес: г. Майкоп, ул. Пушкина, 155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Сайт: http://mboulokus01.ru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Мail: mboulokus@mail.ru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Инстаграм: mbu_spp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Контактный телефон: 8 (8772) 54-56-58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A385536-F595-4F17-B171-E58462976EB5}"/>
              </a:ext>
            </a:extLst>
          </p:cNvPr>
          <p:cNvSpPr/>
          <p:nvPr/>
        </p:nvSpPr>
        <p:spPr>
          <a:xfrm rot="20849926">
            <a:off x="6854969" y="309314"/>
            <a:ext cx="3561794" cy="2795332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50E7D4-AF53-4E25-B82F-E7754181E32D}"/>
              </a:ext>
            </a:extLst>
          </p:cNvPr>
          <p:cNvSpPr txBox="1"/>
          <p:nvPr/>
        </p:nvSpPr>
        <p:spPr>
          <a:xfrm>
            <a:off x="6922701" y="1077810"/>
            <a:ext cx="341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Помните! 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Вы главные наставники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И помощники детей в школе!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C64E7-BD03-414A-9D7B-68D4F31A1AFA}"/>
              </a:ext>
            </a:extLst>
          </p:cNvPr>
          <p:cNvSpPr txBox="1"/>
          <p:nvPr/>
        </p:nvSpPr>
        <p:spPr>
          <a:xfrm>
            <a:off x="8447458" y="3390974"/>
            <a:ext cx="35509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/>
              <a:t>Благодарю</a:t>
            </a:r>
          </a:p>
          <a:p>
            <a:pPr algn="ctr"/>
            <a:r>
              <a:rPr lang="ru-RU" sz="4400" dirty="0"/>
              <a:t>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AAAAAH9/fwD///8DzMzMAMDA/wB/f38AAAAAAAAAAAAAAAAAAAAAAAAAAAAhAAAAGAAAABQAAAAcAwAABAMAAORHAAAYCwAAEAAAACYAAAAIAAAA//////////8="/>
              </a:ext>
            </a:extLst>
          </p:cNvSpPr>
          <p:nvPr/>
        </p:nvSpPr>
        <p:spPr>
          <a:xfrm>
            <a:off x="505460" y="490220"/>
            <a:ext cx="11181080" cy="13131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 sz="1400">
                <a:solidFill>
                  <a:srgbClr val="755909"/>
                </a:solidFill>
              </a:defRPr>
            </a:pPr>
            <a:r>
              <a:rPr lang="ru-ru" sz="1800"/>
              <a:t>«Приоритетная задача Российской Федерации – формирование новых поколений, обладающих знаниями и умениями, которые отвечают требованиям XXI века, разделяющих традиционные нравственные ценности, готовых к мирному созиданию и защите Родины. Ключевым инструментом решения этой задачи является воспитание детей».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3R0AAH8EAAC+RgAAvx8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As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lP///xgLAABEKwAANy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" y="1803400"/>
            <a:ext cx="7101840" cy="4733925"/>
          </a:xfrm>
          <a:custGeom>
            <a:avLst/>
            <a:gdLst/>
            <a:ahLst/>
            <a:cxnLst/>
            <a:rect l="0" t="0" r="7101840" b="4733925"/>
            <a:pathLst>
              <a:path w="7101840" h="4733925">
                <a:moveTo>
                  <a:pt x="3034120" y="0"/>
                </a:moveTo>
                <a:lnTo>
                  <a:pt x="4053114" y="0"/>
                </a:lnTo>
                <a:lnTo>
                  <a:pt x="4085500" y="2772"/>
                </a:lnTo>
                <a:cubicBezTo>
                  <a:pt x="5793469" y="178601"/>
                  <a:pt x="7101840" y="1172596"/>
                  <a:pt x="7101840" y="2372479"/>
                </a:cubicBezTo>
                <a:cubicBezTo>
                  <a:pt x="7101840" y="3530986"/>
                  <a:pt x="5882145" y="4497561"/>
                  <a:pt x="4260723" y="4721103"/>
                </a:cubicBezTo>
                <a:lnTo>
                  <a:pt x="4154157" y="4733925"/>
                </a:lnTo>
                <a:lnTo>
                  <a:pt x="2933077" y="4733925"/>
                </a:lnTo>
                <a:lnTo>
                  <a:pt x="2826511" y="4721103"/>
                </a:lnTo>
                <a:cubicBezTo>
                  <a:pt x="1320905" y="4513528"/>
                  <a:pt x="161686" y="3665278"/>
                  <a:pt x="3765" y="2617592"/>
                </a:cubicBezTo>
                <a:lnTo>
                  <a:pt x="0" y="2567359"/>
                </a:lnTo>
                <a:lnTo>
                  <a:pt x="0" y="2177598"/>
                </a:lnTo>
                <a:lnTo>
                  <a:pt x="3765" y="2127366"/>
                </a:lnTo>
                <a:cubicBezTo>
                  <a:pt x="167760" y="1039385"/>
                  <a:pt x="1411556" y="166474"/>
                  <a:pt x="3001735" y="2772"/>
                </a:cubicBezTo>
                <a:close/>
              </a:path>
            </a:pathLst>
          </a:custGeom>
          <a:noFill/>
          <a:ln>
            <a:noFill/>
          </a:ln>
          <a:effectLst/>
        </p:spPr>
      </p:pic>
      <p:sp>
        <p:nvSpPr>
          <p:cNvPr id="4" name="Текст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FnNzAn9/fwD///8DzMzMAMDA/wB/f38AAAAAAAAAAAAAAAAAAAAAAAAAAAAhAAAAGAAAABQAAAD8CQAAGAsAAABLAAASGgAAEAAAACYAAAAIAAAAASAAAAAAAAA="/>
              </a:ext>
            </a:extLst>
          </p:cNvSpPr>
          <p:nvPr>
            <p:ph type="body" idx="1"/>
          </p:nvPr>
        </p:nvSpPr>
        <p:spPr>
          <a:xfrm>
            <a:off x="1623060" y="1803400"/>
            <a:ext cx="10568940" cy="243459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indent="0" algn="just">
              <a:buNone/>
              <a:defRPr lang="ru-ru"/>
            </a:pPr>
            <a:r>
              <a:rPr lang="ru-ru" sz="2400" dirty="0">
                <a:solidFill>
                  <a:srgbClr val="489D8C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«Формирование гармоничной личности, воспитание гражданина России,</a:t>
            </a:r>
          </a:p>
          <a:p>
            <a:pPr marL="0" indent="0" algn="just">
              <a:buNone/>
              <a:defRPr lang="ru-ru"/>
            </a:pPr>
            <a:r>
              <a:rPr lang="ru-ru" sz="2400" dirty="0">
                <a:solidFill>
                  <a:srgbClr val="489D8C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               зрелого, ответственного человека, в  котором сочетается любовь            </a:t>
            </a:r>
          </a:p>
          <a:p>
            <a:pPr marL="0" indent="0" algn="just">
              <a:buNone/>
              <a:defRPr lang="ru-ru"/>
            </a:pPr>
            <a:r>
              <a:rPr lang="ru-ru" sz="2400" dirty="0">
                <a:solidFill>
                  <a:srgbClr val="489D8C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                                           к большой и малой  родине, общенациональная и</a:t>
            </a:r>
          </a:p>
          <a:p>
            <a:pPr marL="0" indent="0" algn="just">
              <a:buNone/>
              <a:defRPr lang="ru-ru"/>
            </a:pPr>
            <a:r>
              <a:rPr lang="ru-ru" sz="2400" dirty="0">
                <a:solidFill>
                  <a:srgbClr val="489D8C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                                                  этническая идентичность, уважение к культуре,</a:t>
            </a:r>
          </a:p>
          <a:p>
            <a:pPr marL="0" indent="0" algn="just">
              <a:buNone/>
              <a:defRPr lang="ru-ru"/>
            </a:pPr>
            <a:r>
              <a:rPr lang="ru-ru" sz="2400" dirty="0">
                <a:solidFill>
                  <a:srgbClr val="489D8C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                                                             традициям людей,  которые живут рядом».                     </a:t>
            </a:r>
          </a:p>
          <a:p>
            <a:pPr marL="0" indent="0" algn="just">
              <a:buNone/>
              <a:defRPr lang="ru-ru"/>
            </a:pPr>
            <a:r>
              <a:rPr lang="ru-ru" sz="2400" dirty="0">
                <a:solidFill>
                  <a:srgbClr val="489D8C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                                                                                </a:t>
            </a:r>
          </a:p>
          <a:p>
            <a:pPr marL="0" indent="0" algn="just">
              <a:buNone/>
              <a:defRPr lang="ru-ru"/>
            </a:pPr>
            <a:r>
              <a:rPr lang="ru-ru" sz="2400" dirty="0">
                <a:solidFill>
                  <a:srgbClr val="489D8C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                                                                                          </a:t>
            </a:r>
          </a:p>
          <a:p>
            <a:pPr marL="0" indent="0">
              <a:buNone/>
              <a:defRPr lang="ru-ru"/>
            </a:pPr>
            <a:endParaRPr lang="en-us" sz="2400" dirty="0"/>
          </a:p>
        </p:txBody>
      </p:sp>
      <p:sp>
        <p:nvSpPr>
          <p:cNvPr id="5" name="Заголовок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BAAAAAAAAAP///wo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////A39/fwD///8DzMzMAMDA/wB/f38AAAAAAAAAAAAAAAAAAAAAAAAAAAAhAAAAGAAAABQAAABzJwAA9hgAAABLAAA3KAAAEAAAACYAAAAIAAAAASAAAIAPAAA="/>
              </a:ext>
            </a:extLst>
          </p:cNvSpPr>
          <p:nvPr>
            <p:ph type="title"/>
          </p:nvPr>
        </p:nvSpPr>
        <p:spPr>
          <a:xfrm>
            <a:off x="6412865" y="4057650"/>
            <a:ext cx="5779135" cy="2479675"/>
          </a:xfrm>
          <a:ln w="12700" cap="flat" cmpd="sng" algn="ctr">
            <a:solidFill>
              <a:schemeClr val="bg2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just">
              <a:defRPr lang="ru-ru"/>
            </a:pPr>
            <a:r>
              <a:rPr lang="ru-ru" sz="1800" dirty="0">
                <a:solidFill>
                  <a:srgbClr val="DCA910"/>
                </a:solidFill>
              </a:rPr>
              <a:t>"Вопросы воспитания и просвещения - это очень тонкие, чувствительные вещи, здесь нельзя действовать грубо, равнодушно, для галочки. Нужно обладать не только глубокими знаниями, которые могут привлечь ребят, но и вкладывать душу, заряжать учеников искренними эмоциями. Процессы воспитания и обучения должны быть неразрывными, идти рука об руку. Важно, чтобы в них участвовал весь педагогический коллектив, а не только классные руководители", - сказал Путин Владимир Владимирович.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KYGAAAAAAAAAAAAAAAAAABkAAAAZAAAAAAAAAAjAAAABAAAAGQAAAAXAAAAFAAAAAAAAAAAAAAA/38AAP9/AAAAAAAACQAAAAQAAABw7JgLDAAAABAAAAAAAAAAAAAAAJ8b+G+7XLy/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CCAAAAIDAAAASwAAjikAABAAAAAmAAAACAAAAP//////////"/>
              </a:ext>
            </a:extLst>
          </p:cNvPicPr>
          <p:nvPr/>
        </p:nvPicPr>
        <p:blipFill>
          <a:blip r:embed="rId2"/>
          <a:srcRect t="17020"/>
          <a:stretch>
            <a:fillRect/>
          </a:stretch>
        </p:blipFill>
        <p:spPr>
          <a:xfrm>
            <a:off x="5207000" y="488950"/>
            <a:ext cx="6985000" cy="62661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ТекстСлайда1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CbAwAA+AUAAOMkAACYJgAAEAAAACYAAAAIAAAA//////////8="/>
              </a:ext>
            </a:extLst>
          </p:cNvSpPr>
          <p:nvPr/>
        </p:nvSpPr>
        <p:spPr>
          <a:xfrm>
            <a:off x="586105" y="970280"/>
            <a:ext cx="5410200" cy="53035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lnSpc>
                <a:spcPct val="80000"/>
              </a:lnSpc>
              <a:spcBef>
                <a:spcPts val="1000"/>
              </a:spcBef>
              <a:buNone/>
              <a:defRPr lang="en-us" sz="2400"/>
            </a:pPr>
            <a:endParaRPr/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="" xmlns:p14="http://schemas.microsoft.com/office/powerpoint/2010/main" xmlns:pr="smNativeData" val="SMDATA_13_evrdYRMAAAAlAAAAEgAAAE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FnNzAn9/fwD///8DzMzMAMDA/wB/f38AAAAAAAAAAAAAAAAAAAAAAAAAAAAhAAAAGAAAABQAAABwBAAA4AgAAA4kAACwIwAAECAAACYAAAAIAAAA//////////8="/>
              </a:ext>
            </a:extLst>
          </p:cNvSpPr>
          <p:nvPr/>
        </p:nvSpPr>
        <p:spPr>
          <a:xfrm>
            <a:off x="721360" y="1442720"/>
            <a:ext cx="5139690" cy="435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>
                <a:solidFill>
                  <a:srgbClr val="DCA91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2000"/>
              <a:t>От совместной работы родителей и педагогов выигрывают все стороны педагогического процесса: родители принимают активное участие в жизни детей, тем самым лучше понимая и налаживая взаимоотношения; педагоги, взаимодействуя с родителями, узнают больше о ребенке, что позволяет подобрать эффективные средства воспитания и обучения. Главное же заключается в том, что дети, оказавшись в едином воспитательном пространстве, ощущают себя комфортнее, более уверено, в результате чего лучше учатся и имеют гораздо меньше конфликтов со взрослыми и сверстниками.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Эллипс1"/>
          <p:cNvSpPr>
            <a:extLst>
              <a:ext uri="smNativeData">
                <pr:smNativeData xmlns="" xmlns:p14="http://schemas.microsoft.com/office/powerpoint/2010/main" xmlns:pr="smNativeData" val="SMDATA_13_evrdYRMAAAAlAAAAZgAAAA8BAAAAkAAAAEgAAACQAAAASAAAAAAAAAAAAAAAAAAAAAEAAABQAAAAAAAAAAAA8D8AAAAAAADwPwAAAAAAAOA/AAAAAAAA4D8AAAAAAADgPwAAAAAAAOA/AAAAAAAA4D8AAAAAAADgPwAAAAAAAOA/AAAAAAAA4D8CAAAAjAAAAAEAAAAAAAAA3KkQANzv6wgAAAAAAAAAAAAAAAAAAAAAAAAAAAAAAAAAAAAAZAAAAAEAAABAAAAAAAAAAAAAAAAAAAAAAAAAAAAAAAAAAAAAAAAAAAAAAAAAAAAAAAAAAAAAAAAAAAAAAAAAAAAAAAAAAAAAAAAAAAAAAAAAAAAAAAAAAAAAAAAAAAAAFAAAADwAAAAB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qRAA3O/rAQAAAAAAAAAAAAAAAAAAAAAAAAAAAAAAAAAAAAAAAAAAFnNzAn9/fwD///8DzMzMAMDA/wB/f38AAAAAAAAAAAAAAAAAAAAAAAAAAAAhAAAAGAAAABQAAACNJgAACwMAAOg7AABsDgAAEAAAACYAAAAIAAAA//////////8="/>
              </a:ext>
            </a:extLst>
          </p:cNvSpPr>
          <p:nvPr/>
        </p:nvSpPr>
        <p:spPr>
          <a:xfrm>
            <a:off x="6266815" y="494665"/>
            <a:ext cx="3471545" cy="1849755"/>
          </a:xfrm>
          <a:prstGeom prst="ellipse">
            <a:avLst/>
          </a:prstGeom>
          <a:solidFill>
            <a:srgbClr val="DCA910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Прямоугольник 6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C0C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AAAAAABLAACcAAAAEAAAACYAAAAIAAAA//////////8="/>
              </a:ext>
            </a:extLst>
          </p:cNvSpPr>
          <p:nvPr/>
        </p:nvSpPr>
        <p:spPr>
          <a:xfrm>
            <a:off x="0" y="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4" name="Прямоугольник 7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FQD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lCkAAABLAAAwKgAAEAAAACYAAAAIAAAA//////////8="/>
              </a:ext>
            </a:extLst>
          </p:cNvSpPr>
          <p:nvPr/>
        </p:nvSpPr>
        <p:spPr>
          <a:xfrm>
            <a:off x="0" y="675894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qDwBAGgEAQBkcQEA7iMB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1475640" y="42331640"/>
            <a:ext cx="8572500" cy="51244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egAx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LyIAAIcYAADPJwAAJx4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556885" y="3987165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AgAAAO8BAACBJQAAbi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270" y="314325"/>
            <a:ext cx="6095365" cy="60953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Текстовое поле1"/>
          <p:cNvSpPr txBox="1">
            <a:extLst>
              <a:ext uri="smNativeData">
                <pr:smNativeData xmlns="" xmlns:p14="http://schemas.microsoft.com/office/powerpoint/2010/main" xmlns:pr="smNativeData" val="SMDATA_13_evrdYRMAAAAlAAAAEgAAAE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NwIAAD/fwAA/38AAAAAAAAJAAAABAAAAFcA+AAMAAAAEAAAAAAAAAAAAAAAAAAAAAAAAAAeAAAAaAAAAAAAAAAAAAAAAAAAAAAAAAAAAAAAECcAABAnAAAAAAAAAAAAAAAAAAAAAAAAAAAAAAAAAAAAAAAAAAAAABQAAAAAAAAAwMD/AAAAAABkAAAAMgAAAAAAAABkAAAAAAAAAH9/fwAKAAAAHwAAAFQAAAAeMlkF3O/rAQAAAAAAAAAAAAAAAAAAAAAAAAAAAAAAAAAAAAAAAAAAFnNzAn9/fwD///8DzMzMAMDA/wB/f38AAAAAAAAAAAAAAAAAAAAAAAAAAAAhAAAAGAAAABQAAAA3KAAABgQAAPc5AAD2DQAAECAAACYAAAAIAAAA//////////8="/>
              </a:ext>
            </a:extLst>
          </p:cNvSpPr>
          <p:nvPr/>
        </p:nvSpPr>
        <p:spPr>
          <a:xfrm>
            <a:off x="6537325" y="654050"/>
            <a:ext cx="2885440" cy="1615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ru-ru">
                <a:solidFill>
                  <a:srgbClr val="244F46"/>
                </a:solidFill>
              </a:defRPr>
            </a:pPr>
            <a:r>
              <a:rPr lang="ru-ru" sz="2000" dirty="0"/>
              <a:t>Какие трудности могут возникнуть в организации работы с родительской общественностью?</a:t>
            </a:r>
          </a:p>
        </p:txBody>
      </p:sp>
      <p:sp>
        <p:nvSpPr>
          <p:cNvPr id="9" name="Текстовое поле2"/>
          <p:cNvSpPr txBox="1">
            <a:extLst>
              <a:ext uri="smNativeData">
                <pr:smNativeData xmlns="" xmlns:p14="http://schemas.microsoft.com/office/powerpoint/2010/main" xmlns:pr="smNativeData" val="SMDATA_13_evrdYRMAAAAlAAAAEgAAAE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FnNzAn9/fwD///8DzMzMAMDA/wB/f38AAAAAAAAAAAAAAAAAAAAAAAAAAAAhAAAAGAAAABQAAACHNQAAbA4AAGM+AACsEAAAECAAACYAAAAIAAAA//////////8="/>
              </a:ext>
            </a:extLst>
          </p:cNvSpPr>
          <p:nvPr/>
        </p:nvSpPr>
        <p:spPr>
          <a:xfrm>
            <a:off x="8701405" y="2344420"/>
            <a:ext cx="144018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lang="ru-ru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10" name="Эллипс2"/>
          <p:cNvSpPr>
            <a:extLst>
              <a:ext uri="smNativeData">
                <pr:smNativeData xmlns="" xmlns:p14="http://schemas.microsoft.com/office/powerpoint/2010/main" xmlns:pr="smNativeData" val="SMDATA_13_evrdYRMAAAAlAAAAZgAAAA8BAAAAkAAAAEgAAACQAAAASAAAAAAAAAAAAAAAAAAAAAEAAABQAAAAAAAAAAAA8D8AAAAAAADwPwAAAAAAAOA/AAAAAAAA4D8AAAAAAADgPwAAAAAAAOA/AAAAAAAA4D8AAAAAAADgPwAAAAAAAOA/AAAAAAAA4D8CAAAAjAAAAAEAAAAAAAAA3KkQANzv6wgAAAAAAAAAAAAAAAAAAAAAAAAAAAAAAAAAAAAAZAAAAAEAAABAAAAAAAAAAAAAAAAAAAAAAAAAAAAAAAAAAAAAAAAAAAAAAAAAAAAAAAAAAAAAAAAAAAAAAAAAAAAAAAAAAAAAAAAAAAAAAAAAAAAAAAAAAAAAAAAAAAAAFAAAADwAAAAB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qRAA3O/rAQAAAAAAAAAAAAAAAAAAAAAAAAAAAAAAAAAAAAAAAAAAFnNzAn9/fwD///8DzMzMAMDA/wB/f38AAAAAAAAAAAAAAAAAAAAAAAAAAAAhAAAAGAAAABQAAABPMwAA/g4AAKpIAABfGgAAEAAAACYAAAAIAAAA//////////8="/>
              </a:ext>
            </a:extLst>
          </p:cNvSpPr>
          <p:nvPr/>
        </p:nvSpPr>
        <p:spPr>
          <a:xfrm>
            <a:off x="8340725" y="2437130"/>
            <a:ext cx="3471545" cy="1849755"/>
          </a:xfrm>
          <a:prstGeom prst="ellipse">
            <a:avLst/>
          </a:prstGeom>
          <a:solidFill>
            <a:srgbClr val="DCA910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Эллипс3"/>
          <p:cNvSpPr>
            <a:extLst>
              <a:ext uri="smNativeData">
                <pr:smNativeData xmlns="" xmlns:p14="http://schemas.microsoft.com/office/powerpoint/2010/main" xmlns:pr="smNativeData" val="SMDATA_13_evrdYRMAAAAlAAAAZgAAAA8BAAAAkAAAAEgAAACQAAAASAAAAAAAAAAAAAAAAAAAAAEAAABQAAAAAAAAAAAA8D8AAAAAAADwPwAAAAAAAOA/AAAAAAAA4D8AAAAAAADgPwAAAAAAAOA/AAAAAAAA4D8AAAAAAADgPwAAAAAAAOA/AAAAAAAA4D8CAAAAjAAAAAEAAAAAAAAA3KkQANzv6wgAAAAAAAAAAAAAAAAAAAAAAAAAAAAAAAAAAAAAZAAAAAEAAABAAAAAAAAAAAAAAAAAAAAAAAAAAAAAAAAAAAAAAAAAAAAAAAAAAAAAAAAAAAAAAAAAAAAAAAAAAAAAAAAAAAAAAAAAAAAAAAAAAAAAAAAAAAAAAAAAAAAAFAAAADwAAAAB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qRAA3O/rAQAAAAAAAAAAAAAAAAAAAAAAAAAAAAAAAAAAAAAAAAAAFnNzAn9/fwD///8DzMzMAMDA/wB/f38AAAAAAAAAAAAAAAAAAAAAAAAAAAAhAAAAGAAAABQAAABqJgAASRwAAMU7AACqJwAAEAAAACYAAAAIAAAA//////////8="/>
              </a:ext>
            </a:extLst>
          </p:cNvSpPr>
          <p:nvPr/>
        </p:nvSpPr>
        <p:spPr>
          <a:xfrm>
            <a:off x="6244590" y="4598035"/>
            <a:ext cx="3471545" cy="1849755"/>
          </a:xfrm>
          <a:prstGeom prst="ellipse">
            <a:avLst/>
          </a:prstGeom>
          <a:solidFill>
            <a:srgbClr val="DCA910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2" name="Текстовое поле3"/>
          <p:cNvSpPr txBox="1">
            <a:extLst>
              <a:ext uri="smNativeData">
                <pr:smNativeData xmlns="" xmlns:p14="http://schemas.microsoft.com/office/powerpoint/2010/main" xmlns:pr="smNativeData" val="SMDATA_13_evrdYRMAAAAlAAAAEgAAAE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FnNzAn9/fwD///8DzMzMAMDA/wB/f38AAAAAAAAAAAAAAAAAAAAAAAAAAAAhAAAAGAAAABQAAADqNgAArBAAAPNDAAD8FwAAECAAACYAAAAIAAAA//////////8="/>
              </a:ext>
            </a:extLst>
          </p:cNvSpPr>
          <p:nvPr/>
        </p:nvSpPr>
        <p:spPr>
          <a:xfrm>
            <a:off x="8926830" y="2710180"/>
            <a:ext cx="2118995" cy="118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ru-ru">
                <a:solidFill>
                  <a:srgbClr val="244F46"/>
                </a:solidFill>
              </a:defRPr>
            </a:pPr>
            <a:r>
              <a:rPr lang="ru-ru" sz="2400" dirty="0"/>
              <a:t>Почему возникают эти трудности?</a:t>
            </a:r>
          </a:p>
        </p:txBody>
      </p:sp>
      <p:sp>
        <p:nvSpPr>
          <p:cNvPr id="13" name="Текстовое поле4"/>
          <p:cNvSpPr txBox="1">
            <a:extLst>
              <a:ext uri="smNativeData">
                <pr:smNativeData xmlns="" xmlns:p14="http://schemas.microsoft.com/office/powerpoint/2010/main" xmlns:pr="smNativeData" val="SMDATA_13_evrdYRMAAAAlAAAAEgAAAA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FnNzAn9/fwD///8DzMzMAMDA/wB/f38AAAAAAAAAAAAAAAAAAAAAAAAAAAAhAAAAGAAAABQAAACaKQAAJx4AANs4AAD/JQAAEAAAACYAAAAIAAAA//////////8="/>
              </a:ext>
            </a:extLst>
          </p:cNvSpPr>
          <p:nvPr/>
        </p:nvSpPr>
        <p:spPr>
          <a:xfrm>
            <a:off x="6762750" y="4901565"/>
            <a:ext cx="2479675" cy="1275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ru-ru">
                <a:solidFill>
                  <a:srgbClr val="244F46"/>
                </a:solidFill>
              </a:defRPr>
            </a:pPr>
            <a:r>
              <a:rPr lang="ru-ru" sz="2400" dirty="0"/>
              <a:t>как разрешить эти трудности и предотвратить?</a:t>
            </a:r>
          </a:p>
        </p:txBody>
      </p:sp>
      <p:pic>
        <p:nvPicPr>
          <p:cNvPr id="14" name="Изображение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QycAAPMPAACOMQAAPho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 rot="20104546">
            <a:off x="6382385" y="2592705"/>
            <a:ext cx="1673225" cy="1673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Изображение5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BD8AAAIDAABPSQAATQ0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 rot="1733648">
            <a:off x="10243820" y="488950"/>
            <a:ext cx="1673225" cy="1673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Изображение6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3D4AABAcAAAnSQAAWy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 rot="467815">
            <a:off x="10218420" y="4561840"/>
            <a:ext cx="1673225" cy="16732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12" grpId="0"/>
      <p:bldP spid="13" grpId="0"/>
    </p:bldLst>
    <p:extLst mod="1">
      <p:ext uri="smNativeData">
        <pr:smNativeData xmlns="" xmlns:p14="http://schemas.microsoft.com/office/powerpoint/2010/main" xmlns:pr="smNativeData" val="evrdYQEAAAAFAAAA/f///wEAAAAWAAAACAAAAAAAAAAAAAAAAAAAAA=="/>
      </p:ext>
    </p:ext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AAAAANzv6wgAAAAAAAAAAAAAAAAAAAAAAAAAAAAAAAAAAAAAZAAAAAEAAABAAAAAAAAAAAAAAAAAAAAAAAAAAAAAAAAAAAAAAAAAAAAAAAAAAAAAAAAAAAAAAAAAAAAAAAAAAAAAAAAAAAAAAAAAAAAAAAAAAAAAAAAAAAAAAAAAAAAAFAAAADwAAAABAAAAAAAAAP///wo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C4BgAAfQMAAHFGAAAvDAAAEAAAACYAAAAIAAAAASAAAP8PAAA="/>
              </a:ext>
            </a:extLst>
          </p:cNvSpPr>
          <p:nvPr>
            <p:ph type="title"/>
          </p:nvPr>
        </p:nvSpPr>
        <p:spPr>
          <a:xfrm>
            <a:off x="1092200" y="567055"/>
            <a:ext cx="10358755" cy="1413510"/>
          </a:xfrm>
          <a:noFill/>
          <a:ln w="12700" cap="flat" cmpd="sng" algn="ctr">
            <a:solidFill>
              <a:schemeClr val="bg2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 lang="ru-ru"/>
            </a:pPr>
            <a:r>
              <a:rPr lang="ru-ru" sz="1800">
                <a:solidFill>
                  <a:srgbClr val="93710B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Отношения «Учитель – Родитель» могут существовать и формироваться определенным образом и без прямых контактов их участников. Связующим звеном в этом случае становится ребенок и  неконструктивные отношения школы и семьи, рассогласованность их действий обостряют существующие проблемы детства и требуют новых подходов к взаимодействию двух институтов.</a:t>
            </a:r>
            <a:endParaRPr lang="ru-ru">
              <a:solidFill>
                <a:srgbClr val="93710B"/>
              </a:solidFill>
              <a:latin typeface="Times New Roman" pitchFamily="1" charset="-52"/>
              <a:ea typeface="Calibri Light" pitchFamily="2" charset="-52"/>
              <a:cs typeface="Times New Roman" pitchFamily="1" charset="-52"/>
            </a:endParaRPr>
          </a:p>
        </p:txBody>
      </p:sp>
      <p:sp>
        <p:nvSpPr>
          <p:cNvPr id="3" name="TextBox 6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AAAAAH9/fwD///8DzMzMAMDA/wB/f38AAAAAAAAAAAAAAAAAAAAAAAAAAAAhAAAAGAAAABQAAAC2KgAALhsAAEVKAADrJQAAECAAACYAAAAIAAAA//////////8="/>
              </a:ext>
            </a:extLst>
          </p:cNvSpPr>
          <p:nvPr/>
        </p:nvSpPr>
        <p:spPr>
          <a:xfrm>
            <a:off x="6943090" y="4418330"/>
            <a:ext cx="5130165" cy="174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t>Процесс взаимодействия не может считаться эффективным, если участники этого процесса не воспринимают его таковым, следовательно, во время взаимодействия не были разрешены те проблемы, которые субъект надеялся разрешить в процессе взаимодействия с другим субъектом.</a:t>
            </a:r>
          </a:p>
        </p:txBody>
      </p:sp>
      <p:sp>
        <p:nvSpPr>
          <p:cNvPr id="4" name="TextBox 16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AAAAAH9/fwD///8DzMzMAMDA/wB/f38AAAAAAAAAAAAAAAAAAAAAAAAAAAAhAAAAGAAAABQAAAC5JAAALwwAAJpHAABjGgAAECAAACYAAAAIAAAA//////////8="/>
              </a:ext>
            </a:extLst>
          </p:cNvSpPr>
          <p:nvPr/>
        </p:nvSpPr>
        <p:spPr>
          <a:xfrm>
            <a:off x="5969635" y="1980565"/>
            <a:ext cx="5669915" cy="2308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rPr lang="ru-ru">
                <a:solidFill>
                  <a:srgbClr val="244F46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Эффективное взаимодействие предполагает заинтересованность субъектов в достижении поставленных целей. В основе такой заинтересованности лежат с одной стороны позитивное восприятие состоявшегося взаимодействия, с другой – сложившиеся представления о собственных потребностях и о возможностях их удовлетворения в процессе взаимодействия. </a:t>
            </a: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OQEAAM8PAAC5JAAAByU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" y="2569845"/>
            <a:ext cx="5770880" cy="34493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Эллипс2"/>
          <p:cNvSpPr>
            <a:extLst>
              <a:ext uri="smNativeData">
                <pr:smNativeData xmlns="" xmlns:p14="http://schemas.microsoft.com/office/powerpoint/2010/main" xmlns:pr="smNativeData" val="SMDATA_13_evrdYRMAAAAlAAAAZgAAAA8BAAAAkAAAAEgAAACQAAAASAAAAAAAAAAAAAAAAAAAAAEAAABQAAAAAAAAAAAA8D8AAAAAAADw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B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ICAgIMAAAAEAAAAAAAAAAAAAAAAAAAAAAAAAAeAAAAaAAAAAAAAAAAAAAAAAAAAAAAAAAAAAAAECcAABAnAAAAAAAAAAAAAAAAAAAAAAAAAAAAAAAAAAAAAAAAAAAAABQAAAAAAAAAwMD/AAAAAABkAAAAMgAAAAAAAABkAAAAAAAAAH9/fwAKAAAAHwAAAFQAAAAWc3MC3O/rAQAAAAAAAAAAAAAAAAAAAAAAAAAAAAAAAAAAAAAAAAAAFnNzAn9/fwD///8DzMzMAMDA/wB/f38AAAAAAAAAAAAAAAAAAAAAAAAAAAAhAAAAGAAAABQAAAADHwAAhhQAAColAAAwKgAAEAAAACYAAAAIAAAA//////////8="/>
              </a:ext>
            </a:extLst>
          </p:cNvSpPr>
          <p:nvPr/>
        </p:nvSpPr>
        <p:spPr>
          <a:xfrm>
            <a:off x="5041265" y="3336290"/>
            <a:ext cx="1000125" cy="352171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Эллипс1"/>
          <p:cNvSpPr>
            <a:extLst>
              <a:ext uri="smNativeData">
                <pr:smNativeData xmlns="" xmlns:p14="http://schemas.microsoft.com/office/powerpoint/2010/main" xmlns:pr="smNativeData" val="SMDATA_13_evrdYRMAAAAlAAAAZgAAAA8BAAAAkAAAAEgAAACQAAAASAAAAAAAAAAAAAAAAAAAAAEAAABQAAAAAAAAAAAA8D8AAAAAAADw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B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Wc3MC3O/rAQAAAAAAAAAAAAAAAAAAAAAAAAAAAAAAAAAAAAAAAAAAFnNzAn9/fwD///8DzMzMAMDA/wB/f38AAAAAAAAAAAAAAAAAAAAAAAAAAAAhAAAAGAAAABQAAAD/////lBAAAPIiAADgGQAAEAAAACYAAAAIAAAA//////////8="/>
              </a:ext>
            </a:extLst>
          </p:cNvSpPr>
          <p:nvPr/>
        </p:nvSpPr>
        <p:spPr>
          <a:xfrm>
            <a:off x="-635" y="2694940"/>
            <a:ext cx="5681345" cy="15113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Прямоугольник1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KcP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D/////GBUAADQiAAAwKgAAEAAAACYAAAAIAAAA//////////8="/>
              </a:ext>
            </a:extLst>
          </p:cNvSpPr>
          <p:nvPr/>
        </p:nvSpPr>
        <p:spPr>
          <a:xfrm>
            <a:off x="-635" y="3429000"/>
            <a:ext cx="5560695" cy="3429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lnSpc>
                <a:spcPct val="80000"/>
              </a:lnSpc>
              <a:spcBef>
                <a:spcPts val="1000"/>
              </a:spcBef>
              <a:buNone/>
              <a:defRPr lang="en-us" sz="24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5" name="TextBox 5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AAAAAH9/fwD///8DzMzMAMDA/wB/f38AAAAAAAAAAAAAAAAAAAAAAAAAAAAhAAAAGAAAABQAAABGAAAA3BIAAKolAACXJQAAEAAAACYAAAAIAAAA//////////8="/>
              </a:ext>
            </a:extLst>
          </p:cNvSpPr>
          <p:nvPr/>
        </p:nvSpPr>
        <p:spPr>
          <a:xfrm>
            <a:off x="44450" y="3065780"/>
            <a:ext cx="6078220" cy="3044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 sz="2000">
                <a:solidFill>
                  <a:schemeClr val="accent4"/>
                </a:solidFill>
              </a:defRPr>
            </a:pPr>
            <a:r>
              <a:rPr lang="ru-ru" sz="2400"/>
              <a:t>Сотрудничество педагогов и семьи - </a:t>
            </a:r>
          </a:p>
          <a:p>
            <a:pPr algn="ctr">
              <a:defRPr lang="ru-ru" sz="2000">
                <a:solidFill>
                  <a:schemeClr val="accent4"/>
                </a:solidFill>
              </a:defRPr>
            </a:pPr>
            <a:r>
              <a:rPr lang="ru-ru" sz="2400"/>
              <a:t>это совместное определение целей деятельности, совместное планирование предстоящей работы, совместное распределение сил и средств, предмета деятельности во времени в соответствии с возможностями каждого участника, совместный контроль и оценка результатов работы, а затем прогнозирование новых целей и задач.</a:t>
            </a:r>
          </a:p>
        </p:txBody>
      </p:sp>
      <p:pic>
        <p:nvPicPr>
          <p:cNvPr id="6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DJAQ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m5QAAHDCAABHuwAAxtU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4157305" y="31607760"/>
            <a:ext cx="6286500" cy="3143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3QIAAAAAAAC/AQAAAAAAAAAAAABkAAAAZAAAAAAAAAAjAAAABAAAAGQAAAAXAAAAFAAAAAAAAAAAAAAA/38AAP9/AAAAAAAACQAAAAQAAACI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dyUAAFQDAAATSwAApxgAABAAAAAmAAAACAAAAP//////////"/>
              </a:ext>
            </a:extLst>
          </p:cNvPicPr>
          <p:nvPr/>
        </p:nvPicPr>
        <p:blipFill>
          <a:blip r:embed="rId2"/>
          <a:srcRect l="7330" r="4470"/>
          <a:stretch>
            <a:fillRect/>
          </a:stretch>
        </p:blipFill>
        <p:spPr>
          <a:xfrm>
            <a:off x="6090285" y="541020"/>
            <a:ext cx="6113780" cy="34664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 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BNfc7b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KgAAAFQDAACqJQAAlBA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6670" y="541020"/>
            <a:ext cx="6096000" cy="21539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Заголовок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AAAAAAAAAAAAAAANzv6wgAAAAAAAAAAAAAAAAAAAAAAAAAAAAAAAAAAAAAZAAAAAEAAABAAAAAAAAAAAAAAAAAAAAAAAAAAAAAAAAAAAAAAAAAAAAAAAAAAAAAAAAAAAAAAAAAAAAAAAAAAAAAAAAAAAAAAAAAAAAAAAAAAAAAAAAAAAAAAAAAAAAAFAAAADwAAAABAAAAAAAAAP///wo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CcJQAApxgAABNLAACGKAAAEAAAACYAAAAIAAAAASAAAP8PAAA="/>
              </a:ext>
            </a:extLst>
          </p:cNvSpPr>
          <p:nvPr>
            <p:ph type="title"/>
          </p:nvPr>
        </p:nvSpPr>
        <p:spPr>
          <a:xfrm>
            <a:off x="6113780" y="4007485"/>
            <a:ext cx="6090285" cy="2580005"/>
          </a:xfrm>
          <a:noFill/>
          <a:ln w="12700" cap="flat" cmpd="sng" algn="ctr">
            <a:solidFill>
              <a:schemeClr val="bg2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just">
              <a:defRPr lang="ru-ru" sz="1400">
                <a:solidFill>
                  <a:srgbClr val="93710B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1600"/>
              <a:t>Для решения этих задач используются следующие средства:</a:t>
            </a:r>
            <a:br/>
            <a:br/>
            <a:r>
              <a:rPr lang="ru-ru" sz="1600"/>
              <a:t>-организация психолого-педагогического просвещения, ориентированного на обсуждение актуальных и значимых для родителей проблем;</a:t>
            </a:r>
            <a:br/>
            <a:r>
              <a:rPr lang="ru-ru" sz="1600"/>
              <a:t>-привлечение родителей к определению перспектив развития ребенка и соответственно к разработке программы действий; обеспечивающих их достижение;</a:t>
            </a:r>
            <a:br/>
            <a:r>
              <a:rPr lang="ru-ru" sz="1600"/>
              <a:t>-участие родителей в анализе достижений ребенка, его трудностей и проблем;</a:t>
            </a:r>
            <a:br/>
            <a:r>
              <a:rPr lang="ru-ru" sz="1600"/>
              <a:t>-поощрение, поддержка, пропаганда успехов родителей в воспитании детей.</a:t>
            </a:r>
            <a:br/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B8JwWx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HAEAACMTAABNLAAAJC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" y="3110865"/>
            <a:ext cx="7021195" cy="34143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1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ADAgAA4QcAAFUkAACxEwAAEAAAACYAAAAIAAAA//////////8="/>
              </a:ext>
            </a:extLst>
          </p:cNvSpPr>
          <p:nvPr/>
        </p:nvSpPr>
        <p:spPr>
          <a:xfrm>
            <a:off x="327025" y="1280795"/>
            <a:ext cx="5579110" cy="192024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342900" algn="ctr">
              <a:buFont typeface="Arial" pitchFamily="2" charset="-52"/>
              <a:buAutoNum type="arabicPeriod"/>
              <a:defRPr lang="ru-ru" sz="3200"/>
            </a:pPr>
            <a:r>
              <a:rPr lang="ru-ru" sz="2400">
                <a:solidFill>
                  <a:srgbClr val="755909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Групповые:</a:t>
            </a: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	</a:t>
            </a:r>
          </a:p>
          <a:p>
            <a:pPr marL="457200"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Родительское собрание.</a:t>
            </a:r>
          </a:p>
          <a:p>
            <a:pPr marL="457200"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Совместная досуговая деятельность.</a:t>
            </a:r>
          </a:p>
          <a:p>
            <a:pPr marL="457200"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Родительский тренинг.</a:t>
            </a:r>
          </a:p>
          <a:p>
            <a:pPr marL="457200"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Родительский комитет.</a:t>
            </a:r>
          </a:p>
        </p:txBody>
      </p:sp>
      <p:sp>
        <p:nvSpPr>
          <p:cNvPr id="4" name="Прямоугольник2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CNJgAA4QcAAE1KAADxFQAAECAAACYAAAAIAAAA//////////8="/>
              </a:ext>
            </a:extLst>
          </p:cNvSpPr>
          <p:nvPr/>
        </p:nvSpPr>
        <p:spPr>
          <a:xfrm>
            <a:off x="6266815" y="1280795"/>
            <a:ext cx="5811520" cy="228600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-342900" algn="ctr">
              <a:buNone/>
              <a:defRPr lang="ru-ru" sz="3200">
                <a:solidFill>
                  <a:srgbClr val="755909"/>
                </a:solidFill>
              </a:defRPr>
            </a:pPr>
            <a:r>
              <a:rPr lang="ru-ru" sz="2400">
                <a:latin typeface="Times New Roman" pitchFamily="1" charset="-52"/>
                <a:ea typeface="Calibri" pitchFamily="2" charset="-52"/>
                <a:cs typeface="Calibri" pitchFamily="2" charset="-52"/>
              </a:rPr>
              <a:t>2. Коллективные:</a:t>
            </a:r>
          </a:p>
          <a:p>
            <a:pPr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Родительские Университет.</a:t>
            </a:r>
          </a:p>
          <a:p>
            <a:pPr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Всеобуч.</a:t>
            </a:r>
          </a:p>
          <a:p>
            <a:pPr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Общешкольное родительское собрание.</a:t>
            </a:r>
          </a:p>
          <a:p>
            <a:pPr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Дни открытых дверей.</a:t>
            </a:r>
          </a:p>
          <a:p>
            <a:pPr indent="-342900">
              <a:buClrTx/>
              <a:buSzTx/>
              <a:buFont typeface="Wingdings" pitchFamily="2" charset="2"/>
              <a:buChar char=""/>
              <a:def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endParaRPr lang="ru-ru" sz="2400">
              <a:solidFill>
                <a:srgbClr val="DCA910"/>
              </a:solidFill>
              <a:latin typeface="Times New Roman" pitchFamily="1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Прямоугольник3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D2KQAADBsAAE1KAACcJAAAECAAACYAAAAIAAAA//////////8="/>
              </a:ext>
            </a:extLst>
          </p:cNvSpPr>
          <p:nvPr/>
        </p:nvSpPr>
        <p:spPr>
          <a:xfrm>
            <a:off x="6821170" y="4396740"/>
            <a:ext cx="5257165" cy="155448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-342900" algn="ctr">
              <a:buNone/>
              <a:defRPr lang="ru-ru" sz="3200">
                <a:solidFill>
                  <a:srgbClr val="755909"/>
                </a:solidFill>
              </a:defRPr>
            </a:pPr>
            <a:r>
              <a:rPr lang="ru-ru" sz="2400">
                <a:latin typeface="Times New Roman" pitchFamily="1" charset="-52"/>
                <a:ea typeface="Calibri" pitchFamily="2" charset="-52"/>
                <a:cs typeface="Calibri" pitchFamily="2" charset="-52"/>
              </a:rPr>
              <a:t>3. Индивидуальные:</a:t>
            </a:r>
          </a:p>
          <a:p>
            <a:pPr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Анкетирование, диагностика.</a:t>
            </a:r>
          </a:p>
          <a:p>
            <a:pPr indent="-342900">
              <a:buClrTx/>
              <a:buSzTx/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Индивидуальная консультация.</a:t>
            </a:r>
          </a:p>
          <a:p>
            <a:pPr indent="-342900">
              <a:buFont typeface="Wingdings" pitchFamily="2" charset="2"/>
              <a:buChar char=""/>
              <a:defRPr lang="ru-ru" sz="3200"/>
            </a:pPr>
            <a:r>
              <a:rPr lang="ru-ru" sz="2400">
                <a:solidFill>
                  <a:srgbClr val="DCA91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Звонок и Переписка.</a:t>
            </a:r>
          </a:p>
        </p:txBody>
      </p:sp>
      <p:sp>
        <p:nvSpPr>
          <p:cNvPr id="6" name="Прямоугольник4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eMlkF3O/rAQAAAAAAAAAAAAAAAAAAAAAAAAAAAAAAAAAAAAAAAAAAFnNzAn9/fwD///8DzMzMAMDA/wB/f38AAAAAAAAAAAAAAAAAAAAAAAAAAAAhAAAAGAAAABQAAAADAgAAugIAAEdHAAAaBgAAECAAACYAAAAIAAAA//////////8="/>
              </a:ext>
            </a:extLst>
          </p:cNvSpPr>
          <p:nvPr/>
        </p:nvSpPr>
        <p:spPr>
          <a:xfrm>
            <a:off x="327025" y="443230"/>
            <a:ext cx="11259820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defRPr lang="ru-ru" sz="3000" b="1">
                <a:solidFill>
                  <a:srgbClr val="7F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r>
              <a:t> Традиционные формы взаимодействия педагога с родителями: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</p:bldLst>
    <p:extLst>
      <p:ext uri="smNativeData">
        <pr:smNativeData xmlns="" xmlns:p14="http://schemas.microsoft.com/office/powerpoint/2010/main" xmlns:pr="smNativeData" val="evrdYQQAAAAFAAAA/f///wEAAAAqAAAAAAAAAAAAAAAAAAAAAAAAAAwAAAD9////AQAAACoAAAAAAAAAAAAAAAAAAAAAAAAAEwAAAP3///8BAAAAKgAAAAAAAAAAAAAAAAAAAAAAAAAZAAAA/f///wEAAAAqAAAAAAAAAAAAAAAAAAAAAAAAAA=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C0C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AAAAAABLAACcAAAAEAAAACYAAAAIAAAA//////////8="/>
              </a:ext>
            </a:extLst>
          </p:cNvSpPr>
          <p:nvPr/>
        </p:nvSpPr>
        <p:spPr>
          <a:xfrm>
            <a:off x="0" y="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sp>
        <p:nvSpPr>
          <p:cNvPr id="3" name="Прямоугольник 7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BAAAAAAAAAAEAAABQAAAAAAAAAAAA4D8AAAAAAADgPwAAAAAAAOA/AAAAAAAA4D8AAAAAAADgPwAAAAAAAOA/AAAAAAAA4D8AAAAAAADgPwAAAAAAAOA/AAAAAAAA4D8CAAAAjAAAAAEAAAAAAAAAFnNzCdzv6wgAAAAAAAAAAAAAAAAAAAAAAAAAAAAAAAAAAAAAZAAAAAEAAABAAAAAAAAAAAAAAAAAAAAAAAAAAAAAAAAAAAAAAAAAAAAAAAAAAAAAAAAAAAAAAAAAAAAAAAAAAAAAAAAAAAAAAAAAAAAAAAAAAAAAAAAAAAAAAAAAAAAAFAAAADwAAAAAAAAAAAAAABYlQg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FQDAAAMAAAAEAAAAAAAAAAAAAAAAAAAAAAAAAAeAAAAaAAAAAAAAAAAAAAAAAAAAAAAAAAAAAAAECcAABAnAAAAAAAAAAAAAAAAAAAAAAAAAAAAAAAAAAAAAAAAAAAAABQAAAAAAAAAwMD/AAAAAABkAAAAMgAAAAAAAABkAAAAAAAAAH9/fwAKAAAAHwAAAFQAAAAWc3MC3O/rAQAAAAAAAAAAAAAAAAAAAAAAAAAAAAAAAAAAAAAAAAAAFiVCAH9/fwD///8DzMzMAMDA/wB/f38AAAAAAAAAAAAAAAAAAAAAAAAAAAAhAAAAGAAAABQAAAAAAAAAlCkAAABLAAAwKgAAEAAAACYAAAAIAAAA//////////8="/>
              </a:ext>
            </a:extLst>
          </p:cNvSpPr>
          <p:nvPr/>
        </p:nvSpPr>
        <p:spPr>
          <a:xfrm>
            <a:off x="0" y="6758940"/>
            <a:ext cx="12192000" cy="99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DCEFEB"/>
                </a:solidFill>
              </a:defRPr>
            </a:pPr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9vAAADCKAABGNwEAGq8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9170610" y="22463760"/>
            <a:ext cx="11430000" cy="6000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BUQWovDzfRP2Yw1Z9ts+g/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fhEAAOsQAABLPQAA6i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2750185"/>
            <a:ext cx="7120255" cy="37382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Текстовое поле1"/>
          <p:cNvSpPr txBox="1">
            <a:extLst>
              <a:ext uri="smNativeData">
                <pr:smNativeData xmlns="" xmlns:p14="http://schemas.microsoft.com/office/powerpoint/2010/main" xmlns:pr="smNativeData" val="SMDATA_13_evrdYRMAAAAlAAAAEgAAAE8B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NwIAAD/fwAA/38AAAAAAAAJAAAABAAAAAICAgIMAAAAEAAAAAAAAAAAAAAAAAAAAAAAAAAeAAAAaAAAAAAAAAAAAAAAAAAAAAAAAAAAAAAAECcAABAnAAAAAAAAAAAAAAAAAAAAAAAAAAAAAAAAAAAAAAAAAAAAABQAAAAAAAAAwMD/AAAAAABkAAAAMgAAAAAAAABkAAAAAAAAAH9/fwAKAAAAHwAAAFQAAAAeMlkF3O/rAQAAAAAAAAAAAAAAAAAAAAAAAAAAAAAAAAAAAAAAAAAAFnNzAn9/fwD///8DzMzMAMDA/wB/f38AAAAAAAAAAAAAAAAAAAAAAAAAAAAhAAAAGAAAABQAAABUAwAAGgYAAKxDAAC0EwAAACAAACYAAAAIAAAA//////////8="/>
              </a:ext>
            </a:extLst>
          </p:cNvSpPr>
          <p:nvPr/>
        </p:nvSpPr>
        <p:spPr>
          <a:xfrm>
            <a:off x="541020" y="539115"/>
            <a:ext cx="10459720" cy="22110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ctr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100" b="0" i="0" u="none" strike="noStrike" kern="1" spc="0" baseline="0">
                <a:solidFill>
                  <a:srgbClr val="000000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000" dirty="0">
                <a:solidFill>
                  <a:schemeClr val="accent4">
                    <a:lumMod val="50000"/>
                  </a:schemeClr>
                </a:solidFill>
              </a:rPr>
              <a:t>Мероприятия по оказанию психолого-педагогической, методической и консультативной помощи гражданам, имеющих детей в рамках федерального проекта «Современная школа» национального проекта «Образование»</a:t>
            </a:r>
          </a:p>
          <a:p>
            <a:pPr marL="0" marR="0" indent="0" algn="ctr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100" b="0" i="0" u="none" strike="noStrike" kern="1" spc="0" baseline="0">
                <a:solidFill>
                  <a:srgbClr val="000000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000" dirty="0">
                <a:solidFill>
                  <a:schemeClr val="accent4">
                    <a:lumMod val="50000"/>
                  </a:schemeClr>
                </a:solidFill>
              </a:rPr>
              <a:t>Основной целью оказания услуг родителям является создание условий для повышения компетентности родителей, обучающихся в вопросах образования и воспитания, в том числе для раннего развития детей в возрасте до трех лет, детей-инвалидов, выявление уровня их развития и рекомендаций в обучении и воспитании. Консультации оказываются бесплатно и предоставляется, как однократная помощь, в форме консультирования по возникшим вопросам </a:t>
            </a:r>
          </a:p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100" b="0" i="0" u="none" strike="noStrike" kern="1" spc="0" baseline="0">
                <a:solidFill>
                  <a:srgbClr val="000000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pPr>
            <a:endParaRPr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9B8993-285E-4D5D-AAF0-BC38707A1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912" y="0"/>
            <a:ext cx="2058644" cy="2058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evrdYRMAAAAlAAAAEQAAAC0AAAAAkAAAAEgAAACQAAAASAAAAAAAAAAAAAAAAAAAAAEAAABQAAAAAAAAAAAA4D8AAAAAAADgPwAAAAAAAOA/AAAAAAAA4D8AAAAAAADgPwAAAAAAAOA/AAAAAAAA4D8AAAAAAADgPwAAAAAAAOA/AAAAAAAA4D8CAAAAjAAAAAAAAAAAAAAAHjJZDNzv6wgAAAAAAAAAAAAAAAAAAAAAAAAAAAAAAAAAAAAAZAAAAAEAAABAAAAAAAAAAAAAAAAAAAAAAAAAAAAAAAAAAAAAAAAAAAAAAAAAAAAAAAAAAAAAAAAAAAAAAAAAAAAAAAAAAAAAAAAAAAAAAAAAAAAAAAAAAAAAAAAAAAAAFAAAADwAAAAAAAAAAAAAABZzc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HjJZBdzv6wEAAAAAAAAAAAAAAAAAAAAAAAAAAAAAAAAAAAAAAAAAABZzcwJ/f38A////A8zMzADAwP8Af39/AAAAAAAAAAAAAAAAAP///wAAAAAAIQAAABgAAAAUAAAAOx4AACUIAAAASwAAdy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914265" y="1323975"/>
            <a:ext cx="7277735" cy="52539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4"/>
          <p:cNvSpPr>
            <a:extLst>
              <a:ext uri="smNativeData">
                <pr:smNativeData xmlns="" xmlns:p14="http://schemas.microsoft.com/office/powerpoint/2010/main" xmlns:pr="smNativeData" val="SMDATA_13_evrdYRMAAAAlAAAAZAAAAE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B7CgAAfwIAAIZAAABUBQAAECAAACYAAAAIAAAA//////////8="/>
              </a:ext>
            </a:extLst>
          </p:cNvSpPr>
          <p:nvPr/>
        </p:nvSpPr>
        <p:spPr>
          <a:xfrm>
            <a:off x="1703705" y="405765"/>
            <a:ext cx="8785225" cy="460375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defRPr lang="ru-ru" sz="2400" b="1">
                <a:solidFill>
                  <a:srgbClr val="93710B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Родительское собрание включает 6 неотъемлемых элементов:</a:t>
            </a:r>
          </a:p>
        </p:txBody>
      </p:sp>
      <p:sp>
        <p:nvSpPr>
          <p:cNvPr id="4" name="Прямоугольник1"/>
          <p:cNvSpPr>
            <a:extLst>
              <a:ext uri="smNativeData">
                <pr:smNativeData xmlns="" xmlns:p14="http://schemas.microsoft.com/office/powerpoint/2010/main" xmlns:pr="smNativeData" val="SMDATA_13_evrdYRMAAAAlAAAAZAAAAA0AAAAAkAAAAEgAAACQAAAASAAAAAAAAAAAAAAAAAAAAAEAAABQAAAAAAAAAAAA4D8AAAAAAADgPwAAAAAAAOA/AAAAAAAA4D8AAAAAAADgPwAAAAAAAOA/AAAAAAAA4D8AAAAAAADgPwAAAAAAAOA/AAAAAAAA4D8CAAAAjAAAAAAAAAAAAAAAAAAAANzv6wgAAAAAAAAAAAAAAAAAAAAAAAAAAAAAAAAAAAAAeAAAAAEAAABAAAAAAAAAAAAAAABaAAAAAAAAAAAAAAAAAAAAAAAAAAAAAAAAAAAAAAAAAAAAAAAAAAAAAAAAAAAAAAAAAAAAAAAAAAAAAAAAAAAAAAAAAAAAAAAAAAAAFAAAADwAAAABAAAAAAAAAP///woo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3O/rAQAAAAAAAAAAAAAAAAAAAAAAAAAAAAAAAAAAAAAAAAAA////A39/fwD///8DzMzMAMDA/wB/f38AAAAAAAAAAAAAAAAAAAAAAAAAAAAhAAAAGAAAABQAAADEAQAAVAUAAABLAAB3KAAAEAAAACYAAAAIAAAA//////////8="/>
              </a:ext>
            </a:extLst>
          </p:cNvSpPr>
          <p:nvPr/>
        </p:nvSpPr>
        <p:spPr>
          <a:xfrm>
            <a:off x="287020" y="866140"/>
            <a:ext cx="11904980" cy="5711825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r>
              <a:t>Анализ проделанной работы (итоги проверочных работ, четверти, года).</a:t>
            </a:r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br/>
            <a:r>
              <a:t>Рекомендации по улучшению образовательного процесса.</a:t>
            </a:r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br/>
            <a:r>
              <a:t>Ознакомление родителей с </a:t>
            </a:r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r>
              <a:t>психологическим климатом </a:t>
            </a:r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r>
              <a:t>внутри класса.</a:t>
            </a:r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endParaRPr/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r>
              <a:t>Психолого-педагогическое </a:t>
            </a:r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r>
              <a:t>просвещение родителей</a:t>
            </a:r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r>
              <a:t>в рамках конкретной темы.</a:t>
            </a:r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endParaRPr/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r>
              <a:t>Организационные вопросы. </a:t>
            </a:r>
          </a:p>
          <a:p>
            <a:pPr indent="-342900" algn="l">
              <a:buNone/>
              <a:defRPr lang="ru-ru" sz="2400">
                <a:solidFill>
                  <a:srgbClr val="007F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defRPr>
            </a:pPr>
            <a:br/>
            <a:r>
              <a:t>Рефлексия.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" xmlns:pr="smNativeData" val="evrdYQAAAAC8AgAAAAAAAAYAAAAAAAAAAAAAAAAAAAAAAAAAAQAAAAAAAAAAAAAAAAAAAAAAAAAAAAAA"/>
          </p:ext>
        </p:extLst>
      </p:transition>
    </mc:Choice>
    <mc:Fallback xmlns="">
      <p:transition spd="med">
        <p:fade/>
        <p:extLst>
          <p:ext uri="smNativeData">
            <pr:smNativeData xmlns:pr="smNativeData" xmlns:p14="http://schemas.microsoft.com/office/powerpoint/2010/main" xmlns="" val="evrdYQAAAAC8AgAAAAAAAAYAAAAAAAAAAAAAAAAAAAAAAAAAAQAAAAAAAAAAAAAAAAAAAAAAAAAAAAAA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</p:bldLst>
    <p:extLst>
      <p:ext uri="smNativeData">
        <pr:smNativeData xmlns="" xmlns:p14="http://schemas.microsoft.com/office/powerpoint/2010/main" xmlns:pr="smNativeData" val="evrdYQIAAAAFAAAA/f///wEAAAAqAAAAAAAAAAAAAAAAAAAAAAAAAAsAAAD9////AQAAACoAAAAAAAAAAAAAAAAAAAAAAAAA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167373"/>
        </a:dk1>
        <a:lt1>
          <a:srgbClr val="DCEFEB"/>
        </a:lt1>
        <a:dk2>
          <a:srgbClr val="000000"/>
        </a:dk2>
        <a:lt2>
          <a:srgbClr val="FFFFFF"/>
        </a:lt2>
        <a:accent1>
          <a:srgbClr val="1E3259"/>
        </a:accent1>
        <a:accent2>
          <a:srgbClr val="167373"/>
        </a:accent2>
        <a:accent3>
          <a:srgbClr val="60BFBF"/>
        </a:accent3>
        <a:accent4>
          <a:srgbClr val="F2C849"/>
        </a:accent4>
        <a:accent5>
          <a:srgbClr val="F29191"/>
        </a:accent5>
        <a:accent6>
          <a:srgbClr val="DCEFEB"/>
        </a:accent6>
        <a:hlink>
          <a:srgbClr val="1E3259"/>
        </a:hlink>
        <a:folHlink>
          <a:srgbClr val="60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167373"/>
        </a:dk1>
        <a:lt1>
          <a:srgbClr val="DCEFEB"/>
        </a:lt1>
        <a:dk2>
          <a:srgbClr val="000000"/>
        </a:dk2>
        <a:lt2>
          <a:srgbClr val="FFFFFF"/>
        </a:lt2>
        <a:accent1>
          <a:srgbClr val="1E3259"/>
        </a:accent1>
        <a:accent2>
          <a:srgbClr val="167373"/>
        </a:accent2>
        <a:accent3>
          <a:srgbClr val="60BFBF"/>
        </a:accent3>
        <a:accent4>
          <a:srgbClr val="F2C849"/>
        </a:accent4>
        <a:accent5>
          <a:srgbClr val="F29191"/>
        </a:accent5>
        <a:accent6>
          <a:srgbClr val="DCEFEB"/>
        </a:accent6>
        <a:hlink>
          <a:srgbClr val="1E3259"/>
        </a:hlink>
        <a:folHlink>
          <a:srgbClr val="60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1050</Words>
  <Application>Microsoft Office PowerPoint</Application>
  <PresentationFormat>Широкоэкранный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Wingdings</vt:lpstr>
      <vt:lpstr>Presentation</vt:lpstr>
      <vt:lpstr>Презентация PowerPoint</vt:lpstr>
      <vt:lpstr>"Вопросы воспитания и просвещения - это очень тонкие, чувствительные вещи, здесь нельзя действовать грубо, равнодушно, для галочки. Нужно обладать не только глубокими знаниями, которые могут привлечь ребят, но и вкладывать душу, заряжать учеников искренними эмоциями. Процессы воспитания и обучения должны быть неразрывными, идти рука об руку. Важно, чтобы в них участвовал весь педагогический коллектив, а не только классные руководители", - сказал Путин Владимир Владимирович.</vt:lpstr>
      <vt:lpstr>Презентация PowerPoint</vt:lpstr>
      <vt:lpstr>Презентация PowerPoint</vt:lpstr>
      <vt:lpstr>Отношения «Учитель – Родитель» могут существовать и формироваться определенным образом и без прямых контактов их участников. Связующим звеном в этом случае становится ребенок и  неконструктивные отношения школы и семьи, рассогласованность их действий обостряют существующие проблемы детства и требуют новых подходов к взаимодействию двух институтов.</vt:lpstr>
      <vt:lpstr>Для решения этих задач используются следующие средства:  -организация психолого-педагогического просвещения, ориентированного на обсуждение актуальных и значимых для родителей проблем; -привлечение родителей к определению перспектив развития ребенка и соответственно к разработке программы действий; обеспечивающих их достижение; -участие родителей в анализе достижений ребенка, его трудностей и проблем; -поощрение, поддержка, пропаганда успехов родителей в воспитании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Юрий Козырев</dc:creator>
  <cp:keywords/>
  <dc:description/>
  <cp:lastModifiedBy>МБУ ЦПП</cp:lastModifiedBy>
  <cp:revision>4</cp:revision>
  <dcterms:created xsi:type="dcterms:W3CDTF">2020-06-20T14:12:20Z</dcterms:created>
  <dcterms:modified xsi:type="dcterms:W3CDTF">2022-01-12T09:20:27Z</dcterms:modified>
</cp:coreProperties>
</file>