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24" r:id="rId2"/>
    <p:sldId id="315" r:id="rId3"/>
    <p:sldId id="317" r:id="rId4"/>
    <p:sldId id="318" r:id="rId5"/>
    <p:sldId id="259" r:id="rId6"/>
    <p:sldId id="260" r:id="rId7"/>
    <p:sldId id="319" r:id="rId8"/>
    <p:sldId id="262" r:id="rId9"/>
    <p:sldId id="261" r:id="rId10"/>
    <p:sldId id="278" r:id="rId11"/>
    <p:sldId id="323" r:id="rId12"/>
    <p:sldId id="329" r:id="rId13"/>
    <p:sldId id="264" r:id="rId14"/>
    <p:sldId id="267" r:id="rId15"/>
    <p:sldId id="265" r:id="rId16"/>
    <p:sldId id="266" r:id="rId17"/>
    <p:sldId id="284" r:id="rId18"/>
    <p:sldId id="321" r:id="rId19"/>
    <p:sldId id="330" r:id="rId20"/>
    <p:sldId id="327" r:id="rId21"/>
    <p:sldId id="268" r:id="rId22"/>
    <p:sldId id="269" r:id="rId23"/>
    <p:sldId id="270" r:id="rId24"/>
    <p:sldId id="271" r:id="rId25"/>
    <p:sldId id="286" r:id="rId26"/>
    <p:sldId id="279" r:id="rId27"/>
    <p:sldId id="310" r:id="rId28"/>
    <p:sldId id="325" r:id="rId2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10" autoAdjust="0"/>
  </p:normalViewPr>
  <p:slideViewPr>
    <p:cSldViewPr>
      <p:cViewPr varScale="1">
        <p:scale>
          <a:sx n="123" d="100"/>
          <a:sy n="123" d="100"/>
        </p:scale>
        <p:origin x="-1188" y="-84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88FE5-6445-4ABE-B444-6779B7B8226C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4085A-F642-4A44-809F-F0D9285C85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6511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4085A-F642-4A44-809F-F0D9285C8525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4411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5D9F-32DE-4D73-81BD-2D6A6A6C2EF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48E5-4CA5-4161-81D9-8FA3AC0E5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855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5D9F-32DE-4D73-81BD-2D6A6A6C2EF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48E5-4CA5-4161-81D9-8FA3AC0E5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298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5D9F-32DE-4D73-81BD-2D6A6A6C2EF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48E5-4CA5-4161-81D9-8FA3AC0E5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05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5D9F-32DE-4D73-81BD-2D6A6A6C2EF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48E5-4CA5-4161-81D9-8FA3AC0E5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464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5D9F-32DE-4D73-81BD-2D6A6A6C2EF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48E5-4CA5-4161-81D9-8FA3AC0E5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909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5D9F-32DE-4D73-81BD-2D6A6A6C2EF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48E5-4CA5-4161-81D9-8FA3AC0E5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848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5D9F-32DE-4D73-81BD-2D6A6A6C2EF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48E5-4CA5-4161-81D9-8FA3AC0E5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557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5D9F-32DE-4D73-81BD-2D6A6A6C2EF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48E5-4CA5-4161-81D9-8FA3AC0E5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038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5D9F-32DE-4D73-81BD-2D6A6A6C2EF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48E5-4CA5-4161-81D9-8FA3AC0E5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77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5D9F-32DE-4D73-81BD-2D6A6A6C2EF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48E5-4CA5-4161-81D9-8FA3AC0E5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671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A5D9F-32DE-4D73-81BD-2D6A6A6C2EF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48E5-4CA5-4161-81D9-8FA3AC0E5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887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5D9F-32DE-4D73-81BD-2D6A6A6C2EFB}" type="datetimeFigureOut">
              <a:rPr lang="ru-RU" smtClean="0"/>
              <a:pPr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948E5-4CA5-4161-81D9-8FA3AC0E51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023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7"/>
            <a:ext cx="7772400" cy="2504852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/>
              <a:t> Использование альтернативных программ                 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    </a:t>
            </a:r>
            <a:r>
              <a:rPr lang="ru-RU" sz="3600" b="1" dirty="0" smtClean="0"/>
              <a:t> </a:t>
            </a:r>
            <a:r>
              <a:rPr lang="ru-RU" sz="3600" b="1" dirty="0"/>
              <a:t>практической </a:t>
            </a:r>
            <a:r>
              <a:rPr lang="ru-RU" sz="3600" b="1" dirty="0" smtClean="0"/>
              <a:t>грамотности при работе со слабоуспевающими учащимися 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60131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Ситова Алена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Шайдуловна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МБОУ «ОЦ №2 Майкопского района»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1958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9949"/>
            <a:ext cx="8229600" cy="587220"/>
          </a:xfrm>
        </p:spPr>
        <p:txBody>
          <a:bodyPr>
            <a:noAutofit/>
          </a:bodyPr>
          <a:lstStyle/>
          <a:p>
            <a:r>
              <a:rPr lang="ru-RU" sz="2400" b="1" u="sng" dirty="0"/>
              <a:t>ЛИКВИДАЦИЯ ЗАМЕНЫ ОДНОЙ БУКВЫ НА ДРУГУЮ</a:t>
            </a:r>
            <a:br>
              <a:rPr lang="ru-RU" sz="2400" b="1" u="sng" dirty="0"/>
            </a:br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82040"/>
            <a:ext cx="8229600" cy="4061460"/>
          </a:xfrm>
        </p:spPr>
        <p:txBody>
          <a:bodyPr>
            <a:normAutofit fontScale="32500" lnSpcReduction="2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5500" dirty="0" smtClean="0">
                <a:solidFill>
                  <a:srgbClr val="FF0000"/>
                </a:solidFill>
              </a:rPr>
              <a:t>1. </a:t>
            </a:r>
            <a:r>
              <a:rPr lang="ru-RU" sz="5500" dirty="0">
                <a:solidFill>
                  <a:srgbClr val="FF0000"/>
                </a:solidFill>
              </a:rPr>
              <a:t>ПИСЬМО ПО ВОЗДУХУ</a:t>
            </a:r>
            <a:r>
              <a:rPr lang="ru-RU" sz="5500" dirty="0" smtClean="0"/>
              <a:t>.   </a:t>
            </a:r>
            <a:r>
              <a:rPr lang="ru-RU" sz="5500" dirty="0"/>
              <a:t>Попросите ребёнка представить, что у него на носу длинный карандаш, можно писать буквы по воздуху, на спине, на ладошке.</a:t>
            </a:r>
          </a:p>
          <a:p>
            <a:r>
              <a:rPr lang="ru-RU" sz="5500" dirty="0" smtClean="0">
                <a:solidFill>
                  <a:srgbClr val="FF0000"/>
                </a:solidFill>
              </a:rPr>
              <a:t>2. </a:t>
            </a:r>
            <a:r>
              <a:rPr lang="ru-RU" sz="5500" dirty="0">
                <a:solidFill>
                  <a:srgbClr val="FF0000"/>
                </a:solidFill>
              </a:rPr>
              <a:t>ВОЛШЕБНЫЙ ДИКТАНТ</a:t>
            </a:r>
            <a:r>
              <a:rPr lang="ru-RU" sz="5500" dirty="0"/>
              <a:t>. </a:t>
            </a:r>
            <a:r>
              <a:rPr lang="ru-RU" sz="5500" dirty="0" smtClean="0"/>
              <a:t>  Продиктуйте </a:t>
            </a:r>
            <a:r>
              <a:rPr lang="ru-RU" sz="5500" dirty="0"/>
              <a:t>те слова, в которых были пропущены буквы, но из всех букв ребенок должен писать только проблемные, а остальные- чёрточками.</a:t>
            </a:r>
          </a:p>
          <a:p>
            <a:r>
              <a:rPr lang="ru-RU" sz="5500" dirty="0" smtClean="0">
                <a:solidFill>
                  <a:srgbClr val="FF0000"/>
                </a:solidFill>
              </a:rPr>
              <a:t>3. </a:t>
            </a:r>
            <a:r>
              <a:rPr lang="ru-RU" sz="5500" dirty="0">
                <a:solidFill>
                  <a:srgbClr val="FF0000"/>
                </a:solidFill>
              </a:rPr>
              <a:t>ИСПОЛНИТЕЛЬ</a:t>
            </a:r>
            <a:r>
              <a:rPr lang="ru-RU" sz="5500" dirty="0"/>
              <a:t>. </a:t>
            </a:r>
            <a:r>
              <a:rPr lang="ru-RU" sz="5500" dirty="0" smtClean="0"/>
              <a:t>  Ребёнку </a:t>
            </a:r>
            <a:r>
              <a:rPr lang="ru-RU" sz="5500" dirty="0"/>
              <a:t>даются различные предметы: карандаш, ручка, чашка, коробка, пенал, кукла и пр. Можно устно или на листах написать задания, например: «положи ручку справа от коробки», « посади куклу перед чашкой» и т.д.</a:t>
            </a:r>
          </a:p>
          <a:p>
            <a:r>
              <a:rPr lang="ru-RU" sz="5500" dirty="0" smtClean="0">
                <a:solidFill>
                  <a:srgbClr val="FF0000"/>
                </a:solidFill>
              </a:rPr>
              <a:t>4. </a:t>
            </a:r>
            <a:r>
              <a:rPr lang="ru-RU" sz="5500" dirty="0">
                <a:solidFill>
                  <a:srgbClr val="FF0000"/>
                </a:solidFill>
              </a:rPr>
              <a:t>ЛОТОГРАМ</a:t>
            </a:r>
            <a:r>
              <a:rPr lang="ru-RU" sz="5500" dirty="0" smtClean="0"/>
              <a:t>.    </a:t>
            </a:r>
            <a:r>
              <a:rPr lang="ru-RU" sz="5500" dirty="0"/>
              <a:t>Для усвоения правила правописания проверяемых безударных гласных, непроизносимых согласных, падежных окончаний существительных нужны 36 больших карточек с написанными на них словами и 36 маленьких карточек с проверочными словами.</a:t>
            </a:r>
          </a:p>
          <a:p>
            <a:pPr marL="0" indent="0">
              <a:buNone/>
            </a:pPr>
            <a:r>
              <a:rPr lang="ru-RU" sz="5500" dirty="0" smtClean="0"/>
              <a:t>      </a:t>
            </a:r>
            <a:endParaRPr lang="ru-RU" sz="5500" dirty="0"/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0927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428610"/>
            <a:ext cx="8229600" cy="4425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шибки </a:t>
            </a:r>
            <a:r>
              <a:rPr lang="ru-RU" dirty="0"/>
              <a:t>«трудных» учеников в своей массе обусловлены не банальной «ленью» или «неусидчивостью», а </a:t>
            </a:r>
            <a:r>
              <a:rPr lang="ru-RU" u="sng" dirty="0"/>
              <a:t>медицинскими факторами 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Методики данных  программ построены на </a:t>
            </a:r>
            <a:r>
              <a:rPr lang="ru-RU" dirty="0"/>
              <a:t>выработке навыков «автоматического» письма без ошибок, т. е. основная задача- это </a:t>
            </a:r>
            <a:r>
              <a:rPr lang="ru-RU" b="1" dirty="0"/>
              <a:t>не знать, а уметь.</a:t>
            </a:r>
            <a:endParaRPr lang="ru-RU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5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11560" y="195486"/>
            <a:ext cx="8229600" cy="644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500048"/>
            <a:ext cx="8229600" cy="4258568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« Программа практической грамотности Натальи Романовой»,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действующая </a:t>
            </a:r>
            <a:r>
              <a:rPr lang="ru-RU" sz="2800" dirty="0"/>
              <a:t>с 1992 года, созданная в Петербурге для обучения «неуспевающих, слабых» </a:t>
            </a:r>
            <a:r>
              <a:rPr lang="ru-RU" sz="2800" dirty="0" smtClean="0"/>
              <a:t>учеников ;</a:t>
            </a:r>
            <a:endParaRPr lang="ru-RU" sz="2800" dirty="0"/>
          </a:p>
          <a:p>
            <a:r>
              <a:rPr lang="ru-RU" sz="2800" b="1" i="1" dirty="0">
                <a:solidFill>
                  <a:srgbClr val="FF0000"/>
                </a:solidFill>
              </a:rPr>
              <a:t>«Школа активного мышления 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М.А.Ильина</a:t>
            </a:r>
            <a:r>
              <a:rPr lang="ru-RU" sz="2800" b="1" i="1" dirty="0">
                <a:solidFill>
                  <a:srgbClr val="FF0000"/>
                </a:solidFill>
              </a:rPr>
              <a:t>» , </a:t>
            </a:r>
            <a:r>
              <a:rPr lang="ru-RU" sz="2800" dirty="0"/>
              <a:t>методика, проверенная 2</a:t>
            </a:r>
            <a:r>
              <a:rPr lang="ru-RU" sz="2800" dirty="0" smtClean="0"/>
              <a:t>0 </a:t>
            </a:r>
            <a:r>
              <a:rPr lang="ru-RU" sz="2800" dirty="0"/>
              <a:t>годами успешной работы </a:t>
            </a:r>
            <a:r>
              <a:rPr lang="ru-RU" sz="2800" dirty="0" smtClean="0"/>
              <a:t>;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  Комплексная </a:t>
            </a:r>
            <a:r>
              <a:rPr lang="ru-RU" sz="2800" b="1" i="1" dirty="0">
                <a:solidFill>
                  <a:srgbClr val="FF0000"/>
                </a:solidFill>
              </a:rPr>
              <a:t>методика «</a:t>
            </a:r>
            <a:r>
              <a:rPr lang="ru-RU" sz="2800" b="1" i="1" dirty="0" err="1">
                <a:solidFill>
                  <a:srgbClr val="FF0000"/>
                </a:solidFill>
              </a:rPr>
              <a:t>Буквограмма</a:t>
            </a:r>
            <a:r>
              <a:rPr lang="ru-RU" sz="2800" b="1" i="1" dirty="0">
                <a:solidFill>
                  <a:srgbClr val="FF0000"/>
                </a:solidFill>
              </a:rPr>
              <a:t>»</a:t>
            </a:r>
          </a:p>
          <a:p>
            <a:pPr marL="0" indent="0">
              <a:buNone/>
            </a:pP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189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8417" y="248067"/>
            <a:ext cx="8229600" cy="857250"/>
          </a:xfrm>
        </p:spPr>
        <p:txBody>
          <a:bodyPr>
            <a:no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Новые стратегии, необходимые для победы над </a:t>
            </a:r>
            <a:r>
              <a:rPr lang="ru-RU" sz="3200" b="1" i="1" dirty="0" smtClean="0">
                <a:solidFill>
                  <a:srgbClr val="FF0000"/>
                </a:solidFill>
              </a:rPr>
              <a:t>ошибками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3601" y="1407954"/>
            <a:ext cx="8229600" cy="339447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102" y="1289588"/>
            <a:ext cx="2955362" cy="1063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вал 5"/>
          <p:cNvSpPr/>
          <p:nvPr/>
        </p:nvSpPr>
        <p:spPr>
          <a:xfrm>
            <a:off x="755576" y="2571750"/>
            <a:ext cx="3528392" cy="15254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400" dirty="0" smtClean="0">
              <a:solidFill>
                <a:srgbClr val="000000"/>
              </a:solidFill>
              <a:effectLst/>
              <a:ea typeface="Calibri"/>
              <a:cs typeface="Times New Roman"/>
            </a:endParaRPr>
          </a:p>
          <a:p>
            <a:pPr algn="ctr"/>
            <a:r>
              <a:rPr lang="ru-RU" sz="2400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Рука </a:t>
            </a:r>
            <a:r>
              <a:rPr lang="ru-RU" sz="24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пишет сама.</a:t>
            </a:r>
            <a:endParaRPr lang="ru-RU" sz="2400" dirty="0">
              <a:effectLst/>
              <a:ea typeface="Calibri"/>
              <a:cs typeface="Times New Roman"/>
            </a:endParaRPr>
          </a:p>
          <a:p>
            <a:pPr algn="ctr"/>
            <a:r>
              <a:rPr lang="ru-RU" sz="24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Нет трудности!</a:t>
            </a:r>
            <a:endParaRPr lang="ru-RU" sz="2400" dirty="0">
              <a:effectLst/>
              <a:ea typeface="Calibri"/>
              <a:cs typeface="Times New Roman"/>
            </a:endParaRPr>
          </a:p>
          <a:p>
            <a:pPr algn="ctr"/>
            <a:r>
              <a:rPr lang="ru-RU" sz="24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Ошибиться нельзя!</a:t>
            </a:r>
            <a:endParaRPr lang="ru-RU" sz="2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53217" y="2433251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78802" y="2342485"/>
            <a:ext cx="3579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endParaRPr lang="ru-RU" dirty="0">
              <a:ea typeface="Calibri"/>
              <a:cs typeface="Times New Roman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985413" y="2606995"/>
            <a:ext cx="3547028" cy="15194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0000"/>
                </a:solidFill>
                <a:ea typeface="Calibri"/>
                <a:cs typeface="Times New Roman"/>
              </a:rPr>
              <a:t>Рука думает.</a:t>
            </a:r>
            <a:endParaRPr lang="ru-RU" sz="2400" dirty="0">
              <a:ea typeface="Calibri"/>
              <a:cs typeface="Times New Roman"/>
            </a:endParaRPr>
          </a:p>
          <a:p>
            <a:pPr algn="ctr"/>
            <a:r>
              <a:rPr lang="ru-RU" sz="2400" dirty="0">
                <a:solidFill>
                  <a:srgbClr val="000000"/>
                </a:solidFill>
                <a:ea typeface="Calibri"/>
                <a:cs typeface="Times New Roman"/>
              </a:rPr>
              <a:t>Есть трудность.</a:t>
            </a:r>
            <a:endParaRPr lang="ru-RU" sz="2400" dirty="0">
              <a:ea typeface="Calibri"/>
              <a:cs typeface="Times New Roman"/>
            </a:endParaRPr>
          </a:p>
          <a:p>
            <a:pPr algn="ctr"/>
            <a:r>
              <a:rPr lang="ru-RU" sz="2400" b="1" dirty="0">
                <a:solidFill>
                  <a:srgbClr val="000000"/>
                </a:solidFill>
                <a:ea typeface="Calibri"/>
                <a:cs typeface="Times New Roman"/>
              </a:rPr>
              <a:t>Ошибка  возможна</a:t>
            </a:r>
            <a:r>
              <a:rPr lang="ru-RU" b="1" dirty="0">
                <a:solidFill>
                  <a:srgbClr val="000000"/>
                </a:solidFill>
                <a:ea typeface="Calibri"/>
                <a:cs typeface="Times New Roman"/>
              </a:rPr>
              <a:t>.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4" idx="3"/>
            <a:endCxn id="10" idx="0"/>
          </p:cNvCxnSpPr>
          <p:nvPr/>
        </p:nvCxnSpPr>
        <p:spPr>
          <a:xfrm>
            <a:off x="6168464" y="1821124"/>
            <a:ext cx="590463" cy="785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1"/>
            <a:endCxn id="6" idx="0"/>
          </p:cNvCxnSpPr>
          <p:nvPr/>
        </p:nvCxnSpPr>
        <p:spPr>
          <a:xfrm flipH="1">
            <a:off x="2519772" y="1821124"/>
            <a:ext cx="693330" cy="750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6449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1480"/>
            <a:ext cx="8229600" cy="1026114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FF0000"/>
                </a:solidFill>
              </a:rPr>
              <a:t>Главная </a:t>
            </a:r>
            <a:r>
              <a:rPr lang="ru-RU" sz="3200" b="1" i="1" dirty="0">
                <a:solidFill>
                  <a:srgbClr val="FF0000"/>
                </a:solidFill>
              </a:rPr>
              <a:t>позиция обучения  «без правил»- </a:t>
            </a:r>
            <a:r>
              <a:rPr lang="ru-RU" sz="3200" b="1" i="1" dirty="0" smtClean="0">
                <a:solidFill>
                  <a:srgbClr val="337D3A"/>
                </a:solidFill>
              </a:rPr>
              <a:t>СЛИТНОСТЬ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167595"/>
            <a:ext cx="8363272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          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091" y="1315126"/>
            <a:ext cx="1714512" cy="61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5865769"/>
              </p:ext>
            </p:extLst>
          </p:nvPr>
        </p:nvGraphicFramePr>
        <p:xfrm>
          <a:off x="1475656" y="2067694"/>
          <a:ext cx="6263179" cy="2552625"/>
        </p:xfrm>
        <a:graphic>
          <a:graphicData uri="http://schemas.openxmlformats.org/drawingml/2006/table">
            <a:tbl>
              <a:tblPr firstRow="1" firstCol="1" bandRow="1"/>
              <a:tblGrid>
                <a:gridCol w="30313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318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083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Трудности нет!  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Ошибка исключена.    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(Рука пишет САМА)                                                                                                          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Трудность есть.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Ошибка возможна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  (Рука ДУМАЕТ)</a:t>
                      </a:r>
                      <a:endParaRPr lang="ru-RU" sz="9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14045"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2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Я приду утром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2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Положил на стол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2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Налил в </a:t>
                      </a:r>
                      <a:r>
                        <a:rPr lang="ru-RU" sz="21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чашку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2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Вернусь (на)утро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2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Ответ (не)верный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750"/>
                        </a:spcAft>
                      </a:pPr>
                      <a:r>
                        <a:rPr lang="ru-RU" sz="21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Бежит (</a:t>
                      </a:r>
                      <a:r>
                        <a:rPr lang="ru-RU" sz="21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в)</a:t>
                      </a:r>
                      <a:r>
                        <a:rPr lang="ru-RU" sz="2100" b="1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догонку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Прямая со стрелкой 7"/>
          <p:cNvCxnSpPr>
            <a:stCxn id="5" idx="3"/>
          </p:cNvCxnSpPr>
          <p:nvPr/>
        </p:nvCxnSpPr>
        <p:spPr>
          <a:xfrm>
            <a:off x="5208603" y="1624295"/>
            <a:ext cx="1091589" cy="4433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1"/>
          </p:cNvCxnSpPr>
          <p:nvPr/>
        </p:nvCxnSpPr>
        <p:spPr>
          <a:xfrm flipH="1">
            <a:off x="2051720" y="1624295"/>
            <a:ext cx="1442371" cy="371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906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1059582"/>
            <a:ext cx="7632848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САМА СИТУАЦИЯ           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НЕУВЕРЕННОСТИ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-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ЭТО И ЕСТЬ СИГНАЛ К</a:t>
            </a:r>
          </a:p>
          <a:p>
            <a:pPr marL="0" indent="0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  СЛИТНОСТИ.</a:t>
            </a:r>
          </a:p>
        </p:txBody>
      </p:sp>
      <p:sp>
        <p:nvSpPr>
          <p:cNvPr id="6" name="Объект 3"/>
          <p:cNvSpPr>
            <a:spLocks noGrp="1"/>
          </p:cNvSpPr>
          <p:nvPr>
            <p:ph type="title"/>
          </p:nvPr>
        </p:nvSpPr>
        <p:spPr>
          <a:xfrm>
            <a:off x="251520" y="0"/>
            <a:ext cx="8517830" cy="95157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ГДЕ </a:t>
            </a:r>
            <a:r>
              <a:rPr lang="ru-RU" sz="4000" b="1" i="1" dirty="0">
                <a:solidFill>
                  <a:srgbClr val="FF0000"/>
                </a:solidFill>
              </a:rPr>
              <a:t>ТРУДНО-ТАМ СЛИТНО</a:t>
            </a:r>
            <a:r>
              <a:rPr lang="ru-RU" sz="4000" b="1" i="1" dirty="0" smtClean="0">
                <a:solidFill>
                  <a:srgbClr val="FF0000"/>
                </a:solidFill>
              </a:rPr>
              <a:t>!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42122" y="243325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3404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О проверках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fontAlgn="t"/>
            <a:r>
              <a:rPr lang="ru-RU" b="1" dirty="0"/>
              <a:t>На стол- «на столы»</a:t>
            </a:r>
            <a:endParaRPr lang="ru-RU" dirty="0"/>
          </a:p>
          <a:p>
            <a:pPr fontAlgn="t"/>
            <a:r>
              <a:rPr lang="ru-RU" b="1" dirty="0"/>
              <a:t>В чашку- « в чашки»</a:t>
            </a:r>
            <a:endParaRPr lang="ru-RU" dirty="0"/>
          </a:p>
          <a:p>
            <a:pPr fontAlgn="t"/>
            <a:r>
              <a:rPr lang="ru-RU" b="1" dirty="0"/>
              <a:t>С другом- « </a:t>
            </a:r>
            <a:r>
              <a:rPr lang="ru-RU" b="1" dirty="0" smtClean="0"/>
              <a:t>с друзьями</a:t>
            </a:r>
            <a:r>
              <a:rPr lang="ru-RU" dirty="0" smtClean="0"/>
              <a:t>»</a:t>
            </a:r>
          </a:p>
          <a:p>
            <a:pPr fontAlgn="t"/>
            <a:endParaRPr lang="ru-RU" dirty="0"/>
          </a:p>
          <a:p>
            <a:pPr marL="0" indent="0" fontAlgn="t">
              <a:buNone/>
            </a:pPr>
            <a:r>
              <a:rPr lang="ru-RU" b="1" dirty="0" smtClean="0"/>
              <a:t>    </a:t>
            </a:r>
          </a:p>
          <a:p>
            <a:pPr marL="0" indent="0" fontAlgn="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МНОГО </a:t>
            </a:r>
            <a:r>
              <a:rPr lang="ru-RU" b="1" dirty="0">
                <a:solidFill>
                  <a:srgbClr val="FF0000"/>
                </a:solidFill>
              </a:rPr>
              <a:t>МОЖНО </a:t>
            </a:r>
            <a:r>
              <a:rPr lang="ru-RU" b="1" dirty="0" smtClean="0">
                <a:solidFill>
                  <a:srgbClr val="FF0000"/>
                </a:solidFill>
              </a:rPr>
              <a:t>      (</a:t>
            </a:r>
            <a:r>
              <a:rPr lang="ru-RU" b="1" dirty="0">
                <a:solidFill>
                  <a:srgbClr val="FF0000"/>
                </a:solidFill>
              </a:rPr>
              <a:t>возможно </a:t>
            </a:r>
            <a:r>
              <a:rPr lang="ru-RU" b="1" dirty="0" err="1">
                <a:solidFill>
                  <a:srgbClr val="FF0000"/>
                </a:solidFill>
              </a:rPr>
              <a:t>мн.ч</a:t>
            </a:r>
            <a:r>
              <a:rPr lang="ru-RU" b="1" dirty="0">
                <a:solidFill>
                  <a:srgbClr val="FF0000"/>
                </a:solidFill>
              </a:rPr>
              <a:t>.)</a:t>
            </a:r>
            <a:endParaRPr lang="ru-RU" dirty="0">
              <a:solidFill>
                <a:srgbClr val="FF0000"/>
              </a:solidFill>
            </a:endParaRPr>
          </a:p>
          <a:p>
            <a:pPr marL="0" indent="0" fontAlgn="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Позиция </a:t>
            </a:r>
            <a:r>
              <a:rPr lang="ru-RU" b="1" dirty="0">
                <a:solidFill>
                  <a:srgbClr val="FF0000"/>
                </a:solidFill>
              </a:rPr>
              <a:t>«легко» </a:t>
            </a:r>
            <a:r>
              <a:rPr lang="ru-RU" b="1" strike="sngStrike" dirty="0">
                <a:solidFill>
                  <a:srgbClr val="FF0000"/>
                </a:solidFill>
              </a:rPr>
              <a:t>?</a:t>
            </a:r>
            <a:endParaRPr lang="ru-RU" dirty="0">
              <a:solidFill>
                <a:srgbClr val="FF0000"/>
              </a:solidFill>
            </a:endParaRP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 fontScale="85000" lnSpcReduction="10000"/>
          </a:bodyPr>
          <a:lstStyle/>
          <a:p>
            <a:pPr fontAlgn="t"/>
            <a:r>
              <a:rPr lang="ru-RU" b="1" dirty="0"/>
              <a:t>Вернусь наутро- «Вернусь </a:t>
            </a:r>
            <a:r>
              <a:rPr lang="ru-RU" b="1" strike="sngStrike" dirty="0" err="1"/>
              <a:t>наутры</a:t>
            </a:r>
            <a:r>
              <a:rPr lang="ru-RU" b="1" strike="sngStrike" dirty="0"/>
              <a:t>»</a:t>
            </a:r>
            <a:endParaRPr lang="ru-RU" dirty="0"/>
          </a:p>
          <a:p>
            <a:pPr fontAlgn="t"/>
            <a:r>
              <a:rPr lang="ru-RU" b="1" dirty="0"/>
              <a:t>Сказал сгоряча-«Сказал </a:t>
            </a:r>
            <a:r>
              <a:rPr lang="ru-RU" b="1" strike="sngStrike" dirty="0" err="1"/>
              <a:t>сгорячёв</a:t>
            </a:r>
            <a:r>
              <a:rPr lang="ru-RU" b="1" dirty="0"/>
              <a:t>»</a:t>
            </a:r>
            <a:endParaRPr lang="ru-RU" dirty="0"/>
          </a:p>
          <a:p>
            <a:pPr fontAlgn="t"/>
            <a:r>
              <a:rPr lang="ru-RU" b="1" dirty="0"/>
              <a:t>Спалили дотла-«Спалили </a:t>
            </a:r>
            <a:r>
              <a:rPr lang="ru-RU" b="1" strike="sngStrike" dirty="0" err="1"/>
              <a:t>дотлов</a:t>
            </a:r>
            <a:r>
              <a:rPr lang="ru-RU" b="1" dirty="0"/>
              <a:t>»</a:t>
            </a:r>
            <a:endParaRPr lang="ru-RU" dirty="0"/>
          </a:p>
          <a:p>
            <a:pPr marL="0" indent="0" fontAlgn="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МНОГО </a:t>
            </a:r>
            <a:r>
              <a:rPr lang="ru-RU" b="1" dirty="0">
                <a:solidFill>
                  <a:srgbClr val="FF0000"/>
                </a:solidFill>
              </a:rPr>
              <a:t>НЕЛЬЗЯ 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endParaRPr lang="ru-RU" dirty="0">
              <a:solidFill>
                <a:srgbClr val="FF0000"/>
              </a:solidFill>
            </a:endParaRPr>
          </a:p>
          <a:p>
            <a:pPr marL="0" indent="0" fontAlgn="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СЛИТНО </a:t>
            </a:r>
            <a:r>
              <a:rPr lang="ru-RU" b="1" dirty="0">
                <a:solidFill>
                  <a:srgbClr val="FF0000"/>
                </a:solidFill>
              </a:rPr>
              <a:t>(Тем более, где трудно- там слитно)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5151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Вывод: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  </a:t>
            </a:r>
            <a:r>
              <a:rPr lang="ru-RU" sz="4000" b="1" i="1" dirty="0"/>
              <a:t>Пиши слитно везде, где трудно. И вдобавок для верности держись проверки «много нельзя</a:t>
            </a:r>
            <a:r>
              <a:rPr lang="ru-RU" sz="4000" b="1" i="1" dirty="0" smtClean="0"/>
              <a:t>» </a:t>
            </a:r>
            <a:endParaRPr lang="ru-RU" sz="4000" b="1" i="1" dirty="0"/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                                   Вот </a:t>
            </a:r>
            <a:r>
              <a:rPr lang="ru-RU" b="1" i="1" dirty="0">
                <a:solidFill>
                  <a:srgbClr val="FF0000"/>
                </a:solidFill>
              </a:rPr>
              <a:t>и вся мудрость.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678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FF0000"/>
                </a:solidFill>
              </a:rPr>
              <a:t>ГАРМОШКА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951570"/>
            <a:ext cx="5616625" cy="702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35696" y="2110085"/>
            <a:ext cx="626469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Ни+ зачем= </a:t>
            </a:r>
            <a:r>
              <a:rPr lang="ru-RU" sz="3600" dirty="0" err="1"/>
              <a:t>низачем</a:t>
            </a:r>
            <a:r>
              <a:rPr lang="ru-RU" sz="3600" dirty="0"/>
              <a:t>!</a:t>
            </a:r>
          </a:p>
          <a:p>
            <a:r>
              <a:rPr lang="ru-RU" sz="3600" dirty="0"/>
              <a:t>Ни+ какой= никакой!</a:t>
            </a:r>
          </a:p>
          <a:p>
            <a:r>
              <a:rPr lang="ru-RU" sz="3600" dirty="0"/>
              <a:t>Ни+ откуда= ниоткуда!</a:t>
            </a:r>
          </a:p>
          <a:p>
            <a:r>
              <a:rPr lang="ru-RU" sz="4000" b="1" i="1" dirty="0">
                <a:solidFill>
                  <a:srgbClr val="FF0000"/>
                </a:solidFill>
              </a:rPr>
              <a:t>Всегда- только слитно.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24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9502"/>
            <a:ext cx="8229600" cy="857250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FF0000"/>
                </a:solidFill>
              </a:rPr>
              <a:t>КАК БЫТЬ С ЧИСЛАМИ?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7148666"/>
              </p:ext>
            </p:extLst>
          </p:nvPr>
        </p:nvGraphicFramePr>
        <p:xfrm>
          <a:off x="323528" y="1275607"/>
          <a:ext cx="8640960" cy="3606800"/>
        </p:xfrm>
        <a:graphic>
          <a:graphicData uri="http://schemas.openxmlformats.org/drawingml/2006/table">
            <a:tbl>
              <a:tblPr firstRow="1" firstCol="1" bandRow="1"/>
              <a:tblGrid>
                <a:gridCol w="4320480"/>
                <a:gridCol w="43204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51473"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endParaRPr lang="ru-RU" sz="21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r>
                        <a:rPr lang="ru-RU" sz="21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Мой брат в первом классе</a:t>
                      </a:r>
                      <a:endParaRPr lang="ru-RU" sz="2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endParaRPr lang="ru-RU" sz="21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r>
                        <a:rPr lang="ru-RU" sz="2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Он </a:t>
                      </a:r>
                      <a:r>
                        <a:rPr lang="ru-RU" sz="2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пошёл туда впервые</a:t>
                      </a:r>
                      <a:endParaRPr lang="ru-RU" sz="2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93576"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endParaRPr lang="ru-RU" sz="21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r>
                        <a:rPr lang="ru-RU" sz="2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Приходи ко мне в восемь или в семь</a:t>
                      </a:r>
                      <a:endParaRPr lang="ru-RU" sz="21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endParaRPr lang="ru-RU" sz="21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r>
                        <a:rPr lang="ru-RU" sz="2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1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r>
                        <a:rPr lang="ru-RU" sz="2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Они </a:t>
                      </a:r>
                      <a:r>
                        <a:rPr lang="ru-RU" sz="2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пришли </a:t>
                      </a:r>
                      <a:endParaRPr lang="ru-RU" sz="21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r>
                        <a:rPr lang="ru-RU" sz="2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ввосьмером </a:t>
                      </a:r>
                      <a:r>
                        <a:rPr lang="ru-RU" sz="2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или </a:t>
                      </a:r>
                      <a:r>
                        <a:rPr lang="ru-RU" sz="2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всемером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9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75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100" b="1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75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Раздели число на два</a:t>
                      </a:r>
                      <a:endParaRPr lang="ru-RU" sz="21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endParaRPr lang="ru-RU" sz="2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r>
                        <a:rPr lang="ru-RU" sz="2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21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r>
                        <a:rPr lang="ru-RU" sz="2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Разрежь </a:t>
                      </a:r>
                      <a:r>
                        <a:rPr lang="ru-RU" sz="2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торт надвое</a:t>
                      </a:r>
                      <a:endParaRPr lang="ru-RU" sz="2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9663"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r>
                        <a:rPr lang="ru-RU" sz="2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Ошибок в четыре раза </a:t>
                      </a: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r>
                        <a:rPr lang="ru-RU" sz="21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меньше</a:t>
                      </a:r>
                      <a:endParaRPr lang="ru-RU" sz="21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endParaRPr lang="ru-RU" sz="2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endParaRPr lang="ru-RU" sz="2100" b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875"/>
                        </a:lnSpc>
                        <a:spcAft>
                          <a:spcPts val="750"/>
                        </a:spcAft>
                      </a:pPr>
                      <a:r>
                        <a:rPr lang="ru-RU" sz="2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Лист</a:t>
                      </a:r>
                      <a:r>
                        <a:rPr lang="ru-RU" sz="2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сложенный </a:t>
                      </a:r>
                      <a:r>
                        <a:rPr lang="ru-RU" sz="21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вчетверо</a:t>
                      </a:r>
                      <a:endParaRPr lang="ru-RU" sz="21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103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Три аспекта грамотности: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35547"/>
            <a:ext cx="8229600" cy="38590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u="sng" dirty="0">
                <a:solidFill>
                  <a:srgbClr val="FF0000"/>
                </a:solidFill>
              </a:rPr>
              <a:t>1. Нейропсихологический</a:t>
            </a:r>
            <a:r>
              <a:rPr lang="ru-RU" sz="2800" u="sng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- функциональная готовность ребенка к письму</a:t>
            </a:r>
            <a:r>
              <a:rPr lang="ru-RU" sz="2800" dirty="0" smtClean="0"/>
              <a:t>;</a:t>
            </a:r>
            <a:endParaRPr lang="ru-RU" sz="2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b="1" u="sng" dirty="0">
                <a:solidFill>
                  <a:srgbClr val="FF0000"/>
                </a:solidFill>
              </a:rPr>
              <a:t> </a:t>
            </a:r>
            <a:r>
              <a:rPr lang="ru-RU" sz="2800" b="1" u="sng" dirty="0">
                <a:solidFill>
                  <a:srgbClr val="FF0000"/>
                </a:solidFill>
              </a:rPr>
              <a:t>2. Социально- педагогический</a:t>
            </a:r>
            <a:r>
              <a:rPr lang="ru-RU" sz="2800" u="sng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- учитывает характер общения ребенка со взрослыми, его игровое развитие в дошкольном возрасте</a:t>
            </a:r>
            <a:r>
              <a:rPr lang="ru-RU" sz="2800" dirty="0" smtClean="0"/>
              <a:t>;</a:t>
            </a:r>
            <a:endParaRPr lang="ru-RU" sz="2800" dirty="0"/>
          </a:p>
          <a:p>
            <a:pPr marL="0" indent="0">
              <a:buNone/>
            </a:pPr>
            <a:r>
              <a:rPr lang="ru-RU" sz="2800" b="1" u="sng" dirty="0" smtClean="0">
                <a:solidFill>
                  <a:srgbClr val="FF0000"/>
                </a:solidFill>
              </a:rPr>
              <a:t> 3</a:t>
            </a:r>
            <a:r>
              <a:rPr lang="ru-RU" sz="2400" b="1" u="sng" dirty="0">
                <a:solidFill>
                  <a:srgbClr val="FF0000"/>
                </a:solidFill>
              </a:rPr>
              <a:t>. </a:t>
            </a:r>
            <a:r>
              <a:rPr lang="ru-RU" sz="2800" b="1" u="sng" dirty="0">
                <a:solidFill>
                  <a:srgbClr val="FF0000"/>
                </a:solidFill>
              </a:rPr>
              <a:t>Психологический</a:t>
            </a:r>
            <a:r>
              <a:rPr lang="ru-RU" sz="2800" u="sng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- предлагает определенный уровень мотивации ребенка к занятиям письму, чтению и обучению вообще.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5412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</a:rPr>
              <a:t/>
            </a:r>
            <a:br>
              <a:rPr lang="ru-RU" sz="4000" b="1" i="1" dirty="0" smtClean="0">
                <a:solidFill>
                  <a:srgbClr val="C00000"/>
                </a:solidFill>
              </a:rPr>
            </a:br>
            <a:r>
              <a:rPr lang="ru-RU" sz="3600" b="1" i="1" dirty="0" smtClean="0">
                <a:solidFill>
                  <a:srgbClr val="FF0000"/>
                </a:solidFill>
              </a:rPr>
              <a:t>Так </a:t>
            </a:r>
            <a:r>
              <a:rPr lang="ru-RU" sz="3600" b="1" i="1" dirty="0">
                <a:solidFill>
                  <a:srgbClr val="FF0000"/>
                </a:solidFill>
              </a:rPr>
              <a:t>что задача решается так:</a:t>
            </a:r>
            <a:br>
              <a:rPr lang="ru-RU" sz="3600" b="1" i="1" dirty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b="1" dirty="0" smtClean="0"/>
              <a:t>  ЦИФРА          ЕСТЬ       </a:t>
            </a:r>
            <a:r>
              <a:rPr lang="ru-RU" sz="4000" b="1" dirty="0" smtClean="0">
                <a:solidFill>
                  <a:srgbClr val="FF0000"/>
                </a:solidFill>
              </a:rPr>
              <a:t>ЛЕГКО </a:t>
            </a:r>
            <a:r>
              <a:rPr lang="ru-RU" sz="4000" b="1" strike="sngStrike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ru-RU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ru-RU" sz="4000" b="1" dirty="0" smtClean="0"/>
              <a:t> ЦИФРЫ          </a:t>
            </a:r>
            <a:r>
              <a:rPr lang="ru-RU" sz="4000" b="1" dirty="0"/>
              <a:t>НЕТ        </a:t>
            </a:r>
            <a:r>
              <a:rPr lang="ru-RU" sz="4000" b="1" dirty="0">
                <a:solidFill>
                  <a:srgbClr val="FF0000"/>
                </a:solidFill>
              </a:rPr>
              <a:t>СЛИТНО</a:t>
            </a: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602632" y="1534022"/>
            <a:ext cx="4806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716016" y="149163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746648" y="3003798"/>
            <a:ext cx="673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716016" y="3003798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3098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29600" cy="91810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>
                <a:solidFill>
                  <a:srgbClr val="C00000"/>
                </a:solidFill>
              </a:rPr>
              <a:t/>
            </a:r>
            <a:br>
              <a:rPr lang="ru-RU" b="1" i="1" dirty="0">
                <a:solidFill>
                  <a:srgbClr val="C0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Школа </a:t>
            </a:r>
            <a:r>
              <a:rPr lang="ru-RU" sz="4000" b="1" i="1" dirty="0">
                <a:solidFill>
                  <a:srgbClr val="FF0000"/>
                </a:solidFill>
              </a:rPr>
              <a:t>активного </a:t>
            </a:r>
            <a:r>
              <a:rPr lang="ru-RU" sz="4000" b="1" i="1" dirty="0" smtClean="0">
                <a:solidFill>
                  <a:srgbClr val="FF0000"/>
                </a:solidFill>
              </a:rPr>
              <a:t>мышления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           М.А. Ильина</a:t>
            </a:r>
            <a:r>
              <a:rPr lang="ru-RU" sz="4000" b="1" i="1" dirty="0">
                <a:solidFill>
                  <a:srgbClr val="C00000"/>
                </a:solidFill>
              </a:rPr>
              <a:t/>
            </a:r>
            <a:br>
              <a:rPr lang="ru-RU" sz="4000" b="1" i="1" dirty="0">
                <a:solidFill>
                  <a:srgbClr val="C00000"/>
                </a:solidFill>
              </a:rPr>
            </a:br>
            <a:r>
              <a:rPr lang="ru-RU" sz="4900" b="1" i="1" dirty="0">
                <a:solidFill>
                  <a:srgbClr val="C00000"/>
                </a:solidFill>
              </a:rPr>
              <a:t/>
            </a:r>
            <a:br>
              <a:rPr lang="ru-RU" sz="4900" b="1" i="1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67595"/>
            <a:ext cx="82296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Данная </a:t>
            </a:r>
            <a:r>
              <a:rPr lang="ru-RU" b="1" dirty="0"/>
              <a:t>программа предлагает сначала научит ребёнка грамотно писать, а потом сказать ему, что есть такое правило.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 Именно в такой последовательности! </a:t>
            </a:r>
          </a:p>
          <a:p>
            <a:pPr marL="0" indent="0">
              <a:buNone/>
            </a:pPr>
            <a:endParaRPr lang="ru-RU" b="1" i="1" dirty="0"/>
          </a:p>
        </p:txBody>
      </p:sp>
    </p:spTree>
    <p:extLst>
      <p:ext uri="{BB962C8B-B14F-4D97-AF65-F5344CB8AC3E}">
        <p14:creationId xmlns="" xmlns:p14="http://schemas.microsoft.com/office/powerpoint/2010/main" val="92844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5486"/>
            <a:ext cx="8229600" cy="857250"/>
          </a:xfrm>
        </p:spPr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rgbClr val="C00000"/>
                </a:solidFill>
              </a:rPr>
              <a:t>      </a:t>
            </a:r>
            <a:r>
              <a:rPr lang="ru-RU" sz="3200" b="1" i="1" dirty="0" smtClean="0">
                <a:solidFill>
                  <a:srgbClr val="FF0000"/>
                </a:solidFill>
              </a:rPr>
              <a:t>«Учим </a:t>
            </a:r>
            <a:r>
              <a:rPr lang="ru-RU" sz="3200" b="1" i="1" dirty="0">
                <a:solidFill>
                  <a:srgbClr val="FF0000"/>
                </a:solidFill>
              </a:rPr>
              <a:t>ребёнка писать без ошибок»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Упражнение </a:t>
            </a: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en-US" b="1" dirty="0">
                <a:solidFill>
                  <a:srgbClr val="002060"/>
                </a:solidFill>
              </a:rPr>
              <a:t>.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i="1" u="sng" dirty="0">
                <a:solidFill>
                  <a:srgbClr val="002060"/>
                </a:solidFill>
              </a:rPr>
              <a:t>Сочинение.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За 4 минуты написать сочинение из четырёх предложений на любую тему. </a:t>
            </a:r>
          </a:p>
          <a:p>
            <a:r>
              <a:rPr lang="ru-RU" b="1" dirty="0">
                <a:solidFill>
                  <a:srgbClr val="002060"/>
                </a:solidFill>
              </a:rPr>
              <a:t>Упражнение </a:t>
            </a:r>
            <a:r>
              <a:rPr lang="ru-RU" b="1" dirty="0" smtClean="0">
                <a:solidFill>
                  <a:srgbClr val="002060"/>
                </a:solidFill>
              </a:rPr>
              <a:t>2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i="1" u="sng" dirty="0">
                <a:solidFill>
                  <a:srgbClr val="002060"/>
                </a:solidFill>
              </a:rPr>
              <a:t>Чтение.</a:t>
            </a:r>
            <a:r>
              <a:rPr lang="ru-RU" i="1" dirty="0">
                <a:solidFill>
                  <a:srgbClr val="002060"/>
                </a:solidFill>
              </a:rPr>
              <a:t>  </a:t>
            </a:r>
            <a:r>
              <a:rPr lang="ru-RU" dirty="0">
                <a:solidFill>
                  <a:srgbClr val="002060"/>
                </a:solidFill>
              </a:rPr>
              <a:t>Прочитать 2 страницы в книге по знакам и затем эти же 2 страницы- по слогам. </a:t>
            </a:r>
          </a:p>
          <a:p>
            <a:r>
              <a:rPr lang="ru-RU" b="1" dirty="0">
                <a:solidFill>
                  <a:srgbClr val="002060"/>
                </a:solidFill>
              </a:rPr>
              <a:t>Упражнение </a:t>
            </a:r>
            <a:r>
              <a:rPr lang="ru-RU" b="1" dirty="0" smtClean="0">
                <a:solidFill>
                  <a:srgbClr val="002060"/>
                </a:solidFill>
              </a:rPr>
              <a:t>3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i="1" u="sng" dirty="0">
                <a:solidFill>
                  <a:srgbClr val="002060"/>
                </a:solidFill>
              </a:rPr>
              <a:t>Диктант.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Написать диктант один раз на своём уровне, т. е. по 2-3 слова, или по предложениям.</a:t>
            </a:r>
          </a:p>
          <a:p>
            <a:r>
              <a:rPr lang="ru-RU" b="1" dirty="0">
                <a:solidFill>
                  <a:srgbClr val="002060"/>
                </a:solidFill>
              </a:rPr>
              <a:t>Упражнение 4</a:t>
            </a:r>
            <a:r>
              <a:rPr lang="ru-RU" dirty="0">
                <a:solidFill>
                  <a:srgbClr val="002060"/>
                </a:solidFill>
              </a:rPr>
              <a:t> Написать  слово « аккомпанемент»: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</a:t>
            </a:r>
            <a:r>
              <a:rPr lang="ru-RU" dirty="0" smtClean="0">
                <a:solidFill>
                  <a:srgbClr val="002060"/>
                </a:solidFill>
              </a:rPr>
              <a:t>4 </a:t>
            </a:r>
            <a:r>
              <a:rPr lang="ru-RU" dirty="0">
                <a:solidFill>
                  <a:srgbClr val="002060"/>
                </a:solidFill>
              </a:rPr>
              <a:t>раза- медленно и  красиво </a:t>
            </a:r>
            <a:r>
              <a:rPr lang="ru-RU" dirty="0" smtClean="0">
                <a:solidFill>
                  <a:srgbClr val="002060"/>
                </a:solidFill>
              </a:rPr>
              <a:t>и</a:t>
            </a:r>
            <a:r>
              <a:rPr lang="en-US" dirty="0" smtClean="0">
                <a:solidFill>
                  <a:srgbClr val="002060"/>
                </a:solidFill>
              </a:rPr>
              <a:t>     </a:t>
            </a:r>
            <a:r>
              <a:rPr lang="ru-RU" dirty="0" smtClean="0">
                <a:solidFill>
                  <a:srgbClr val="002060"/>
                </a:solidFill>
              </a:rPr>
              <a:t>16 </a:t>
            </a:r>
            <a:r>
              <a:rPr lang="ru-RU" dirty="0">
                <a:solidFill>
                  <a:srgbClr val="002060"/>
                </a:solidFill>
              </a:rPr>
              <a:t>раз- быстро.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7048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6"/>
            <a:ext cx="8229600" cy="89756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Способы , облегчающие запоминание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словарных слов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214428"/>
            <a:ext cx="8229600" cy="36430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800" dirty="0" smtClean="0"/>
              <a:t>1. Аудиальная «подсказка» ( подбор такого слова , которое имеет схожее звучание со словарным). Например: </a:t>
            </a:r>
            <a:r>
              <a:rPr lang="ru-RU" sz="2800" u="sng" dirty="0" smtClean="0"/>
              <a:t>Ди</a:t>
            </a:r>
            <a:r>
              <a:rPr lang="ru-RU" sz="2800" dirty="0" smtClean="0"/>
              <a:t>ма </a:t>
            </a:r>
            <a:r>
              <a:rPr lang="ru-RU" sz="2800" u="sng" dirty="0" smtClean="0"/>
              <a:t>ди</a:t>
            </a:r>
            <a:r>
              <a:rPr lang="ru-RU" sz="2800" dirty="0" smtClean="0"/>
              <a:t>летант, </a:t>
            </a:r>
            <a:r>
              <a:rPr lang="ru-RU" sz="2800" u="sng" dirty="0" smtClean="0"/>
              <a:t>Пе</a:t>
            </a:r>
            <a:r>
              <a:rPr lang="ru-RU" sz="2800" dirty="0" smtClean="0"/>
              <a:t>тя </a:t>
            </a:r>
            <a:r>
              <a:rPr lang="ru-RU" sz="2800" u="sng" dirty="0" smtClean="0"/>
              <a:t>пе</a:t>
            </a:r>
            <a:r>
              <a:rPr lang="ru-RU" sz="2800" dirty="0" smtClean="0"/>
              <a:t>ссимист, </a:t>
            </a:r>
            <a:r>
              <a:rPr lang="ru-RU" sz="2800" u="sng" dirty="0" smtClean="0"/>
              <a:t>бе</a:t>
            </a:r>
            <a:r>
              <a:rPr lang="ru-RU" sz="2800" dirty="0" smtClean="0"/>
              <a:t>лая </a:t>
            </a:r>
            <a:r>
              <a:rPr lang="ru-RU" sz="2800" u="sng" dirty="0" smtClean="0"/>
              <a:t>бе</a:t>
            </a:r>
            <a:r>
              <a:rPr lang="ru-RU" sz="2800" dirty="0" smtClean="0"/>
              <a:t>рёза.</a:t>
            </a:r>
          </a:p>
          <a:p>
            <a:pPr marL="0" indent="0">
              <a:buNone/>
            </a:pPr>
            <a:r>
              <a:rPr lang="ru-RU" sz="2800" dirty="0" smtClean="0"/>
              <a:t>2. </a:t>
            </a:r>
            <a:r>
              <a:rPr lang="ru-RU" sz="2800" dirty="0"/>
              <a:t>Написать </a:t>
            </a:r>
            <a:r>
              <a:rPr lang="ru-RU" sz="2800" dirty="0" smtClean="0"/>
              <a:t> словарное  </a:t>
            </a:r>
            <a:r>
              <a:rPr lang="ru-RU" sz="2800" dirty="0"/>
              <a:t>слово </a:t>
            </a:r>
            <a:r>
              <a:rPr lang="ru-RU" sz="2800" dirty="0" smtClean="0"/>
              <a:t>4 </a:t>
            </a:r>
            <a:r>
              <a:rPr lang="ru-RU" sz="2800" dirty="0"/>
              <a:t>раза- медленно и  красиво </a:t>
            </a:r>
            <a:r>
              <a:rPr lang="ru-RU" sz="2800" dirty="0" smtClean="0"/>
              <a:t>и 16 </a:t>
            </a:r>
            <a:r>
              <a:rPr lang="ru-RU" sz="2800" dirty="0"/>
              <a:t>раз- быстро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3. Чтение  словарных слов 3 раза по слогам и   3 </a:t>
            </a:r>
            <a:r>
              <a:rPr lang="ru-RU" sz="2800" dirty="0"/>
              <a:t>раза по знакам.</a:t>
            </a:r>
          </a:p>
          <a:p>
            <a:pPr marL="0" indent="0">
              <a:buNone/>
            </a:pPr>
            <a:r>
              <a:rPr lang="ru-RU" sz="2800" dirty="0" smtClean="0"/>
              <a:t>4. Написание слов пальцем или носом по воздуху.</a:t>
            </a:r>
          </a:p>
          <a:p>
            <a:pPr marL="0" indent="0">
              <a:buNone/>
            </a:pPr>
            <a:r>
              <a:rPr lang="ru-RU" sz="2800" dirty="0" smtClean="0"/>
              <a:t>5. </a:t>
            </a:r>
            <a:r>
              <a:rPr lang="ru-RU" sz="2800" dirty="0"/>
              <a:t>Н</a:t>
            </a:r>
            <a:r>
              <a:rPr lang="ru-RU" sz="2800" dirty="0" smtClean="0"/>
              <a:t>аписание </a:t>
            </a:r>
            <a:r>
              <a:rPr lang="ru-RU" sz="2800" dirty="0"/>
              <a:t>слов снизу-вверх и </a:t>
            </a:r>
            <a:r>
              <a:rPr lang="ru-RU" sz="2800" dirty="0" smtClean="0"/>
              <a:t>справа-налево.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1717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65517"/>
            <a:ext cx="6972300" cy="9001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1365629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Уникальная авторская методика «</a:t>
            </a:r>
            <a:r>
              <a:rPr lang="ru-RU" sz="2400" dirty="0" err="1"/>
              <a:t>Буквограмма</a:t>
            </a:r>
            <a:r>
              <a:rPr lang="ru-RU" sz="2400" dirty="0"/>
              <a:t>» направлена </a:t>
            </a:r>
            <a:r>
              <a:rPr lang="ru-RU" sz="2400" dirty="0" smtClean="0"/>
              <a:t>на психическое</a:t>
            </a:r>
            <a:r>
              <a:rPr lang="ru-RU" sz="2400" dirty="0"/>
              <a:t>, интеллектуальное </a:t>
            </a:r>
            <a:r>
              <a:rPr lang="ru-RU" sz="2400" dirty="0" smtClean="0"/>
              <a:t>и эмоциональное</a:t>
            </a:r>
            <a:r>
              <a:rPr lang="ru-RU" sz="2400" dirty="0"/>
              <a:t> </a:t>
            </a:r>
            <a:r>
              <a:rPr lang="ru-RU" sz="2400" dirty="0" smtClean="0"/>
              <a:t> развитие детей  от </a:t>
            </a:r>
            <a:r>
              <a:rPr lang="ru-RU" sz="2400" dirty="0"/>
              <a:t>4 до 15 лет!</a:t>
            </a:r>
            <a:br>
              <a:rPr lang="ru-RU" sz="2400" dirty="0"/>
            </a:br>
            <a:r>
              <a:rPr lang="ru-RU" sz="2400" dirty="0"/>
              <a:t>Основной задачей программы является прогрессивное </a:t>
            </a:r>
            <a:r>
              <a:rPr lang="ru-RU" sz="2400" dirty="0" smtClean="0"/>
              <a:t>развитие,  формирование </a:t>
            </a:r>
            <a:r>
              <a:rPr lang="ru-RU" sz="2400" dirty="0"/>
              <a:t>и коррекция устной и письменной речи. Но </a:t>
            </a:r>
            <a:r>
              <a:rPr lang="ru-RU" sz="2400" dirty="0" smtClean="0"/>
              <a:t>итогом  является</a:t>
            </a:r>
            <a:r>
              <a:rPr lang="ru-RU" sz="2400" dirty="0"/>
              <a:t> комплексное улучшение работы всех систем головного</a:t>
            </a:r>
            <a:br>
              <a:rPr lang="ru-RU" sz="2400" dirty="0"/>
            </a:br>
            <a:r>
              <a:rPr lang="ru-RU" sz="2400" dirty="0"/>
              <a:t>мозга.</a:t>
            </a:r>
          </a:p>
        </p:txBody>
      </p:sp>
    </p:spTree>
    <p:extLst>
      <p:ext uri="{BB962C8B-B14F-4D97-AF65-F5344CB8AC3E}">
        <p14:creationId xmlns="" xmlns:p14="http://schemas.microsoft.com/office/powerpoint/2010/main" val="32725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1510"/>
            <a:ext cx="8229600" cy="418311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Дыхательные упражнения( активность работы головного мозга);</a:t>
            </a:r>
          </a:p>
          <a:p>
            <a:r>
              <a:rPr lang="ru-RU" sz="2800" dirty="0" smtClean="0"/>
              <a:t>2. Глазодвигательные упражнения и упражнения  на координацию тела;</a:t>
            </a:r>
          </a:p>
          <a:p>
            <a:r>
              <a:rPr lang="ru-RU" sz="2800" dirty="0" smtClean="0"/>
              <a:t>3. Упражнения </a:t>
            </a:r>
            <a:r>
              <a:rPr lang="ru-RU" sz="2800" dirty="0"/>
              <a:t>на букву(двигательная память на перекодировку звука в </a:t>
            </a:r>
            <a:r>
              <a:rPr lang="ru-RU" sz="2800" dirty="0" smtClean="0"/>
              <a:t>значок;</a:t>
            </a:r>
          </a:p>
          <a:p>
            <a:r>
              <a:rPr lang="ru-RU" sz="2800" dirty="0" smtClean="0"/>
              <a:t>4. Чтение, дополнительные задания .</a:t>
            </a:r>
          </a:p>
          <a:p>
            <a:r>
              <a:rPr lang="ru-RU" sz="2800" dirty="0" smtClean="0"/>
              <a:t>5. Закрепление материала.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774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Какие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проблемы решает методика «БУКВОГРАММА»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-</a:t>
            </a:r>
            <a:r>
              <a:rPr lang="ru-RU" sz="2600" dirty="0" smtClean="0"/>
              <a:t>профилактика </a:t>
            </a:r>
            <a:r>
              <a:rPr lang="ru-RU" sz="2600" dirty="0" err="1" smtClean="0"/>
              <a:t>дисграфии</a:t>
            </a:r>
            <a:r>
              <a:rPr lang="ru-RU" sz="2600" dirty="0" smtClean="0"/>
              <a:t>;</a:t>
            </a:r>
          </a:p>
          <a:p>
            <a:r>
              <a:rPr lang="ru-RU" sz="2600" dirty="0" smtClean="0"/>
              <a:t>- устраняет проблемы с развитием речи,  грамотностью;</a:t>
            </a:r>
          </a:p>
          <a:p>
            <a:r>
              <a:rPr lang="ru-RU" sz="2600" dirty="0" smtClean="0"/>
              <a:t>- развитие фонематического слуха;</a:t>
            </a:r>
          </a:p>
          <a:p>
            <a:r>
              <a:rPr lang="ru-RU" sz="2600" dirty="0" smtClean="0"/>
              <a:t>-развитие скорости чтения;</a:t>
            </a:r>
          </a:p>
          <a:p>
            <a:r>
              <a:rPr lang="ru-RU" sz="2600" dirty="0" smtClean="0"/>
              <a:t>-развитие памяти, воображения, коммуникативных способностей;</a:t>
            </a:r>
          </a:p>
          <a:p>
            <a:r>
              <a:rPr lang="ru-RU" sz="2600" dirty="0"/>
              <a:t>- развитие уверенной подачи </a:t>
            </a:r>
            <a:r>
              <a:rPr lang="ru-RU" sz="2600" dirty="0" smtClean="0"/>
              <a:t>себя.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05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dirty="0" smtClean="0">
                <a:cs typeface="Times New Roman" panose="02020603050405020304" pitchFamily="18" charset="0"/>
              </a:rPr>
              <a:t>Вера </a:t>
            </a:r>
            <a:r>
              <a:rPr lang="ru-RU" sz="2700" dirty="0">
                <a:cs typeface="Times New Roman" panose="02020603050405020304" pitchFamily="18" charset="0"/>
              </a:rPr>
              <a:t>в себя, в свои силы, умение поддерживать эмоциональный баланс в минуту неудачи –эти качества позволяют </a:t>
            </a:r>
            <a:r>
              <a:rPr lang="ru-RU" sz="2700" dirty="0" smtClean="0">
                <a:cs typeface="Times New Roman" panose="02020603050405020304" pitchFamily="18" charset="0"/>
              </a:rPr>
              <a:t> </a:t>
            </a:r>
            <a:r>
              <a:rPr lang="ru-RU" sz="2700" dirty="0">
                <a:cs typeface="Times New Roman" panose="02020603050405020304" pitchFamily="18" charset="0"/>
              </a:rPr>
              <a:t>достигать цели!</a:t>
            </a:r>
            <a:br>
              <a:rPr lang="ru-RU" sz="2700" dirty="0">
                <a:cs typeface="Times New Roman" panose="02020603050405020304" pitchFamily="18" charset="0"/>
              </a:rPr>
            </a:br>
            <a:r>
              <a:rPr lang="ru-RU" sz="2700" dirty="0" smtClean="0"/>
              <a:t>Пусть </a:t>
            </a:r>
            <a:r>
              <a:rPr lang="ru-RU" sz="2700" dirty="0"/>
              <a:t>мечты наших детей сбываются!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12500" b="12500"/>
          <a:stretch>
            <a:fillRect/>
          </a:stretch>
        </p:blipFill>
        <p:spPr bwMode="auto">
          <a:xfrm>
            <a:off x="1547664" y="1923678"/>
            <a:ext cx="5486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9609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339502"/>
            <a:ext cx="6100778" cy="1102519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Контактные данные!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36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99592" y="2499742"/>
            <a:ext cx="6100778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dirty="0" smtClean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ru-RU" sz="3200" dirty="0" smtClean="0"/>
              <a:t>Ф.И.О.  </a:t>
            </a:r>
            <a:r>
              <a:rPr lang="ru-RU" sz="3200" dirty="0" err="1" smtClean="0"/>
              <a:t>Ситова</a:t>
            </a:r>
            <a:r>
              <a:rPr lang="ru-RU" sz="3200" dirty="0" smtClean="0"/>
              <a:t> </a:t>
            </a:r>
            <a:r>
              <a:rPr lang="ru-RU" sz="3200" dirty="0" smtClean="0"/>
              <a:t>Алена </a:t>
            </a:r>
            <a:r>
              <a:rPr lang="ru-RU" sz="3200" dirty="0" err="1" smtClean="0"/>
              <a:t>Шайдуловна</a:t>
            </a:r>
            <a:endParaRPr lang="ru-RU" sz="32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+mj-lt"/>
                <a:ea typeface="+mj-ea"/>
                <a:cs typeface="+mj-cs"/>
              </a:rPr>
              <a:t>Телефон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: 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89184248708</a:t>
            </a:r>
            <a:endParaRPr lang="ru-RU" sz="32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E-mail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: </a:t>
            </a:r>
            <a:r>
              <a:rPr lang="en-US" sz="3200" dirty="0" smtClean="0">
                <a:latin typeface="+mj-lt"/>
                <a:ea typeface="+mj-ea"/>
                <a:cs typeface="+mj-cs"/>
              </a:rPr>
              <a:t>alena_sitova@mail.ru</a:t>
            </a:r>
            <a:endParaRPr lang="ru-RU" sz="32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04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55526"/>
            <a:ext cx="8147248" cy="99011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Ошибки, </a:t>
            </a:r>
            <a:r>
              <a:rPr lang="ru-RU" sz="3200" b="1" dirty="0"/>
              <a:t>имеющие нейропсихологические </a:t>
            </a:r>
            <a:r>
              <a:rPr lang="ru-RU" sz="3200" b="1" dirty="0" smtClean="0"/>
              <a:t>предпосылки:</a:t>
            </a:r>
            <a:r>
              <a:rPr lang="ru-RU" sz="3200" b="1" dirty="0">
                <a:solidFill>
                  <a:srgbClr val="FF0000"/>
                </a:solidFill>
              </a:rPr>
              <a:t/>
            </a:r>
            <a:br>
              <a:rPr lang="ru-RU" sz="3200" b="1" dirty="0">
                <a:solidFill>
                  <a:srgbClr val="FF0000"/>
                </a:solidFill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7614"/>
            <a:ext cx="8229600" cy="3546394"/>
          </a:xfrm>
        </p:spPr>
        <p:txBody>
          <a:bodyPr>
            <a:normAutofit fontScale="40000" lnSpcReduction="20000"/>
          </a:bodyPr>
          <a:lstStyle/>
          <a:p>
            <a:pPr algn="ctr"/>
            <a:endParaRPr lang="ru-RU" sz="2500" b="1" dirty="0"/>
          </a:p>
          <a:p>
            <a:pPr>
              <a:buFont typeface="+mj-lt"/>
              <a:buAutoNum type="arabicPeriod"/>
            </a:pPr>
            <a:r>
              <a:rPr lang="ru-RU" sz="4200" dirty="0" smtClean="0"/>
              <a:t> </a:t>
            </a:r>
            <a:r>
              <a:rPr lang="ru-RU" sz="5100" dirty="0" smtClean="0"/>
              <a:t>Отсутствуют </a:t>
            </a:r>
            <a:r>
              <a:rPr lang="ru-RU" sz="5100" dirty="0"/>
              <a:t>пропуски между словами и предложениями.</a:t>
            </a:r>
          </a:p>
          <a:p>
            <a:pPr>
              <a:buFont typeface="+mj-lt"/>
              <a:buAutoNum type="arabicPeriod"/>
            </a:pPr>
            <a:r>
              <a:rPr lang="ru-RU" sz="5100" dirty="0" smtClean="0"/>
              <a:t>  Не </a:t>
            </a:r>
            <a:r>
              <a:rPr lang="ru-RU" sz="5100" dirty="0"/>
              <a:t>соблюдение  границы полей в тетради.</a:t>
            </a:r>
          </a:p>
          <a:p>
            <a:pPr>
              <a:buFont typeface="+mj-lt"/>
              <a:buAutoNum type="arabicPeriod"/>
            </a:pPr>
            <a:r>
              <a:rPr lang="ru-RU" sz="5100" dirty="0" smtClean="0"/>
              <a:t>  Зеркальное </a:t>
            </a:r>
            <a:r>
              <a:rPr lang="ru-RU" sz="5100" dirty="0"/>
              <a:t>письмо</a:t>
            </a:r>
          </a:p>
          <a:p>
            <a:pPr>
              <a:buFont typeface="+mj-lt"/>
              <a:buAutoNum type="arabicPeriod"/>
            </a:pPr>
            <a:r>
              <a:rPr lang="ru-RU" sz="5100" dirty="0" smtClean="0"/>
              <a:t>  Замена </a:t>
            </a:r>
            <a:r>
              <a:rPr lang="ru-RU" sz="5100" dirty="0"/>
              <a:t>букв: Б-Д (колодок), Ж-Х (</a:t>
            </a:r>
            <a:r>
              <a:rPr lang="ru-RU" sz="5100" dirty="0" err="1"/>
              <a:t>мужомор</a:t>
            </a:r>
            <a:r>
              <a:rPr lang="ru-RU" sz="5100" dirty="0"/>
              <a:t>),И-У (</a:t>
            </a:r>
            <a:r>
              <a:rPr lang="ru-RU" sz="5100" dirty="0" err="1"/>
              <a:t>клумат</a:t>
            </a:r>
            <a:r>
              <a:rPr lang="ru-RU" sz="5100" dirty="0"/>
              <a:t>), Т-П (</a:t>
            </a:r>
            <a:r>
              <a:rPr lang="ru-RU" sz="5100" dirty="0" err="1"/>
              <a:t>пигр</a:t>
            </a:r>
            <a:r>
              <a:rPr lang="ru-RU" sz="5100" dirty="0"/>
              <a:t>).</a:t>
            </a:r>
          </a:p>
          <a:p>
            <a:pPr>
              <a:buFont typeface="+mj-lt"/>
              <a:buAutoNum type="arabicPeriod"/>
            </a:pPr>
            <a:r>
              <a:rPr lang="ru-RU" sz="5100" dirty="0" smtClean="0"/>
              <a:t>   Замена </a:t>
            </a:r>
            <a:r>
              <a:rPr lang="ru-RU" sz="5100" dirty="0"/>
              <a:t>гласных в ударных слогах.</a:t>
            </a:r>
          </a:p>
          <a:p>
            <a:pPr>
              <a:buFont typeface="+mj-lt"/>
              <a:buAutoNum type="arabicPeriod"/>
            </a:pPr>
            <a:r>
              <a:rPr lang="ru-RU" sz="5100" dirty="0" smtClean="0"/>
              <a:t>   Пропуск </a:t>
            </a:r>
            <a:r>
              <a:rPr lang="ru-RU" sz="5100" dirty="0"/>
              <a:t>букв , перестановка слогов.</a:t>
            </a:r>
          </a:p>
          <a:p>
            <a:pPr>
              <a:buFont typeface="+mj-lt"/>
              <a:buAutoNum type="arabicPeriod"/>
            </a:pPr>
            <a:r>
              <a:rPr lang="ru-RU" sz="5100" dirty="0" smtClean="0"/>
              <a:t>   Нечитаемый </a:t>
            </a:r>
            <a:r>
              <a:rPr lang="ru-RU" sz="5100" dirty="0"/>
              <a:t>почерк.</a:t>
            </a:r>
          </a:p>
          <a:p>
            <a:pPr>
              <a:buFont typeface="+mj-lt"/>
              <a:buAutoNum type="arabicPeriod"/>
            </a:pPr>
            <a:r>
              <a:rPr lang="ru-RU" sz="5100" dirty="0" smtClean="0"/>
              <a:t>   Обилие </a:t>
            </a:r>
            <a:r>
              <a:rPr lang="ru-RU" sz="5100" dirty="0"/>
              <a:t>ошибок «на правило».</a:t>
            </a:r>
          </a:p>
          <a:p>
            <a:pPr>
              <a:buFont typeface="+mj-lt"/>
              <a:buAutoNum type="arabicPeriod"/>
            </a:pPr>
            <a:r>
              <a:rPr lang="ru-RU" sz="5100" dirty="0" smtClean="0"/>
              <a:t>  Неумение </a:t>
            </a:r>
            <a:r>
              <a:rPr lang="ru-RU" sz="5100" dirty="0"/>
              <a:t>составлять связные, </a:t>
            </a:r>
            <a:r>
              <a:rPr lang="ru-RU" sz="5100" dirty="0" smtClean="0"/>
              <a:t>логические  тексты.</a:t>
            </a:r>
          </a:p>
          <a:p>
            <a:pPr marL="0" indent="0">
              <a:buNone/>
            </a:pPr>
            <a:r>
              <a:rPr lang="ru-RU" sz="5100" dirty="0" smtClean="0"/>
              <a:t>10.  Нелюбовь </a:t>
            </a:r>
            <a:r>
              <a:rPr lang="ru-RU" sz="5100" dirty="0"/>
              <a:t>или даже ненависть к чтению.</a:t>
            </a:r>
          </a:p>
          <a:p>
            <a:endParaRPr lang="ru-RU" sz="3400" dirty="0"/>
          </a:p>
        </p:txBody>
      </p:sp>
    </p:spTree>
    <p:extLst>
      <p:ext uri="{BB962C8B-B14F-4D97-AF65-F5344CB8AC3E}">
        <p14:creationId xmlns="" xmlns:p14="http://schemas.microsoft.com/office/powerpoint/2010/main" val="203839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9502"/>
            <a:ext cx="8229600" cy="648072"/>
          </a:xfrm>
        </p:spPr>
        <p:txBody>
          <a:bodyPr>
            <a:noAutofit/>
          </a:bodyPr>
          <a:lstStyle/>
          <a:p>
            <a:pPr lvl="0"/>
            <a:r>
              <a:rPr lang="ru-RU" sz="32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Нейропсихологический аспект </a:t>
            </a:r>
            <a:r>
              <a:rPr lang="ru-RU" sz="32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грамотности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>
                <a:latin typeface="Arial" pitchFamily="34" charset="0"/>
                <a:cs typeface="Arial" pitchFamily="34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6339110"/>
              </p:ext>
            </p:extLst>
          </p:nvPr>
        </p:nvGraphicFramePr>
        <p:xfrm>
          <a:off x="539552" y="699542"/>
          <a:ext cx="8280920" cy="4293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55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541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486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Трудности чтения и письма.</a:t>
                      </a:r>
                      <a:endParaRPr lang="ru-RU" sz="1200" dirty="0"/>
                    </a:p>
                  </a:txBody>
                  <a:tcPr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  Причины</a:t>
                      </a:r>
                      <a:endParaRPr lang="ru-RU" sz="1200" dirty="0"/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4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Нарушены двигательная функция рук, речевое внимание, зрительно- пространственная </a:t>
                      </a:r>
                      <a:r>
                        <a:rPr lang="ru-RU" sz="1200" dirty="0" smtClean="0">
                          <a:effectLst/>
                        </a:rPr>
                        <a:t>ориентировка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95" marR="3609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Незрелость отделов головного </a:t>
                      </a:r>
                      <a:r>
                        <a:rPr lang="ru-RU" sz="1200" dirty="0" smtClean="0">
                          <a:effectLst/>
                        </a:rPr>
                        <a:t>мозга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95" marR="3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2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Активный ученик, с ярким воображением, но абсолютно </a:t>
                      </a:r>
                      <a:r>
                        <a:rPr lang="ru-RU" sz="1200" dirty="0" smtClean="0">
                          <a:effectLst/>
                        </a:rPr>
                        <a:t>безграмотный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95" marR="3609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Доминирует правое полушарие, а левое недостаточно </a:t>
                      </a:r>
                      <a:r>
                        <a:rPr lang="ru-RU" sz="1200" dirty="0" smtClean="0">
                          <a:effectLst/>
                        </a:rPr>
                        <a:t>сформировано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95" marR="3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4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Ученик зевает на уроке, быстро перестает воспринимать информацию, </a:t>
                      </a:r>
                      <a:r>
                        <a:rPr lang="ru-RU" sz="1200" dirty="0" smtClean="0">
                          <a:effectLst/>
                        </a:rPr>
                        <a:t>вертится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95" marR="3609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Малое обеспечение кислородом отделов мозга. Необходима дыхательная гимнастика и двигательная </a:t>
                      </a:r>
                      <a:r>
                        <a:rPr lang="ru-RU" sz="1200" dirty="0" smtClean="0">
                          <a:effectLst/>
                        </a:rPr>
                        <a:t>коррекция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95" marR="3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4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Ребенок  имеет нормальный слух, зрение, высокий интеллект, но пишет </a:t>
                      </a:r>
                      <a:r>
                        <a:rPr lang="ru-RU" sz="1200" dirty="0" smtClean="0">
                          <a:effectLst/>
                        </a:rPr>
                        <a:t>безграмотно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95" marR="3609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Незрелость некоторых отделов </a:t>
                      </a:r>
                      <a:r>
                        <a:rPr lang="ru-RU" sz="1200" dirty="0" smtClean="0">
                          <a:effectLst/>
                        </a:rPr>
                        <a:t>мозга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95" marR="3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8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effectLst/>
                        </a:rPr>
                        <a:t>Дисграфия</a:t>
                      </a:r>
                      <a:r>
                        <a:rPr lang="ru-RU" sz="1200" dirty="0" smtClean="0">
                          <a:effectLst/>
                        </a:rPr>
                        <a:t>, зеркальное письмо, тенденция к фонематическому </a:t>
                      </a:r>
                      <a:r>
                        <a:rPr lang="ru-RU" sz="1200" dirty="0" smtClean="0">
                          <a:effectLst/>
                        </a:rPr>
                        <a:t>письму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95" marR="3609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Недостаточная  </a:t>
                      </a:r>
                      <a:r>
                        <a:rPr lang="ru-RU" sz="1200" dirty="0" err="1" smtClean="0">
                          <a:effectLst/>
                        </a:rPr>
                        <a:t>сформированность</a:t>
                      </a:r>
                      <a:r>
                        <a:rPr lang="ru-RU" sz="1200" dirty="0" smtClean="0">
                          <a:effectLst/>
                        </a:rPr>
                        <a:t> одного из отделов головного мозга. Органическое речевое расстройство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95" marR="3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24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Пропуски гласных в ударных позициях, несоблюдение прописной буквы, слитное написание слов, ошибки при </a:t>
                      </a:r>
                      <a:r>
                        <a:rPr lang="ru-RU" sz="1200" dirty="0" smtClean="0">
                          <a:effectLst/>
                        </a:rPr>
                        <a:t>чтении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95" marR="3609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Нарушение функций отделов головного мозга, отвечающих за программирование, регуляцию и </a:t>
                      </a:r>
                      <a:r>
                        <a:rPr lang="ru-RU" sz="1200" dirty="0" smtClean="0">
                          <a:effectLst/>
                        </a:rPr>
                        <a:t>контроль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095" marR="36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94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800" b="1" dirty="0" smtClean="0"/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Условия , при </a:t>
            </a:r>
            <a:r>
              <a:rPr lang="ru-RU" sz="2800" b="1" dirty="0"/>
              <a:t>которых развитие мозга ребёнка </a:t>
            </a:r>
            <a:br>
              <a:rPr lang="ru-RU" sz="2800" b="1" dirty="0"/>
            </a:br>
            <a:r>
              <a:rPr lang="ru-RU" sz="2800" b="1" dirty="0"/>
              <a:t>активизируется без внешней помощи</a:t>
            </a:r>
            <a:r>
              <a:rPr lang="ru-RU" sz="2800" b="1" dirty="0" smtClean="0"/>
              <a:t>: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75606"/>
            <a:ext cx="8239944" cy="3240360"/>
          </a:xfrm>
        </p:spPr>
        <p:txBody>
          <a:bodyPr>
            <a:normAutofit fontScale="25000" lnSpcReduction="20000"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Во- первых</a:t>
            </a:r>
            <a:r>
              <a:rPr lang="ru-RU" sz="9600" b="1" dirty="0"/>
              <a:t>, </a:t>
            </a:r>
            <a:r>
              <a:rPr lang="ru-RU" sz="9600" dirty="0"/>
              <a:t>если ребенок живет за городом в хороших экологических условиях и его мозг насыщается кислородом активнее, чем мозг городских детей.</a:t>
            </a:r>
          </a:p>
          <a:p>
            <a:r>
              <a:rPr lang="ru-RU" sz="9600" b="1" dirty="0">
                <a:solidFill>
                  <a:srgbClr val="FF0000"/>
                </a:solidFill>
              </a:rPr>
              <a:t> Во- вторых</a:t>
            </a:r>
            <a:r>
              <a:rPr lang="ru-RU" sz="9600" dirty="0"/>
              <a:t>, если он не сидит за компьютером, а играет со сверстниками в различные игры, правила которых выдумываются и дополняются по ходу игры.</a:t>
            </a:r>
          </a:p>
          <a:p>
            <a:r>
              <a:rPr lang="ru-RU" sz="9600" b="1" dirty="0"/>
              <a:t> </a:t>
            </a:r>
            <a:r>
              <a:rPr lang="ru-RU" sz="9600" b="1" dirty="0">
                <a:solidFill>
                  <a:srgbClr val="FF0000"/>
                </a:solidFill>
              </a:rPr>
              <a:t>В- третьих</a:t>
            </a:r>
            <a:r>
              <a:rPr lang="ru-RU" sz="9600" b="1" dirty="0"/>
              <a:t>, </a:t>
            </a:r>
            <a:r>
              <a:rPr lang="ru-RU" sz="9600" dirty="0"/>
              <a:t>занимается активными физическими упражнениями.</a:t>
            </a:r>
          </a:p>
          <a:p>
            <a:r>
              <a:rPr lang="ru-RU" sz="9600" b="1" dirty="0"/>
              <a:t> </a:t>
            </a:r>
            <a:r>
              <a:rPr lang="ru-RU" sz="9600" b="1" dirty="0" smtClean="0">
                <a:solidFill>
                  <a:srgbClr val="FF0000"/>
                </a:solidFill>
              </a:rPr>
              <a:t>В- четвёртых</a:t>
            </a:r>
            <a:r>
              <a:rPr lang="ru-RU" sz="9600" dirty="0"/>
              <a:t>, употреблять полезную пищу «для ума»- бананы, мёд , орехи, </a:t>
            </a:r>
            <a:r>
              <a:rPr lang="ru-RU" sz="9600" dirty="0" smtClean="0"/>
              <a:t>лимон,</a:t>
            </a:r>
            <a:r>
              <a:rPr lang="ru-RU" sz="9600" dirty="0"/>
              <a:t> </a:t>
            </a:r>
            <a:r>
              <a:rPr lang="ru-RU" sz="9600" dirty="0" smtClean="0"/>
              <a:t> </a:t>
            </a:r>
            <a:r>
              <a:rPr lang="ru-RU" sz="9600" dirty="0"/>
              <a:t>рыбу, чернику, клюкву, виноград, морскую капусту, брокколи, семена тыквы, тёмный шоколад, апельсины, зелёный чай и т. д</a:t>
            </a:r>
            <a:r>
              <a:rPr lang="ru-RU" sz="9600" dirty="0" smtClean="0"/>
              <a:t>.</a:t>
            </a:r>
            <a:r>
              <a:rPr lang="ru-RU" sz="9600" dirty="0"/>
              <a:t> </a:t>
            </a:r>
          </a:p>
          <a:p>
            <a:endParaRPr lang="ru-RU" sz="2400" b="1" dirty="0"/>
          </a:p>
          <a:p>
            <a:pPr marL="0" indent="0" algn="ct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7560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Социально- </a:t>
            </a:r>
            <a:r>
              <a:rPr lang="ru-RU" sz="3600" b="1" dirty="0">
                <a:solidFill>
                  <a:srgbClr val="FF0000"/>
                </a:solidFill>
              </a:rPr>
              <a:t>педагогический аспект </a:t>
            </a:r>
            <a:r>
              <a:rPr lang="ru-RU" sz="3600" b="1" dirty="0" smtClean="0">
                <a:solidFill>
                  <a:srgbClr val="FF0000"/>
                </a:solidFill>
              </a:rPr>
              <a:t>грамотности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Обратить внимание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характер ошибок в тетради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ученика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вовремя обратиться 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нейропсихологам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чтобы своевременно и эффективно помочь ребёнку.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ждать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«само как-нибудь пройдёт», а искать помощи и верить, что результат будет достигнут.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Понять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что бесконечные «двойки» и домашние разборки не улучшат ситуацию, а загонят проблемы в тупик.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67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9522"/>
            <a:ext cx="8229600" cy="543707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Психологический </a:t>
            </a:r>
            <a:r>
              <a:rPr lang="ru-RU" sz="4000" b="1" dirty="0">
                <a:solidFill>
                  <a:srgbClr val="FF0000"/>
                </a:solidFill>
              </a:rPr>
              <a:t>аспект </a:t>
            </a:r>
            <a:r>
              <a:rPr lang="ru-RU" sz="4000" b="1" dirty="0" smtClean="0">
                <a:solidFill>
                  <a:srgbClr val="FF0000"/>
                </a:solidFill>
              </a:rPr>
              <a:t>грамотности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528391"/>
          </a:xfrm>
        </p:spPr>
        <p:txBody>
          <a:bodyPr>
            <a:noAutofit/>
          </a:bodyPr>
          <a:lstStyle/>
          <a:p>
            <a:r>
              <a:rPr lang="ru-RU" sz="2400" b="1" i="1" dirty="0"/>
              <a:t>Главная проблема </a:t>
            </a:r>
            <a:r>
              <a:rPr lang="ru-RU" sz="2400" dirty="0"/>
              <a:t>развития грамотности с точки зрения психологии -  </a:t>
            </a:r>
            <a:r>
              <a:rPr lang="ru-RU" sz="2400" b="1" i="1" dirty="0"/>
              <a:t>ребенок</a:t>
            </a:r>
            <a:r>
              <a:rPr lang="ru-RU" sz="2400" dirty="0"/>
              <a:t> попросту </a:t>
            </a:r>
            <a:r>
              <a:rPr lang="ru-RU" sz="2400" b="1" i="1" dirty="0"/>
              <a:t>не понимает</a:t>
            </a:r>
            <a:r>
              <a:rPr lang="ru-RU" sz="2400" dirty="0"/>
              <a:t>, </a:t>
            </a:r>
            <a:r>
              <a:rPr lang="ru-RU" sz="2400" b="1" i="1" dirty="0"/>
              <a:t>зачем ему надо владеть письменной речью</a:t>
            </a:r>
            <a:r>
              <a:rPr lang="ru-RU" sz="2400" dirty="0"/>
              <a:t>, ведь со сверстниками он общается устно.</a:t>
            </a:r>
          </a:p>
          <a:p>
            <a:r>
              <a:rPr lang="ru-RU" sz="2400" dirty="0" smtClean="0"/>
              <a:t>Как </a:t>
            </a:r>
            <a:r>
              <a:rPr lang="ru-RU" sz="2400" dirty="0"/>
              <a:t>же внушить ребёнку мысль о необходимости грамотно излагать чужие и свои мысли, строить текст, писать без ошибок или с их минимальным количеством?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66964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Советы, повышающие мотивацию к письму:</a:t>
            </a: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89553"/>
            <a:ext cx="8229600" cy="380507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dirty="0"/>
              <a:t>- организуйте электронную переписку между детьми и работающими родителями. Существует парадокс: ребёнок может писать на компьютере грамотнее, чем в тетради, потому что при печатании слова исчезает один из элементов письма - моторика.</a:t>
            </a:r>
          </a:p>
          <a:p>
            <a:pPr marL="0" indent="0">
              <a:buNone/>
            </a:pPr>
            <a:r>
              <a:rPr lang="ru-RU" sz="4000" dirty="0"/>
              <a:t>- отыщите неленивого знакомого или родственника, который вступит в переписку с вашим чадом. Одним приятно, другим полезно!</a:t>
            </a:r>
          </a:p>
          <a:p>
            <a:pPr marL="0" indent="0">
              <a:buNone/>
            </a:pPr>
            <a:r>
              <a:rPr lang="ru-RU" sz="4000" dirty="0"/>
              <a:t>- наладьте выпуск домашней еженедельной газеты или </a:t>
            </a:r>
            <a:r>
              <a:rPr lang="ru-RU" sz="4000" dirty="0" smtClean="0"/>
              <a:t>журнала     (хроника </a:t>
            </a:r>
            <a:r>
              <a:rPr lang="ru-RU" sz="4000" dirty="0"/>
              <a:t>семьи для грядущих поколений).</a:t>
            </a:r>
          </a:p>
          <a:p>
            <a:pPr>
              <a:buFontTx/>
              <a:buChar char="-"/>
            </a:pPr>
            <a:r>
              <a:rPr lang="ru-RU" sz="4000" dirty="0"/>
              <a:t>предложите ребёнку ежедневное</a:t>
            </a:r>
          </a:p>
          <a:p>
            <a:pPr marL="0" indent="0">
              <a:buNone/>
            </a:pPr>
            <a:r>
              <a:rPr lang="ru-RU" sz="4000" dirty="0"/>
              <a:t>ведение личного </a:t>
            </a:r>
            <a:r>
              <a:rPr lang="ru-RU" sz="4000" dirty="0" smtClean="0"/>
              <a:t>дневника (просто </a:t>
            </a:r>
            <a:r>
              <a:rPr lang="ru-RU" sz="4000" dirty="0"/>
              <a:t>и полезно).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4822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1510"/>
            <a:ext cx="8229600" cy="65171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b="1" dirty="0" smtClean="0"/>
              <a:t>Упражнения</a:t>
            </a:r>
            <a:r>
              <a:rPr lang="ru-RU" sz="2400" b="1" dirty="0"/>
              <a:t>, рекомендуемые </a:t>
            </a:r>
            <a:r>
              <a:rPr lang="ru-RU" sz="2400" b="1" dirty="0" err="1"/>
              <a:t>нейропсихологами</a:t>
            </a:r>
            <a:r>
              <a:rPr lang="ru-RU" sz="2400" b="1" dirty="0"/>
              <a:t> и </a:t>
            </a:r>
            <a:r>
              <a:rPr lang="ru-RU" sz="2400" b="1" dirty="0" smtClean="0"/>
              <a:t>     </a:t>
            </a:r>
            <a:r>
              <a:rPr lang="ru-RU" sz="2400" b="1" dirty="0"/>
              <a:t>логопедами по формированию </a:t>
            </a:r>
            <a:r>
              <a:rPr lang="ru-RU" sz="2400" b="1" dirty="0" smtClean="0"/>
              <a:t>грамотности.</a:t>
            </a:r>
            <a:br>
              <a:rPr lang="ru-RU" sz="2400" b="1" dirty="0" smtClean="0"/>
            </a:br>
            <a:r>
              <a:rPr lang="ru-RU" sz="2400" b="1" u="sng" dirty="0" smtClean="0"/>
              <a:t>ЛИКВИДАЦИЯ </a:t>
            </a:r>
            <a:r>
              <a:rPr lang="ru-RU" sz="2400" b="1" u="sng" dirty="0"/>
              <a:t>НЕОБЪЯСНИМЫХ ПРОПУСКОВ БУКВ</a:t>
            </a:r>
            <a:r>
              <a:rPr lang="ru-RU" sz="2800" u="sng" dirty="0"/>
              <a:t/>
            </a:r>
            <a:br>
              <a:rPr lang="ru-RU" sz="2800" u="sng" dirty="0"/>
            </a:br>
            <a:r>
              <a:rPr lang="ru-RU" sz="2400" b="1" u="sng" dirty="0"/>
              <a:t/>
            </a:r>
            <a:br>
              <a:rPr lang="ru-RU" sz="2400" b="1" u="sng" dirty="0"/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9582"/>
            <a:ext cx="8229600" cy="354639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1. </a:t>
            </a:r>
            <a:r>
              <a:rPr lang="ru-RU" sz="1800" dirty="0">
                <a:solidFill>
                  <a:srgbClr val="FF0000"/>
                </a:solidFill>
              </a:rPr>
              <a:t>« АРАБСКОЕ» ПИСЬМО</a:t>
            </a:r>
            <a:r>
              <a:rPr lang="ru-RU" sz="1800" dirty="0"/>
              <a:t>. Учитель диктует слова, которые ребёнок записывает, начиная с правой стороны строчки и наоборот, то есть задом наперёд. При  чтении слова должны читаться слева направо, т. е. как при обычном чтении.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2. </a:t>
            </a:r>
            <a:r>
              <a:rPr lang="ru-RU" sz="1800" dirty="0">
                <a:solidFill>
                  <a:srgbClr val="FF0000"/>
                </a:solidFill>
              </a:rPr>
              <a:t>ПИСЬМО « ПО – </a:t>
            </a:r>
            <a:r>
              <a:rPr lang="ru-RU" sz="1800" dirty="0" smtClean="0">
                <a:solidFill>
                  <a:srgbClr val="FF0000"/>
                </a:solidFill>
              </a:rPr>
              <a:t>ДРЕВНЕРУССКИ ». </a:t>
            </a:r>
            <a:r>
              <a:rPr lang="ru-RU" sz="1800" dirty="0"/>
              <a:t>Учитель диктует слова, которые ребёнок записывает только согласными, обозначая гласные точками, а затем гласными, обозначая точками согласные. Начинать письмо следует с коротких слов.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3. </a:t>
            </a:r>
            <a:r>
              <a:rPr lang="ru-RU" sz="1800" dirty="0">
                <a:solidFill>
                  <a:srgbClr val="FF0000"/>
                </a:solidFill>
              </a:rPr>
              <a:t>СЛОВЕСНЫЙ МЯЧ</a:t>
            </a:r>
            <a:r>
              <a:rPr lang="ru-RU" sz="1800" dirty="0"/>
              <a:t>. Учитель бросает мяч ребёнку и произносит слово, затем называет номер буквы из этого слова, на которую нужно назвать следующее слово. При усложнении игры можно называть не  слово, а определенную часть речи,  в зависимости от </a:t>
            </a:r>
            <a:r>
              <a:rPr lang="ru-RU" sz="1800" dirty="0" smtClean="0"/>
              <a:t> изучаемой </a:t>
            </a:r>
            <a:r>
              <a:rPr lang="ru-RU" sz="1800" dirty="0"/>
              <a:t>темы</a:t>
            </a:r>
            <a:r>
              <a:rPr lang="ru-RU" sz="1800" dirty="0" smtClean="0"/>
              <a:t>.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698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</TotalTime>
  <Words>1514</Words>
  <Application>Microsoft Office PowerPoint</Application>
  <PresentationFormat>Экран (16:9)</PresentationFormat>
  <Paragraphs>187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  Использование альтернативных программ                        практической грамотности при работе со слабоуспевающими учащимися </vt:lpstr>
      <vt:lpstr>Три аспекта грамотности: </vt:lpstr>
      <vt:lpstr> Ошибки, имеющие нейропсихологические предпосылки: </vt:lpstr>
      <vt:lpstr>Нейропсихологический аспект грамотности </vt:lpstr>
      <vt:lpstr>     Условия , при которых развитие мозга ребёнка  активизируется без внешней помощи:    </vt:lpstr>
      <vt:lpstr>   Социально- педагогический аспект грамотности  </vt:lpstr>
      <vt:lpstr> Психологический аспект грамотности </vt:lpstr>
      <vt:lpstr>Советы, повышающие мотивацию к письму: </vt:lpstr>
      <vt:lpstr>  Упражнения, рекомендуемые нейропсихологами и      логопедами по формированию грамотности. ЛИКВИДАЦИЯ НЕОБЪЯСНИМЫХ ПРОПУСКОВ БУКВ  </vt:lpstr>
      <vt:lpstr>ЛИКВИДАЦИЯ ЗАМЕНЫ ОДНОЙ БУКВЫ НА ДРУГУЮ </vt:lpstr>
      <vt:lpstr>Слайд 11</vt:lpstr>
      <vt:lpstr> </vt:lpstr>
      <vt:lpstr>Новые стратегии, необходимые для победы над ошибками </vt:lpstr>
      <vt:lpstr> Главная позиция обучения  «без правил»- СЛИТНОСТЬ </vt:lpstr>
      <vt:lpstr> ГДЕ ТРУДНО-ТАМ СЛИТНО!</vt:lpstr>
      <vt:lpstr>О проверках</vt:lpstr>
      <vt:lpstr>Вывод: </vt:lpstr>
      <vt:lpstr>ГАРМОШКА</vt:lpstr>
      <vt:lpstr>КАК БЫТЬ С ЧИСЛАМИ?</vt:lpstr>
      <vt:lpstr> Так что задача решается так: </vt:lpstr>
      <vt:lpstr>  Школа активного мышления            М.А. Ильина  </vt:lpstr>
      <vt:lpstr>      «Учим ребёнка писать без ошибок»</vt:lpstr>
      <vt:lpstr>Способы , облегчающие запоминание словарных слов</vt:lpstr>
      <vt:lpstr>  </vt:lpstr>
      <vt:lpstr>Слайд 25</vt:lpstr>
      <vt:lpstr>Какие проблемы решает методика «БУКВОГРАММА»</vt:lpstr>
      <vt:lpstr>  Вера в себя, в свои силы, умение поддерживать эмоциональный баланс в минуту неудачи –эти качества позволяют  достигать цели! Пусть мечты наших детей сбываются!</vt:lpstr>
      <vt:lpstr>Контактные данные!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Аудитория 3</cp:lastModifiedBy>
  <cp:revision>116</cp:revision>
  <dcterms:created xsi:type="dcterms:W3CDTF">2017-01-17T06:51:58Z</dcterms:created>
  <dcterms:modified xsi:type="dcterms:W3CDTF">2022-02-02T12:50:30Z</dcterms:modified>
</cp:coreProperties>
</file>