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74" r:id="rId5"/>
    <p:sldId id="267" r:id="rId6"/>
    <p:sldId id="264" r:id="rId7"/>
    <p:sldId id="265" r:id="rId8"/>
    <p:sldId id="293" r:id="rId9"/>
    <p:sldId id="285" r:id="rId10"/>
    <p:sldId id="294" r:id="rId11"/>
    <p:sldId id="277" r:id="rId12"/>
    <p:sldId id="287" r:id="rId13"/>
    <p:sldId id="288" r:id="rId14"/>
    <p:sldId id="295" r:id="rId15"/>
    <p:sldId id="289" r:id="rId16"/>
    <p:sldId id="282" r:id="rId17"/>
    <p:sldId id="286" r:id="rId18"/>
    <p:sldId id="296" r:id="rId19"/>
    <p:sldId id="297" r:id="rId20"/>
    <p:sldId id="283" r:id="rId21"/>
    <p:sldId id="298" r:id="rId22"/>
    <p:sldId id="299" r:id="rId23"/>
    <p:sldId id="300" r:id="rId24"/>
    <p:sldId id="276" r:id="rId25"/>
    <p:sldId id="271" r:id="rId26"/>
    <p:sldId id="272" r:id="rId27"/>
    <p:sldId id="279" r:id="rId28"/>
    <p:sldId id="284" r:id="rId29"/>
    <p:sldId id="280" r:id="rId30"/>
    <p:sldId id="281" r:id="rId31"/>
    <p:sldId id="303" r:id="rId32"/>
    <p:sldId id="307" r:id="rId33"/>
    <p:sldId id="308" r:id="rId34"/>
    <p:sldId id="309" r:id="rId35"/>
    <p:sldId id="304" r:id="rId36"/>
    <p:sldId id="305" r:id="rId37"/>
    <p:sldId id="306" r:id="rId38"/>
    <p:sldId id="310" r:id="rId39"/>
    <p:sldId id="311" r:id="rId40"/>
    <p:sldId id="301" r:id="rId41"/>
    <p:sldId id="292" r:id="rId42"/>
    <p:sldId id="291" r:id="rId43"/>
    <p:sldId id="278" r:id="rId44"/>
    <p:sldId id="270" r:id="rId45"/>
    <p:sldId id="30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vpr-ege.ru/" TargetMode="External"/><Relationship Id="rId2" Type="http://schemas.openxmlformats.org/officeDocument/2006/relationships/hyperlink" Target="http://yagramotniy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-ushi.ru/" TargetMode="External"/><Relationship Id="rId4" Type="http://schemas.openxmlformats.org/officeDocument/2006/relationships/hyperlink" Target="http://www.morozovani.ru/oge/2018-06-30/novaya-zapi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61206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800" b="1" dirty="0"/>
              <a:t>Эффективные формы и методы подготовки к ОГЭ по русскому </a:t>
            </a:r>
            <a:r>
              <a:rPr lang="ru-RU" sz="4800" b="1" dirty="0" smtClean="0"/>
              <a:t>языку.</a:t>
            </a:r>
          </a:p>
          <a:p>
            <a:pPr algn="ctr"/>
            <a:endParaRPr lang="ru-RU" sz="4800" b="1" dirty="0" smtClean="0"/>
          </a:p>
          <a:p>
            <a:pPr algn="ctr"/>
            <a:endParaRPr lang="ru-RU" sz="9600" b="1" dirty="0"/>
          </a:p>
          <a:p>
            <a:pPr marL="109728" indent="0" algn="ctr">
              <a:buNone/>
            </a:pPr>
            <a:endParaRPr lang="ru-RU" sz="2400" b="1" dirty="0" smtClean="0"/>
          </a:p>
          <a:p>
            <a:pPr marL="109728" indent="0" algn="ctr">
              <a:buNone/>
            </a:pPr>
            <a:endParaRPr lang="ru-RU" sz="2400" b="1" dirty="0"/>
          </a:p>
          <a:p>
            <a:pPr marL="109728" indent="0" algn="ctr">
              <a:buNone/>
            </a:pPr>
            <a:r>
              <a:rPr lang="ru-RU" sz="2400" b="1" dirty="0" smtClean="0"/>
              <a:t>Учитель русского языка и литературы</a:t>
            </a:r>
          </a:p>
          <a:p>
            <a:pPr marL="109728" indent="0" algn="ctr">
              <a:buNone/>
            </a:pPr>
            <a:r>
              <a:rPr lang="ru-RU" sz="2400" b="1" dirty="0" smtClean="0"/>
              <a:t>МБОУ «Майкопская гимназия № 22»</a:t>
            </a:r>
          </a:p>
          <a:p>
            <a:pPr marL="109728" indent="0" algn="ctr">
              <a:buNone/>
            </a:pPr>
            <a:r>
              <a:rPr lang="ru-RU" sz="2400" b="1" dirty="0" smtClean="0"/>
              <a:t> </a:t>
            </a:r>
            <a:r>
              <a:rPr lang="ru-RU" sz="3000" b="1" dirty="0" smtClean="0"/>
              <a:t>Ли Елена Николаевна</a:t>
            </a:r>
            <a:endParaRPr lang="ru-RU" sz="3000" b="1" dirty="0"/>
          </a:p>
          <a:p>
            <a:pPr algn="ctr"/>
            <a:endParaRPr lang="ru-RU" sz="4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3422611" cy="192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697638"/>
              </p:ext>
            </p:extLst>
          </p:nvPr>
        </p:nvGraphicFramePr>
        <p:xfrm>
          <a:off x="107504" y="-1421"/>
          <a:ext cx="8928992" cy="6631940"/>
        </p:xfrm>
        <a:graphic>
          <a:graphicData uri="http://schemas.openxmlformats.org/drawingml/2006/table">
            <a:tbl>
              <a:tblPr/>
              <a:tblGrid>
                <a:gridCol w="731885"/>
                <a:gridCol w="7245657"/>
                <a:gridCol w="951450"/>
              </a:tblGrid>
              <a:tr h="3724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Критерии оценивания сжатого изложения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72390" indent="-72390" algn="ctr" fontAlgn="t"/>
                      <a:r>
                        <a:rPr lang="ru-RU" sz="12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Баллы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0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ИК1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Содержание изложения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Экзаменуемый точно передал основное содержание прослушанного текста, отразив все важные для его восприятия </a:t>
                      </a:r>
                      <a:r>
                        <a:rPr lang="ru-RU" sz="12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микротемы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Экзаменуемый передал основное содержание прослушанного текста, но упустил или добавил 1микротему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Экзаменуемый передал основное содержание прослушанного текста, но упустил или добавил более 1 </a:t>
                      </a:r>
                      <a:r>
                        <a:rPr lang="ru-RU" sz="12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микротемы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8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ИК2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Сжатие исходного текста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Экзаменуемый применил 1 или несколько приемов сжатия текста, использовав их на протяжении всего текста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Экзаменуемый применил 1 или несколько приемов сжатия текста, использовав их для сжатия 2 </a:t>
                      </a:r>
                      <a:r>
                        <a:rPr lang="ru-RU" sz="12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микротем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текста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Экзаменуемый применил 1 или несколько приемов сжатия текста, использовав их для сжатия 1 </a:t>
                      </a:r>
                      <a:r>
                        <a:rPr lang="ru-RU" sz="12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микротемы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текста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0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Экзаменуемый не использовал приемов сжатия текста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ИК3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Смысловая цельность, речевая связность и последовательность изложения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7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Работа экзаменуемого характеризуется смысловой цельностью, речевой связностью и последовательностью изложения:</a:t>
                      </a:r>
                      <a:b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- логические ошибки отсутствуют, последовательность изложения не нарушена;</a:t>
                      </a:r>
                      <a:b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- в работе нет нарушений абзацного членения текста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7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Работа экзаменуемого характеризуется смысловой цельностью, связностью и последовательностью изложения,</a:t>
                      </a:r>
                      <a:b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но допущена 1 логическая ошибка, и/или в работе имеется 1 нарушение абзацного членения текста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В работе экзаменуемого просматривается коммуникативный замысел, но допущено более 1 логической ошибки, и/или имеются 2 случая нарушения абзацного членения текста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МАКСИМАЛЬНОЕ КОЛИЧЕСТВО БАЛЛОВ ЗА СЖАТОЕ ИЗЛОЖЕНИЕ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0" marR="49410" marT="49410" marB="49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12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366" t="18852" r="17011" b="7499"/>
          <a:stretch/>
        </p:blipFill>
        <p:spPr bwMode="auto">
          <a:xfrm>
            <a:off x="251520" y="44624"/>
            <a:ext cx="871296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390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0265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Подготовьтесь к тому, что в первый раз вы будете писать с большими пробелами. Это позволит вставить дополнительную информацию в эти пробелы при вторичном прослушивании.</a:t>
            </a:r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Чтобы записать как можно больше, старайтесь сокращать слова. Не стоит беспокоиться, что какая-то информация пропущена: при втором прослушивании ее можно будет восстановить.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Время, которое дается между двумя прослушиваниями, нужно использовать по максимуму: дописать слова, которые были сокращены, а также осознать, о чем идет речь в тексте, какова его основная мысль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Алгоритм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2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6480720"/>
          </a:xfrm>
        </p:spPr>
        <p:txBody>
          <a:bodyPr>
            <a:normAutofit/>
          </a:bodyPr>
          <a:lstStyle/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При втором прослушивании нужно постараться заполнить пробелы, дополнив информацию. Не стоит пытаться непременно заполнить пробелы полностью, ведь вы пишете в черновике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Когда текст прочитан, постарайтесь соединить все записанное в одно целое. Затем внимательно все прочитать. Если удается при чтении удерживать основную мысль, текст легко читается, значит, вы хорошо поработали.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44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6336704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ru-RU" sz="2400" dirty="0">
                <a:solidFill>
                  <a:prstClr val="black"/>
                </a:solidFill>
              </a:rPr>
              <a:t>6. Теперь можно начать сокращать текст. При этом можно использовать следующие основные способы:</a:t>
            </a:r>
          </a:p>
          <a:p>
            <a:pPr lvl="0">
              <a:buClr>
                <a:srgbClr val="2DA2BF"/>
              </a:buClr>
            </a:pP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b="1" dirty="0">
                <a:solidFill>
                  <a:srgbClr val="C00000"/>
                </a:solidFill>
              </a:rPr>
              <a:t>Замена </a:t>
            </a:r>
            <a:r>
              <a:rPr lang="ru-RU" sz="2400" dirty="0">
                <a:solidFill>
                  <a:prstClr val="black"/>
                </a:solidFill>
              </a:rPr>
              <a:t>– несколько слов заменяются одним общим понятием. К примеру, слова «мужчины, женщины и дети» можно заменить местоимением «все», если это возможно по смыслу.</a:t>
            </a:r>
          </a:p>
          <a:p>
            <a:pPr lvl="0">
              <a:buClr>
                <a:srgbClr val="2DA2BF"/>
              </a:buClr>
            </a:pP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b="1" dirty="0">
                <a:solidFill>
                  <a:srgbClr val="C00000"/>
                </a:solidFill>
              </a:rPr>
              <a:t>Исключение</a:t>
            </a:r>
            <a:r>
              <a:rPr lang="ru-RU" sz="2400" dirty="0">
                <a:solidFill>
                  <a:prstClr val="black"/>
                </a:solidFill>
              </a:rPr>
              <a:t> – из текста убираются однородные члены, повторы, несущественные фрагменты. Это позволяет существенно уменьшить объем при сохранении смысла и читабельности.</a:t>
            </a:r>
          </a:p>
          <a:p>
            <a:pPr lvl="0">
              <a:buClr>
                <a:srgbClr val="2DA2BF"/>
              </a:buClr>
            </a:pP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b="1" dirty="0">
                <a:solidFill>
                  <a:srgbClr val="C00000"/>
                </a:solidFill>
              </a:rPr>
              <a:t>Слияние</a:t>
            </a:r>
            <a:r>
              <a:rPr lang="ru-RU" sz="2400" dirty="0">
                <a:solidFill>
                  <a:prstClr val="black"/>
                </a:solidFill>
              </a:rPr>
              <a:t>. Из двух простых предложений можно сделать одно сложное, полностью сохраняющее смысл первоначальных предложений.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14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ru-RU" dirty="0"/>
              <a:t>Когда сокращение текста закончено, его необходимо внимательно перечитать. Если мысль нигде не «спотыкается», при прочтении вы нигде не останавливаетесь, пытаясь снова вернуться к теме, значит, текст изложен хорошо. Теперь можно проверить, разбит ли текст на абзацы, добавить красные строки, </a:t>
            </a:r>
            <a:r>
              <a:rPr lang="ru-RU" dirty="0" smtClean="0"/>
              <a:t>если </a:t>
            </a:r>
            <a:r>
              <a:rPr lang="ru-RU" dirty="0"/>
              <a:t>это необходимо.</a:t>
            </a:r>
          </a:p>
          <a:p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/>
              <a:t>Теперь можно проверить текст на наличие орфографических ошибок. При прочтении текста нужно подчеркнуть все слова, в написании которых вы сомневаетесь. Правильность их написания стоит обязательно проверить по словарю.</a:t>
            </a:r>
          </a:p>
          <a:p>
            <a:r>
              <a:rPr lang="ru-RU" dirty="0"/>
              <a:t>9</a:t>
            </a:r>
            <a:r>
              <a:rPr lang="ru-RU" dirty="0" smtClean="0"/>
              <a:t>. </a:t>
            </a:r>
            <a:r>
              <a:rPr lang="ru-RU" dirty="0"/>
              <a:t>Можно приступать к заключительному этапу – переписывание изложения в чистовик.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65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048672"/>
          </a:xfrm>
        </p:spPr>
        <p:txBody>
          <a:bodyPr/>
          <a:lstStyle/>
          <a:p>
            <a:r>
              <a:rPr lang="ru-RU" dirty="0" smtClean="0"/>
              <a:t>При написании изложения выполнить </a:t>
            </a:r>
            <a:r>
              <a:rPr lang="ru-RU" dirty="0"/>
              <a:t>проверку всех видов ошибок с обязательным применением орфографического словаря.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Считаю</a:t>
            </a:r>
            <a:r>
              <a:rPr lang="ru-RU" b="1" dirty="0">
                <a:solidFill>
                  <a:srgbClr val="C00000"/>
                </a:solidFill>
              </a:rPr>
              <a:t>, что важно приучить ребят пользоваться словарями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ru-RU" dirty="0"/>
              <a:t> И постепенно ученики привыкают даже на рабочих уроках пользоваться словарём, тем самым повышается орфографическая грамотность, развивается и улучшается память.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43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568952" cy="5472608"/>
          </a:xfrm>
        </p:spPr>
        <p:txBody>
          <a:bodyPr>
            <a:normAutofit/>
          </a:bodyPr>
          <a:lstStyle/>
          <a:p>
            <a:r>
              <a:rPr lang="ru-RU" dirty="0"/>
              <a:t>В процессе подготовки можно предложить учащимся проанализировать варианты экзаменационных работ, выполненных девятиклассниками в предыдущем учебном </a:t>
            </a:r>
            <a:r>
              <a:rPr lang="ru-RU" dirty="0" smtClean="0"/>
              <a:t>году или работы своих одноклассников.</a:t>
            </a:r>
            <a:r>
              <a:rPr lang="ru-RU" dirty="0"/>
              <a:t> В ходе такой работы возникает понимание того, как правильно писать, на что нужно обратить внимание. Данный аналитический подход будет полезен как ученику, так и учителю.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88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640960" cy="6048672"/>
          </a:xfrm>
        </p:spPr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ru-RU" sz="3200" dirty="0">
                <a:solidFill>
                  <a:prstClr val="black"/>
                </a:solidFill>
              </a:rPr>
              <a:t>Обучение приемам компрессии текста – важнейшая составляющая работы каждого учителя. Систематическая деятельность в этом направлении позволит отработать навыки сжатия при информационной переработке текста.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4195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СОЧИНЕНИЕ - РАССУЖДЕНИЕ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2251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458611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</a:rPr>
              <a:t>Четыре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кита» подготовки к ОГЭ</a:t>
            </a:r>
          </a:p>
          <a:p>
            <a:pPr marL="109728" indent="0" algn="ctr">
              <a:buNone/>
            </a:pPr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dirty="0" smtClean="0"/>
              <a:t> психологическая поддержка;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информационная работа;</a:t>
            </a:r>
          </a:p>
          <a:p>
            <a:r>
              <a:rPr lang="ru-RU" dirty="0" smtClean="0"/>
              <a:t> </a:t>
            </a:r>
            <a:r>
              <a:rPr lang="ru-RU" dirty="0"/>
              <a:t>учебно-тренировочная </a:t>
            </a:r>
            <a:r>
              <a:rPr lang="ru-RU" dirty="0" smtClean="0"/>
              <a:t>подготовка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СИСТЕМНОСТЬ</a:t>
            </a:r>
            <a:endParaRPr lang="ru-RU" dirty="0" smtClean="0"/>
          </a:p>
          <a:p>
            <a:endParaRPr lang="ru-RU" dirty="0"/>
          </a:p>
          <a:p>
            <a:pPr algn="ctr"/>
            <a:r>
              <a:rPr lang="ru-RU"/>
              <a:t>Эти </a:t>
            </a:r>
            <a:r>
              <a:rPr lang="ru-RU" smtClean="0"/>
              <a:t>«</a:t>
            </a:r>
            <a:r>
              <a:rPr lang="ru-RU" smtClean="0"/>
              <a:t>четыре</a:t>
            </a:r>
            <a:r>
              <a:rPr lang="ru-RU" smtClean="0"/>
              <a:t> </a:t>
            </a:r>
            <a:r>
              <a:rPr lang="ru-RU" dirty="0"/>
              <a:t>кита» тесно связаны между собой,  и отсутствие хотя бы одного из них не может привести к положительному результату.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584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/>
          <a:lstStyle/>
          <a:p>
            <a:r>
              <a:rPr lang="ru-RU" dirty="0"/>
              <a:t>Работу над сочинением начинаю с ознакомления с критериями оценивания </a:t>
            </a:r>
            <a:r>
              <a:rPr lang="ru-RU" dirty="0" smtClean="0"/>
              <a:t>, </a:t>
            </a:r>
            <a:r>
              <a:rPr lang="ru-RU" dirty="0"/>
              <a:t>затем продолжаю обучение правилам построения текста сочинения.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Считаю </a:t>
            </a:r>
            <a:r>
              <a:rPr lang="ru-RU" dirty="0"/>
              <a:t>необходимым внушить ученикам, что стройная композиция – это уже большой процент успеха. </a:t>
            </a:r>
          </a:p>
        </p:txBody>
      </p:sp>
    </p:spTree>
    <p:extLst>
      <p:ext uri="{BB962C8B-B14F-4D97-AF65-F5344CB8AC3E}">
        <p14:creationId xmlns:p14="http://schemas.microsoft.com/office/powerpoint/2010/main" val="2160117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4954555"/>
          </a:xfrm>
        </p:spPr>
        <p:txBody>
          <a:bodyPr>
            <a:normAutofit/>
          </a:bodyPr>
          <a:lstStyle/>
          <a:p>
            <a:r>
              <a:rPr lang="ru-RU" dirty="0"/>
              <a:t>1-ый </a:t>
            </a:r>
            <a:r>
              <a:rPr lang="ru-RU" dirty="0" smtClean="0"/>
              <a:t>абзац       </a:t>
            </a:r>
            <a:r>
              <a:rPr lang="ru-RU" dirty="0"/>
              <a:t>Тезис (</a:t>
            </a:r>
            <a:r>
              <a:rPr lang="ru-RU" dirty="0" smtClean="0"/>
              <a:t>мысль, </a:t>
            </a:r>
            <a:r>
              <a:rPr lang="ru-RU" dirty="0"/>
              <a:t>которую надо раскрыть, доказать) З</a:t>
            </a:r>
            <a:r>
              <a:rPr lang="ru-RU" dirty="0" smtClean="0"/>
              <a:t>адача</a:t>
            </a:r>
            <a:r>
              <a:rPr lang="ru-RU" dirty="0"/>
              <a:t>: объяснить </a:t>
            </a:r>
            <a:r>
              <a:rPr lang="ru-RU" dirty="0" smtClean="0"/>
              <a:t>предложенное и прокомментировать</a:t>
            </a:r>
          </a:p>
          <a:p>
            <a:endParaRPr lang="ru-RU" dirty="0" smtClean="0"/>
          </a:p>
          <a:p>
            <a:r>
              <a:rPr lang="ru-RU" dirty="0">
                <a:solidFill>
                  <a:srgbClr val="000000"/>
                </a:solidFill>
                <a:latin typeface="Roboto"/>
              </a:rPr>
              <a:t>2-ой абзац Аргумент (=доказательство, пример) № 1 (из прочитанного текста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). Задача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– показать, что в прочитанном тексте есть герой, проявляющий данное качество или испытывающий данное чувство. Необходимо проанализировать его образ в аспекте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этого понятия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Композиция сочинения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06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048672"/>
          </a:xfrm>
        </p:spPr>
        <p:txBody>
          <a:bodyPr>
            <a:normAutofit/>
          </a:bodyPr>
          <a:lstStyle/>
          <a:p>
            <a:r>
              <a:rPr lang="ru-RU" dirty="0"/>
              <a:t>3-ий абзац Аргумент (=доказательство, пример) № 2 (</a:t>
            </a:r>
            <a:r>
              <a:rPr lang="ru-RU" dirty="0" smtClean="0"/>
              <a:t>из текста, литературы или  </a:t>
            </a:r>
            <a:r>
              <a:rPr lang="ru-RU" dirty="0"/>
              <a:t>жизненного опыта)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Жизненный </a:t>
            </a:r>
            <a:r>
              <a:rPr lang="ru-RU" dirty="0"/>
              <a:t>опыт – это то, что пережил ты, твои родители, друзья; или то, что с тобой/ними произошло. А также прочитанные когда-то произведения. </a:t>
            </a:r>
            <a:r>
              <a:rPr lang="ru-RU" dirty="0" smtClean="0"/>
              <a:t> Задача </a:t>
            </a:r>
            <a:r>
              <a:rPr lang="ru-RU" dirty="0"/>
              <a:t>- привести пример с похожей ситуацией и проанализировать его в аспекте </a:t>
            </a:r>
            <a:r>
              <a:rPr lang="ru-RU" dirty="0" smtClean="0"/>
              <a:t>данного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959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Roboto"/>
              </a:rPr>
              <a:t>4-ый </a:t>
            </a:r>
            <a:r>
              <a:rPr lang="ru-RU" sz="3600" dirty="0">
                <a:solidFill>
                  <a:srgbClr val="000000"/>
                </a:solidFill>
                <a:latin typeface="Roboto"/>
              </a:rPr>
              <a:t>абзац </a:t>
            </a:r>
            <a:r>
              <a:rPr lang="ru-RU" sz="3600" dirty="0" smtClean="0">
                <a:solidFill>
                  <a:srgbClr val="000000"/>
                </a:solidFill>
                <a:latin typeface="Roboto"/>
              </a:rPr>
              <a:t>   Заключение</a:t>
            </a:r>
            <a:r>
              <a:rPr lang="ru-RU" sz="3600" dirty="0">
                <a:solidFill>
                  <a:srgbClr val="000000"/>
                </a:solidFill>
                <a:latin typeface="Roboto"/>
              </a:rPr>
              <a:t>, вывод. З</a:t>
            </a:r>
            <a:r>
              <a:rPr lang="ru-RU" sz="3600" dirty="0" smtClean="0">
                <a:solidFill>
                  <a:srgbClr val="000000"/>
                </a:solidFill>
                <a:latin typeface="Roboto"/>
              </a:rPr>
              <a:t>адача </a:t>
            </a:r>
            <a:r>
              <a:rPr lang="ru-RU" sz="3600" dirty="0">
                <a:solidFill>
                  <a:srgbClr val="000000"/>
                </a:solidFill>
                <a:latin typeface="Roboto"/>
              </a:rPr>
              <a:t>– сделать вывод из </a:t>
            </a:r>
            <a:r>
              <a:rPr lang="ru-RU" sz="3600" dirty="0" smtClean="0">
                <a:solidFill>
                  <a:srgbClr val="000000"/>
                </a:solidFill>
                <a:latin typeface="Roboto"/>
              </a:rPr>
              <a:t>сказанного  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Roboto"/>
              </a:rPr>
              <a:t>Вступление </a:t>
            </a:r>
            <a:r>
              <a:rPr lang="ru-RU" sz="3600" dirty="0">
                <a:solidFill>
                  <a:srgbClr val="000000"/>
                </a:solidFill>
                <a:latin typeface="Roboto"/>
              </a:rPr>
              <a:t>и заключение должны быть родственны друг другу. Заключение – это возвращение к началу, то же самое, но уже другими словами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,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9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4954555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Работа со списком понятий </a:t>
            </a:r>
            <a:endParaRPr lang="ru-RU" sz="6000" dirty="0" smtClean="0"/>
          </a:p>
          <a:p>
            <a:pPr algn="ctr"/>
            <a:r>
              <a:rPr lang="ru-RU" sz="6000" dirty="0" smtClean="0"/>
              <a:t>(</a:t>
            </a:r>
            <a:r>
              <a:rPr lang="ru-RU" sz="6000" dirty="0"/>
              <a:t>9.3, ОБЗ ФИПИ)</a:t>
            </a:r>
          </a:p>
          <a:p>
            <a:pPr algn="ctr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43116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Авторитет</a:t>
            </a:r>
          </a:p>
          <a:p>
            <a:r>
              <a:rPr lang="ru-RU" dirty="0" smtClean="0"/>
              <a:t>Бескорыстность</a:t>
            </a:r>
          </a:p>
          <a:p>
            <a:r>
              <a:rPr lang="ru-RU" dirty="0" smtClean="0"/>
              <a:t>Благодарность</a:t>
            </a:r>
          </a:p>
          <a:p>
            <a:r>
              <a:rPr lang="ru-RU" dirty="0" smtClean="0"/>
              <a:t>Взаимовыручка</a:t>
            </a:r>
          </a:p>
          <a:p>
            <a:r>
              <a:rPr lang="ru-RU" smtClean="0"/>
              <a:t>Взаимопонимание</a:t>
            </a:r>
            <a:endParaRPr lang="ru-RU" dirty="0" smtClean="0"/>
          </a:p>
          <a:p>
            <a:r>
              <a:rPr lang="ru-RU" dirty="0" smtClean="0"/>
              <a:t>Внутренний мир</a:t>
            </a:r>
          </a:p>
          <a:p>
            <a:r>
              <a:rPr lang="ru-RU" dirty="0" smtClean="0"/>
              <a:t>Воображение</a:t>
            </a:r>
          </a:p>
          <a:p>
            <a:r>
              <a:rPr lang="ru-RU" dirty="0" smtClean="0"/>
              <a:t>Выбор/Нравственный выбор</a:t>
            </a:r>
          </a:p>
          <a:p>
            <a:r>
              <a:rPr lang="ru-RU" dirty="0" smtClean="0"/>
              <a:t>Доброта</a:t>
            </a:r>
          </a:p>
          <a:p>
            <a:r>
              <a:rPr lang="ru-RU" dirty="0" smtClean="0"/>
              <a:t>Драгоценные книги</a:t>
            </a:r>
          </a:p>
          <a:p>
            <a:r>
              <a:rPr lang="ru-RU" dirty="0" smtClean="0"/>
              <a:t>Дружба</a:t>
            </a:r>
          </a:p>
          <a:p>
            <a:r>
              <a:rPr lang="ru-RU" dirty="0" smtClean="0"/>
              <a:t>Жизненные ценности</a:t>
            </a:r>
          </a:p>
          <a:p>
            <a:r>
              <a:rPr lang="ru-RU" dirty="0" smtClean="0"/>
              <a:t>Забота </a:t>
            </a:r>
            <a:r>
              <a:rPr lang="ru-RU" dirty="0"/>
              <a:t>о </a:t>
            </a:r>
            <a:r>
              <a:rPr lang="ru-RU" dirty="0" smtClean="0"/>
              <a:t>людях</a:t>
            </a:r>
          </a:p>
          <a:p>
            <a:r>
              <a:rPr lang="ru-RU" dirty="0" smtClean="0"/>
              <a:t>Зависть</a:t>
            </a:r>
          </a:p>
          <a:p>
            <a:r>
              <a:rPr lang="ru-RU" dirty="0" smtClean="0"/>
              <a:t>Красота</a:t>
            </a:r>
          </a:p>
          <a:p>
            <a:r>
              <a:rPr lang="ru-RU" dirty="0" smtClean="0"/>
              <a:t>Любовь/Материнская любовь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бновлённый список понятий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02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81865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Мечта</a:t>
            </a:r>
          </a:p>
          <a:p>
            <a:r>
              <a:rPr lang="ru-RU" dirty="0" smtClean="0"/>
              <a:t>Настоящее искусство</a:t>
            </a:r>
          </a:p>
          <a:p>
            <a:r>
              <a:rPr lang="ru-RU" dirty="0" smtClean="0"/>
              <a:t>Неуверенность </a:t>
            </a:r>
            <a:r>
              <a:rPr lang="ru-RU" dirty="0"/>
              <a:t>в </a:t>
            </a:r>
            <a:r>
              <a:rPr lang="ru-RU" dirty="0" smtClean="0"/>
              <a:t>себе</a:t>
            </a:r>
          </a:p>
          <a:p>
            <a:r>
              <a:rPr lang="ru-RU" dirty="0" smtClean="0"/>
              <a:t>Нравственные ценности</a:t>
            </a:r>
          </a:p>
          <a:p>
            <a:r>
              <a:rPr lang="ru-RU" dirty="0" smtClean="0"/>
              <a:t>Общее дело</a:t>
            </a:r>
          </a:p>
          <a:p>
            <a:r>
              <a:rPr lang="ru-RU" dirty="0" smtClean="0"/>
              <a:t>Ответственность</a:t>
            </a:r>
          </a:p>
          <a:p>
            <a:r>
              <a:rPr lang="ru-RU" dirty="0" smtClean="0"/>
              <a:t>Память сердца</a:t>
            </a:r>
          </a:p>
          <a:p>
            <a:r>
              <a:rPr lang="ru-RU" dirty="0" smtClean="0"/>
              <a:t>Признать </a:t>
            </a:r>
            <a:r>
              <a:rPr lang="ru-RU" dirty="0"/>
              <a:t>свои </a:t>
            </a:r>
            <a:r>
              <a:rPr lang="ru-RU" dirty="0" smtClean="0"/>
              <a:t>ошибки</a:t>
            </a:r>
          </a:p>
          <a:p>
            <a:r>
              <a:rPr lang="ru-RU" dirty="0" smtClean="0"/>
              <a:t>Прийти </a:t>
            </a:r>
            <a:r>
              <a:rPr lang="ru-RU" dirty="0"/>
              <a:t>на </a:t>
            </a:r>
            <a:r>
              <a:rPr lang="ru-RU" dirty="0" smtClean="0"/>
              <a:t>помощь</a:t>
            </a:r>
          </a:p>
          <a:p>
            <a:r>
              <a:rPr lang="ru-RU" dirty="0" smtClean="0"/>
              <a:t>Прощение</a:t>
            </a:r>
          </a:p>
          <a:p>
            <a:r>
              <a:rPr lang="ru-RU" dirty="0" smtClean="0"/>
              <a:t>Проявлять </a:t>
            </a:r>
            <a:r>
              <a:rPr lang="ru-RU" dirty="0"/>
              <a:t>внимание к </a:t>
            </a:r>
            <a:r>
              <a:rPr lang="ru-RU" dirty="0" smtClean="0"/>
              <a:t>человеку</a:t>
            </a:r>
          </a:p>
          <a:p>
            <a:r>
              <a:rPr lang="ru-RU" dirty="0" smtClean="0"/>
              <a:t>Решимость</a:t>
            </a:r>
          </a:p>
          <a:p>
            <a:r>
              <a:rPr lang="ru-RU" dirty="0" smtClean="0"/>
              <a:t>Сила духа</a:t>
            </a:r>
          </a:p>
          <a:p>
            <a:r>
              <a:rPr lang="ru-RU" dirty="0" smtClean="0"/>
              <a:t>Слава</a:t>
            </a:r>
          </a:p>
          <a:p>
            <a:r>
              <a:rPr lang="ru-RU" dirty="0" smtClean="0"/>
              <a:t>Счастье</a:t>
            </a:r>
          </a:p>
          <a:p>
            <a:r>
              <a:rPr lang="ru-RU" dirty="0" smtClean="0"/>
              <a:t>Творчество</a:t>
            </a:r>
          </a:p>
          <a:p>
            <a:r>
              <a:rPr lang="ru-RU" dirty="0" smtClean="0"/>
              <a:t>Уважение </a:t>
            </a:r>
            <a:r>
              <a:rPr lang="ru-RU" dirty="0"/>
              <a:t>к </a:t>
            </a:r>
            <a:r>
              <a:rPr lang="ru-RU" dirty="0" smtClean="0"/>
              <a:t>человеку</a:t>
            </a:r>
          </a:p>
          <a:p>
            <a:r>
              <a:rPr lang="ru-RU" dirty="0" smtClean="0"/>
              <a:t>Фантазия</a:t>
            </a:r>
          </a:p>
          <a:p>
            <a:r>
              <a:rPr lang="ru-RU" dirty="0" smtClean="0"/>
              <a:t>Цель </a:t>
            </a:r>
            <a:r>
              <a:rPr lang="ru-RU" dirty="0"/>
              <a:t>в </a:t>
            </a:r>
            <a:r>
              <a:rPr lang="ru-RU" dirty="0" smtClean="0"/>
              <a:t>жизни</a:t>
            </a:r>
          </a:p>
          <a:p>
            <a:r>
              <a:rPr lang="ru-RU" dirty="0" smtClean="0"/>
              <a:t>Чудо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192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7829" t="17630" r="18605" b="9328"/>
          <a:stretch/>
        </p:blipFill>
        <p:spPr bwMode="auto">
          <a:xfrm>
            <a:off x="0" y="21366"/>
            <a:ext cx="896448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3786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54461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Большим подспорьем является практическая работа по проверке и оцениванию учащимися чужих сочинений-рассуждений. Каждый ребенок, имея перед собой критерии оценивая </a:t>
            </a:r>
            <a:r>
              <a:rPr lang="ru-RU" sz="3200" dirty="0" smtClean="0"/>
              <a:t>сочинения, </a:t>
            </a:r>
            <a:r>
              <a:rPr lang="ru-RU" sz="3200" dirty="0"/>
              <a:t>проверяет и выставляет баллы за работу другого ученика. </a:t>
            </a:r>
          </a:p>
        </p:txBody>
      </p:sp>
    </p:spTree>
    <p:extLst>
      <p:ext uri="{BB962C8B-B14F-4D97-AF65-F5344CB8AC3E}">
        <p14:creationId xmlns:p14="http://schemas.microsoft.com/office/powerpoint/2010/main" val="1326599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Майк </a:t>
            </a:r>
            <a:r>
              <a:rPr lang="ru-RU" b="1" dirty="0" err="1"/>
              <a:t>Гелприн</a:t>
            </a:r>
            <a:r>
              <a:rPr lang="ru-RU" b="1" dirty="0"/>
              <a:t> «Свеча горела». </a:t>
            </a:r>
            <a:endParaRPr lang="ru-RU" dirty="0"/>
          </a:p>
          <a:p>
            <a:pPr lvl="0"/>
            <a:r>
              <a:rPr lang="ru-RU" b="1" dirty="0"/>
              <a:t>Татьяна КУДРЯВЦЕВА  «Детский дом. </a:t>
            </a:r>
            <a:r>
              <a:rPr lang="ru-RU" b="1" dirty="0" err="1"/>
              <a:t>Лёка</a:t>
            </a:r>
            <a:r>
              <a:rPr lang="ru-RU" b="1" dirty="0"/>
              <a:t>».</a:t>
            </a:r>
            <a:endParaRPr lang="ru-RU" dirty="0"/>
          </a:p>
          <a:p>
            <a:pPr lvl="0"/>
            <a:r>
              <a:rPr lang="ru-RU" b="1" dirty="0" err="1"/>
              <a:t>О.Генри</a:t>
            </a:r>
            <a:r>
              <a:rPr lang="ru-RU" b="1" dirty="0"/>
              <a:t> «Последний лист», «Дары волхвов»</a:t>
            </a:r>
            <a:endParaRPr lang="ru-RU" dirty="0"/>
          </a:p>
          <a:p>
            <a:pPr lvl="0"/>
            <a:r>
              <a:rPr lang="ru-RU" b="1" dirty="0" err="1"/>
              <a:t>Ю.Яковлев</a:t>
            </a:r>
            <a:r>
              <a:rPr lang="ru-RU" b="1" dirty="0"/>
              <a:t> «Багульник», «Игра в красавицу», «Девочки с Васильевского острова», «Рыцарь Вася», «Учитель», «Он убил мою собаку»</a:t>
            </a:r>
            <a:endParaRPr lang="ru-RU" dirty="0"/>
          </a:p>
          <a:p>
            <a:pPr lvl="0"/>
            <a:r>
              <a:rPr lang="ru-RU" b="1" dirty="0" err="1" smtClean="0"/>
              <a:t>Б.Екимов</a:t>
            </a:r>
            <a:r>
              <a:rPr lang="ru-RU" b="1" dirty="0" smtClean="0"/>
              <a:t> </a:t>
            </a:r>
            <a:r>
              <a:rPr lang="ru-RU" b="1" dirty="0"/>
              <a:t>«Ночь исцеления», «Пара осенней обуви», «Перед праздником», «Как  рассказать», «Говори, мама, говори…», «Не ругай меня»</a:t>
            </a:r>
            <a:endParaRPr lang="ru-RU" dirty="0"/>
          </a:p>
          <a:p>
            <a:pPr lvl="0"/>
            <a:r>
              <a:rPr lang="ru-RU" b="1" dirty="0" err="1"/>
              <a:t>М.Булгаков</a:t>
            </a:r>
            <a:r>
              <a:rPr lang="ru-RU" b="1" dirty="0"/>
              <a:t> «Стальное горло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Книжная полка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74664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Самое главное – это </a:t>
            </a:r>
            <a:r>
              <a:rPr lang="ru-RU" sz="4000" b="1" dirty="0" smtClean="0">
                <a:solidFill>
                  <a:srgbClr val="C00000"/>
                </a:solidFill>
              </a:rPr>
              <a:t>положительная </a:t>
            </a:r>
            <a:r>
              <a:rPr lang="ru-RU" sz="4000" b="1" dirty="0">
                <a:solidFill>
                  <a:srgbClr val="C00000"/>
                </a:solidFill>
              </a:rPr>
              <a:t>мотивация учащихся на </a:t>
            </a:r>
            <a:r>
              <a:rPr lang="ru-RU" sz="4000" b="1" dirty="0" smtClean="0">
                <a:solidFill>
                  <a:srgbClr val="C00000"/>
                </a:solidFill>
              </a:rPr>
              <a:t>подготовку к экзамену.</a:t>
            </a:r>
          </a:p>
          <a:p>
            <a:pPr algn="ctr"/>
            <a:r>
              <a:rPr lang="ru-RU" sz="4000" b="1" dirty="0" smtClean="0"/>
              <a:t> </a:t>
            </a:r>
            <a:r>
              <a:rPr lang="ru-RU" sz="4000" b="1" dirty="0"/>
              <a:t>Вот над ней и нужно работать на всех этапах подготовки к ОГЭ . Ученик должен иметь определенную цель, которая поможет ему в сдаче экзамена.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74950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err="1" smtClean="0"/>
              <a:t>Л.Н.Толстой</a:t>
            </a:r>
            <a:r>
              <a:rPr lang="ru-RU" b="1" dirty="0" smtClean="0"/>
              <a:t> </a:t>
            </a:r>
            <a:r>
              <a:rPr lang="ru-RU" b="1" dirty="0"/>
              <a:t>«Сила детства» </a:t>
            </a:r>
            <a:endParaRPr lang="ru-RU" dirty="0"/>
          </a:p>
          <a:p>
            <a:pPr lvl="0"/>
            <a:r>
              <a:rPr lang="ru-RU" b="1" dirty="0" err="1"/>
              <a:t>Ю.Нагибин</a:t>
            </a:r>
            <a:r>
              <a:rPr lang="ru-RU" b="1" dirty="0"/>
              <a:t> «Зимний дуб»</a:t>
            </a:r>
            <a:endParaRPr lang="ru-RU" dirty="0"/>
          </a:p>
          <a:p>
            <a:pPr lvl="0"/>
            <a:r>
              <a:rPr lang="ru-RU" b="1" dirty="0" err="1"/>
              <a:t>С.Георгиев</a:t>
            </a:r>
            <a:r>
              <a:rPr lang="ru-RU" b="1" dirty="0"/>
              <a:t> «Будем знакомиться, внук!»</a:t>
            </a:r>
            <a:endParaRPr lang="ru-RU" dirty="0"/>
          </a:p>
          <a:p>
            <a:pPr lvl="0"/>
            <a:r>
              <a:rPr lang="ru-RU" b="1" dirty="0" err="1"/>
              <a:t>Г.Мопассан</a:t>
            </a:r>
            <a:r>
              <a:rPr lang="ru-RU" b="1" dirty="0"/>
              <a:t> «Ожерелье»</a:t>
            </a:r>
            <a:endParaRPr lang="ru-RU" dirty="0"/>
          </a:p>
          <a:p>
            <a:pPr lvl="0"/>
            <a:r>
              <a:rPr lang="ru-RU" b="1" dirty="0" err="1" smtClean="0"/>
              <a:t>А.Толстой</a:t>
            </a:r>
            <a:r>
              <a:rPr lang="ru-RU" b="1" dirty="0" smtClean="0"/>
              <a:t> </a:t>
            </a:r>
            <a:r>
              <a:rPr lang="ru-RU" b="1" dirty="0"/>
              <a:t>«Русский  характер»</a:t>
            </a:r>
            <a:endParaRPr lang="ru-RU" dirty="0"/>
          </a:p>
          <a:p>
            <a:pPr lvl="0"/>
            <a:r>
              <a:rPr lang="ru-RU" b="1" dirty="0" err="1" smtClean="0"/>
              <a:t>В.Б.Свинцов</a:t>
            </a:r>
            <a:r>
              <a:rPr lang="ru-RU" b="1" dirty="0" smtClean="0"/>
              <a:t> </a:t>
            </a:r>
            <a:r>
              <a:rPr lang="ru-RU" b="1" dirty="0"/>
              <a:t>«Верное сердце Томми»</a:t>
            </a:r>
            <a:endParaRPr lang="ru-RU" dirty="0"/>
          </a:p>
          <a:p>
            <a:pPr lvl="0"/>
            <a:r>
              <a:rPr lang="ru-RU" b="1" dirty="0" err="1"/>
              <a:t>Л.Пантелеев</a:t>
            </a:r>
            <a:r>
              <a:rPr lang="ru-RU" b="1" dirty="0"/>
              <a:t> «Платочек»</a:t>
            </a:r>
            <a:endParaRPr lang="ru-RU" dirty="0"/>
          </a:p>
          <a:p>
            <a:pPr lvl="0"/>
            <a:r>
              <a:rPr lang="ru-RU" b="1" dirty="0"/>
              <a:t>Владимир Богомолов. «Кругом люди»</a:t>
            </a:r>
            <a:endParaRPr lang="ru-RU" dirty="0"/>
          </a:p>
          <a:p>
            <a:pPr lvl="0"/>
            <a:r>
              <a:rPr lang="ru-RU" b="1" dirty="0"/>
              <a:t>Ал. Чехов «Слезы крокодила», «В аптеке»</a:t>
            </a:r>
            <a:endParaRPr lang="ru-RU" dirty="0"/>
          </a:p>
          <a:p>
            <a:pPr lvl="0"/>
            <a:r>
              <a:rPr lang="ru-RU" b="1" dirty="0" smtClean="0"/>
              <a:t>Куприн </a:t>
            </a:r>
            <a:r>
              <a:rPr lang="ru-RU" b="1" dirty="0"/>
              <a:t>А.И «Чудесный доктор», «Куст сирени»</a:t>
            </a:r>
            <a:endParaRPr lang="ru-RU" dirty="0"/>
          </a:p>
          <a:p>
            <a:pPr lvl="0"/>
            <a:r>
              <a:rPr lang="ru-RU" b="1" dirty="0" err="1"/>
              <a:t>В.Астафьев</a:t>
            </a:r>
            <a:r>
              <a:rPr lang="ru-RU" b="1" dirty="0"/>
              <a:t> «Записка»</a:t>
            </a:r>
            <a:endParaRPr lang="ru-RU" dirty="0"/>
          </a:p>
          <a:p>
            <a:pPr lvl="0" fontAlgn="base"/>
            <a:r>
              <a:rPr lang="ru-RU" b="1" dirty="0" err="1" smtClean="0"/>
              <a:t>А.Грин</a:t>
            </a:r>
            <a:r>
              <a:rPr lang="ru-RU" b="1" dirty="0" smtClean="0"/>
              <a:t> </a:t>
            </a:r>
            <a:r>
              <a:rPr lang="ru-RU" b="1" dirty="0"/>
              <a:t>«Каждый сам миллионер», «Зеленая лампа»</a:t>
            </a:r>
            <a:endParaRPr lang="ru-RU" dirty="0"/>
          </a:p>
          <a:p>
            <a:pPr lvl="0"/>
            <a:r>
              <a:rPr lang="ru-RU" b="1" dirty="0" err="1"/>
              <a:t>А.Алексин</a:t>
            </a:r>
            <a:r>
              <a:rPr lang="ru-RU" b="1" dirty="0"/>
              <a:t> «Третий в пятом ряду», «Самый счастливый день», «Безумная Евдокия», «Звоните и приезжайте»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rgbClr val="C00000"/>
                </a:solidFill>
              </a:rPr>
              <a:t>Книжная полка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00772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ТЕСТОВАЯ ЧАСТЬ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661954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67463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F2F2F"/>
                </a:solidFill>
                <a:latin typeface="PT Serif"/>
              </a:rPr>
              <a:t>Задание 2.</a:t>
            </a:r>
            <a:r>
              <a:rPr lang="ru-RU" sz="3600" dirty="0">
                <a:solidFill>
                  <a:srgbClr val="2F2F2F"/>
                </a:solidFill>
                <a:latin typeface="PT Serif"/>
              </a:rPr>
              <a:t> Грамматическая основа, подлежащее, сказуемое, виды односоставных предложений, второстепенные члены предложения, однородные члены, обособленные члены, вводные конструкции, ССП, СПП, типы придаточных, типы подчинения придаточных, БСП.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46979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F2F2F"/>
                </a:solidFill>
                <a:latin typeface="PT Serif"/>
              </a:rPr>
              <a:t>Задание 3. </a:t>
            </a:r>
            <a:r>
              <a:rPr lang="ru-RU" sz="4800" dirty="0">
                <a:solidFill>
                  <a:srgbClr val="2F2F2F"/>
                </a:solidFill>
                <a:latin typeface="PT Serif"/>
              </a:rPr>
              <a:t>Постановка запятой, двоеточия, тире, кавычек.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41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2F2F2F"/>
                </a:solidFill>
                <a:latin typeface="PT Serif"/>
              </a:rPr>
              <a:t>Задание 4. </a:t>
            </a:r>
            <a:r>
              <a:rPr lang="ru-RU" sz="4400" dirty="0">
                <a:solidFill>
                  <a:srgbClr val="2F2F2F"/>
                </a:solidFill>
                <a:latin typeface="PT Serif"/>
              </a:rPr>
              <a:t>Типы связи в словосочетании: согласование, управление, примыкание. Трансформация словосочетания из одного типа в другой.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47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53061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Самыми трудными считаются задания 3 и 5, т.к. они включают в себя все правила по разделам синтаксис и орфография. При их выполнении нужно быть особенно внимательными, проверять каждое слово, перечитывать несколько раз задания.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79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2F2F2F"/>
                </a:solidFill>
                <a:latin typeface="PT Serif"/>
              </a:rPr>
              <a:t>Задание 5.</a:t>
            </a:r>
            <a:r>
              <a:rPr lang="ru-RU" dirty="0">
                <a:solidFill>
                  <a:srgbClr val="2F2F2F"/>
                </a:solidFill>
                <a:latin typeface="PT Serif"/>
              </a:rPr>
              <a:t> Гласные и согласные в корне: проверяемые, непроверяемые, чередующиеся. Гласные после шипящих, И </a:t>
            </a:r>
            <a:r>
              <a:rPr lang="ru-RU" dirty="0" err="1">
                <a:solidFill>
                  <a:srgbClr val="2F2F2F"/>
                </a:solidFill>
                <a:latin typeface="PT Serif"/>
              </a:rPr>
              <a:t>и</a:t>
            </a:r>
            <a:r>
              <a:rPr lang="ru-RU" dirty="0">
                <a:solidFill>
                  <a:srgbClr val="2F2F2F"/>
                </a:solidFill>
                <a:latin typeface="PT Serif"/>
              </a:rPr>
              <a:t> Ы после приставок. Правописание суффиксов разных частей речи, правописание Н/НН. Окончания существительных и глаголов. Слитное, раздельное и дефисное написание самостоятельных и служебных частей речи. Падежная форма существительного в сочетании с производным предлогом. Правописание наречий. Мягкий знак.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02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0648"/>
            <a:ext cx="7869560" cy="60486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u="sng" dirty="0">
                <a:solidFill>
                  <a:srgbClr val="C00000"/>
                </a:solidFill>
              </a:rPr>
              <a:t>Задание </a:t>
            </a:r>
            <a:r>
              <a:rPr lang="ru-RU" sz="4400" b="1" u="sng" dirty="0" smtClean="0">
                <a:solidFill>
                  <a:srgbClr val="C00000"/>
                </a:solidFill>
              </a:rPr>
              <a:t>5</a:t>
            </a:r>
          </a:p>
          <a:p>
            <a:pPr algn="ctr"/>
            <a:endParaRPr lang="ru-RU" sz="4400" b="1" u="sng" dirty="0">
              <a:solidFill>
                <a:srgbClr val="C00000"/>
              </a:solidFill>
            </a:endParaRPr>
          </a:p>
          <a:p>
            <a:r>
              <a:rPr lang="ru-RU" dirty="0"/>
              <a:t>Орфографические знания, полученные за годы обучения в школе, проверяются в одном задании. В этом и состоит его сложность: </a:t>
            </a:r>
            <a:r>
              <a:rPr lang="ru-RU" b="1" dirty="0">
                <a:solidFill>
                  <a:srgbClr val="C00000"/>
                </a:solidFill>
              </a:rPr>
              <a:t>нужно вспоминать и повторять огромное количество правил орфографии</a:t>
            </a:r>
            <a:r>
              <a:rPr lang="ru-RU" dirty="0"/>
              <a:t>. Особенно тяжело тем, кто привык писать интуитивно. Знаю, какую букву написать, но не могу объяснить, почему.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077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8496944" cy="5890659"/>
          </a:xfrm>
        </p:spPr>
        <p:txBody>
          <a:bodyPr>
            <a:noAutofit/>
          </a:bodyPr>
          <a:lstStyle/>
          <a:p>
            <a:pPr fontAlgn="base"/>
            <a:r>
              <a:rPr lang="ru-RU" sz="3600" b="1" dirty="0">
                <a:solidFill>
                  <a:srgbClr val="2F2F2F"/>
                </a:solidFill>
                <a:latin typeface="var(--stk-f--b_family)"/>
              </a:rPr>
              <a:t>Задание 6.</a:t>
            </a:r>
            <a:r>
              <a:rPr lang="ru-RU" sz="3600" dirty="0">
                <a:solidFill>
                  <a:srgbClr val="2F2F2F"/>
                </a:solidFill>
                <a:latin typeface="var(--stk-f_family)"/>
              </a:rPr>
              <a:t> Анализ текста. Фактическая информация текста</a:t>
            </a:r>
            <a:r>
              <a:rPr lang="ru-RU" sz="3600" dirty="0" smtClean="0">
                <a:solidFill>
                  <a:srgbClr val="2F2F2F"/>
                </a:solidFill>
                <a:latin typeface="var(--stk-f_family)"/>
              </a:rPr>
              <a:t>.</a:t>
            </a:r>
          </a:p>
          <a:p>
            <a:pPr fontAlgn="base"/>
            <a:endParaRPr lang="ru-RU" sz="3600" dirty="0">
              <a:solidFill>
                <a:srgbClr val="2F2F2F"/>
              </a:solidFill>
              <a:latin typeface="var(--stk-f_family)"/>
            </a:endParaRPr>
          </a:p>
          <a:p>
            <a:pPr fontAlgn="base"/>
            <a:endParaRPr lang="ru-RU" sz="3600" dirty="0">
              <a:solidFill>
                <a:srgbClr val="2F2F2F"/>
              </a:solidFill>
              <a:latin typeface="var(--stk-f_family)"/>
            </a:endParaRPr>
          </a:p>
          <a:p>
            <a:pPr fontAlgn="base"/>
            <a:r>
              <a:rPr lang="ru-RU" sz="3600" b="1" dirty="0">
                <a:solidFill>
                  <a:srgbClr val="2F2F2F"/>
                </a:solidFill>
                <a:latin typeface="var(--stk-f--b_family)"/>
              </a:rPr>
              <a:t>Задание 7.</a:t>
            </a:r>
            <a:r>
              <a:rPr lang="ru-RU" sz="3600" dirty="0">
                <a:solidFill>
                  <a:srgbClr val="2F2F2F"/>
                </a:solidFill>
                <a:latin typeface="var(--stk-f_family)"/>
              </a:rPr>
              <a:t> Средства выразительности: метафора, эпитет, олицетворение, фразеологизм, сравнение, противопоставление, слова разговорного стиля</a:t>
            </a:r>
            <a:r>
              <a:rPr lang="ru-RU" sz="3600" dirty="0" smtClean="0">
                <a:solidFill>
                  <a:srgbClr val="2F2F2F"/>
                </a:solidFill>
                <a:latin typeface="var(--stk-f_family)"/>
              </a:rPr>
              <a:t>.</a:t>
            </a:r>
            <a:endParaRPr lang="ru-RU" sz="3600" dirty="0">
              <a:solidFill>
                <a:srgbClr val="2F2F2F"/>
              </a:solidFill>
              <a:latin typeface="var(--stk-f_family)"/>
            </a:endParaRPr>
          </a:p>
        </p:txBody>
      </p:sp>
    </p:spTree>
    <p:extLst>
      <p:ext uri="{BB962C8B-B14F-4D97-AF65-F5344CB8AC3E}">
        <p14:creationId xmlns:p14="http://schemas.microsoft.com/office/powerpoint/2010/main" val="1646351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91264" cy="5314595"/>
          </a:xfrm>
        </p:spPr>
        <p:txBody>
          <a:bodyPr>
            <a:normAutofit/>
          </a:bodyPr>
          <a:lstStyle/>
          <a:p>
            <a:pPr lvl="0" fontAlgn="base">
              <a:buClr>
                <a:srgbClr val="2DA2BF"/>
              </a:buClr>
            </a:pPr>
            <a:r>
              <a:rPr lang="ru-RU" sz="4400" b="1" dirty="0">
                <a:solidFill>
                  <a:srgbClr val="2F2F2F"/>
                </a:solidFill>
                <a:latin typeface="var(--stk-f--b_family)"/>
              </a:rPr>
              <a:t>Задание 8. </a:t>
            </a:r>
            <a:r>
              <a:rPr lang="ru-RU" sz="4400" dirty="0">
                <a:solidFill>
                  <a:srgbClr val="2F2F2F"/>
                </a:solidFill>
                <a:latin typeface="var(--stk-f_family)"/>
              </a:rPr>
              <a:t>Лексическое значение слова, синонимы, антонимы, просторечная и устаревшая лексика, книжный и разговорный стиль.</a:t>
            </a:r>
          </a:p>
          <a:p>
            <a:pPr lvl="0">
              <a:buClr>
                <a:srgbClr val="2DA2BF"/>
              </a:buClr>
            </a:pPr>
            <a:endParaRPr lang="ru-RU" sz="4400" dirty="0">
              <a:solidFill>
                <a:prstClr val="black"/>
              </a:solidFill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9337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4824536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О</a:t>
            </a:r>
            <a:r>
              <a:rPr lang="ru-RU" sz="4000" dirty="0" smtClean="0"/>
              <a:t>бязательно </a:t>
            </a:r>
            <a:r>
              <a:rPr lang="ru-RU" sz="4000" dirty="0"/>
              <a:t>хвалите за любой, пусть даже </a:t>
            </a:r>
            <a:r>
              <a:rPr lang="ru-RU" sz="4000" dirty="0" smtClean="0"/>
              <a:t>маленький </a:t>
            </a:r>
            <a:r>
              <a:rPr lang="ru-RU" sz="4000" dirty="0"/>
              <a:t>успех. Школьники должны знать, что есть люди, которые помогут им справиться с трудностями, - </a:t>
            </a:r>
            <a:r>
              <a:rPr lang="ru-RU" sz="4000" dirty="0">
                <a:solidFill>
                  <a:srgbClr val="C00000"/>
                </a:solidFill>
              </a:rPr>
              <a:t>это их учителя и родители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641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Считаю обязательным включать тестовый материал ОГЭ в каждый урок!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95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79640" y="260640"/>
            <a:ext cx="8506800" cy="5865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5.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1" i="1" strike="noStrike" spc="-1">
                <a:solidFill>
                  <a:srgbClr val="000000"/>
                </a:solidFill>
                <a:latin typeface="Calibri"/>
              </a:rPr>
              <a:t>Орфографический анализ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Укажите варианты ответов, в которых дано верное объяснение написания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выделенного слова. Запишите номера этих ответов.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1)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НЕ ЗНАЯ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— НЕ с глаголом всегда пишется раздельно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2)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НЕЧИЩЕНЫЙ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пол – полное причастие с приставкой –НЕ- пишется слитно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3)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В ТЕЧЕНИЕ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года - предлог пишется раздельно и оканчивается на Е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4)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СЛЫШИМЫЙ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— в суффиксе страдательного причастия, образованного от глагола I спряжения, пишется буквы 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5)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ДЕВЧОНКА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— в суффиксе существительного после шипящего под ударением пишется О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0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ГОТОВИМСЯ К ОГЭ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ru-RU" smtClean="0"/>
              <a:t>Замените словосочетание «книжная полка»</a:t>
            </a:r>
          </a:p>
          <a:p>
            <a:r>
              <a:rPr lang="ru-RU" smtClean="0"/>
              <a:t>Замените словосочетание «бессонной ночи»</a:t>
            </a:r>
          </a:p>
          <a:p>
            <a:r>
              <a:rPr lang="ru-RU" smtClean="0"/>
              <a:t>Замените словосочетание «кружевной шарф»</a:t>
            </a:r>
          </a:p>
          <a:p>
            <a:r>
              <a:rPr lang="ru-RU" smtClean="0"/>
              <a:t>Замените словосочетание «деревянного дома» Замените словосочетание «жестяная коробка»</a:t>
            </a:r>
          </a:p>
          <a:p>
            <a:r>
              <a:rPr lang="ru-RU" smtClean="0"/>
              <a:t> Замените словосочетание «кожаную сумку»</a:t>
            </a:r>
          </a:p>
          <a:p>
            <a:r>
              <a:rPr lang="ru-RU" smtClean="0"/>
              <a:t>Замените словосочетание «заводская стена»</a:t>
            </a:r>
          </a:p>
          <a:p>
            <a:r>
              <a:rPr lang="ru-RU" smtClean="0"/>
              <a:t>Замените словосочетание «радостный огонёк»</a:t>
            </a:r>
          </a:p>
        </p:txBody>
      </p:sp>
    </p:spTree>
    <p:extLst>
      <p:ext uri="{BB962C8B-B14F-4D97-AF65-F5344CB8AC3E}">
        <p14:creationId xmlns:p14="http://schemas.microsoft.com/office/powerpoint/2010/main" val="3815872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458611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ru-RU" dirty="0">
                <a:solidFill>
                  <a:prstClr val="black"/>
                </a:solidFill>
              </a:rPr>
              <a:t>Постоянное включение материалов ОГЭ в домашние задания </a:t>
            </a:r>
            <a:r>
              <a:rPr lang="ru-RU" dirty="0" smtClean="0">
                <a:solidFill>
                  <a:prstClr val="black"/>
                </a:solidFill>
              </a:rPr>
              <a:t>учащихся</a:t>
            </a:r>
          </a:p>
          <a:p>
            <a:pPr lvl="0">
              <a:buClr>
                <a:srgbClr val="2DA2BF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ru-RU" dirty="0">
                <a:solidFill>
                  <a:prstClr val="black"/>
                </a:solidFill>
              </a:rPr>
              <a:t>Каждый урок  работа с какой- либо орфограммой или </a:t>
            </a:r>
            <a:r>
              <a:rPr lang="ru-RU" dirty="0" err="1" smtClean="0">
                <a:solidFill>
                  <a:prstClr val="black"/>
                </a:solidFill>
              </a:rPr>
              <a:t>пунктограммой</a:t>
            </a:r>
            <a:endParaRPr lang="ru-RU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ru-RU" dirty="0">
                <a:solidFill>
                  <a:prstClr val="black"/>
                </a:solidFill>
              </a:rPr>
              <a:t>ОЧЕНЬ МНОГО практики в написании изложения, сочинения и  тестовой части </a:t>
            </a:r>
            <a:r>
              <a:rPr lang="ru-RU" dirty="0" smtClean="0">
                <a:solidFill>
                  <a:prstClr val="black"/>
                </a:solidFill>
              </a:rPr>
              <a:t>ОГЭ</a:t>
            </a:r>
          </a:p>
          <a:p>
            <a:pPr lvl="0">
              <a:buClr>
                <a:srgbClr val="2DA2BF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ru-RU" dirty="0">
                <a:solidFill>
                  <a:prstClr val="black"/>
                </a:solidFill>
              </a:rPr>
              <a:t>Обязательная работа в бланках</a:t>
            </a:r>
          </a:p>
          <a:p>
            <a:pPr lvl="0">
              <a:buClr>
                <a:srgbClr val="2DA2BF"/>
              </a:buClr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484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495455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http://yagramotniy.ru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https://vpr-ege.ru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www.morozovani.ru/oge/2018-06-30/novaya-zapis</a:t>
            </a:r>
            <a:r>
              <a:rPr lang="ru-RU" dirty="0" smtClean="0"/>
              <a:t> (сайт Морозовой Натальи Ивановны)</a:t>
            </a:r>
          </a:p>
          <a:p>
            <a:r>
              <a:rPr lang="ru-RU" dirty="0" smtClean="0"/>
              <a:t>По </a:t>
            </a:r>
            <a:r>
              <a:rPr lang="ru-RU" dirty="0"/>
              <a:t>уши в ОГЭ и </a:t>
            </a:r>
            <a:r>
              <a:rPr lang="ru-RU" dirty="0" smtClean="0"/>
              <a:t>ЕГЭ! </a:t>
            </a:r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po-ushi.ru</a:t>
            </a:r>
            <a:endParaRPr lang="ru-RU" dirty="0" smtClean="0"/>
          </a:p>
          <a:p>
            <a:r>
              <a:rPr lang="en-US" dirty="0"/>
              <a:t>https://4ege.ru/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Сайты для подготовки к ОГЭ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74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31459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8 903 466 24 47</a:t>
            </a:r>
            <a:endParaRPr lang="en-US" sz="5400" dirty="0">
              <a:solidFill>
                <a:srgbClr val="C00000"/>
              </a:solidFill>
            </a:endParaRPr>
          </a:p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  Ли Елена Николаевна</a:t>
            </a:r>
          </a:p>
          <a:p>
            <a:pPr algn="ctr"/>
            <a:endParaRPr lang="en-US" sz="5400" dirty="0" smtClean="0">
              <a:solidFill>
                <a:srgbClr val="C00000"/>
              </a:solidFill>
            </a:endParaRPr>
          </a:p>
          <a:p>
            <a:pPr algn="ctr"/>
            <a:endParaRPr lang="ru-RU" sz="5400" dirty="0">
              <a:solidFill>
                <a:srgbClr val="C00000"/>
              </a:solidFill>
            </a:endParaRPr>
          </a:p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E.Lee76@mail.ru</a:t>
            </a:r>
            <a:endParaRPr lang="ru-RU" sz="5400" dirty="0" smtClean="0">
              <a:solidFill>
                <a:srgbClr val="C00000"/>
              </a:solidFill>
            </a:endParaRPr>
          </a:p>
          <a:p>
            <a:pPr algn="ctr"/>
            <a:endParaRPr lang="ru-RU" sz="5400" dirty="0">
              <a:solidFill>
                <a:srgbClr val="C00000"/>
              </a:solidFill>
            </a:endParaRPr>
          </a:p>
          <a:p>
            <a:pPr algn="ctr"/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9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5184576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Критерии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оценивания заданий – ключ к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получению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отличной оценки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/>
              <a:t>Помимо знания того, как строится экзамен, необходимо изучить критерии оценивания изложения и сочинения. Это нужно для того, чтобы понимать, каким образом заработать каждый балл. Именно критерии могут дать полноценное понимание того, что и в каком объеме требуется от ученика.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Информационная работа.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827992"/>
          </a:xfrm>
        </p:spPr>
        <p:txBody>
          <a:bodyPr>
            <a:normAutofit fontScale="92500"/>
          </a:bodyPr>
          <a:lstStyle/>
          <a:p>
            <a:r>
              <a:rPr lang="ru-RU" u="sng" dirty="0"/>
              <a:t>Ключевым моментом в</a:t>
            </a:r>
            <a:r>
              <a:rPr lang="ru-RU" u="sng" dirty="0" smtClean="0"/>
              <a:t> </a:t>
            </a:r>
            <a:r>
              <a:rPr lang="ru-RU" u="sng" dirty="0"/>
              <a:t>подготовке к экзамену </a:t>
            </a:r>
            <a:r>
              <a:rPr lang="ru-RU" dirty="0"/>
              <a:t>я считаю ведение «Справочника». Это отдельная папка или тетрадь, в которую в виде схем, таблиц, опорных конспектов учащимися (начиная с 5 класса) записывается изучаемый материал. </a:t>
            </a:r>
          </a:p>
          <a:p>
            <a:r>
              <a:rPr lang="ru-RU" dirty="0" smtClean="0"/>
              <a:t>Таким </a:t>
            </a:r>
            <a:r>
              <a:rPr lang="ru-RU" dirty="0"/>
              <a:t>образом, к 9 классу у ребят  будет иметься полный комплект материалов по основным темам школьной программы. </a:t>
            </a:r>
            <a:r>
              <a:rPr lang="ru-RU" b="1" u="sng" dirty="0">
                <a:solidFill>
                  <a:srgbClr val="002060"/>
                </a:solidFill>
              </a:rPr>
              <a:t>Такой приём позволяет иметь всю информацию в одном месте и вместе с тем даёт возможность быстро находить нужный раздел.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Учебно-тренировочная </a:t>
            </a:r>
            <a:r>
              <a:rPr lang="ru-RU" dirty="0">
                <a:solidFill>
                  <a:srgbClr val="C00000"/>
                </a:solidFill>
              </a:rPr>
              <a:t>подготовка</a:t>
            </a:r>
          </a:p>
        </p:txBody>
      </p:sp>
    </p:spTree>
    <p:extLst>
      <p:ext uri="{BB962C8B-B14F-4D97-AF65-F5344CB8AC3E}">
        <p14:creationId xmlns:p14="http://schemas.microsoft.com/office/powerpoint/2010/main" val="152549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92688"/>
          </a:xfrm>
        </p:spPr>
        <p:txBody>
          <a:bodyPr>
            <a:normAutofit/>
          </a:bodyPr>
          <a:lstStyle/>
          <a:p>
            <a:r>
              <a:rPr lang="ru-RU" dirty="0"/>
              <a:t>Немаловажным моментом является создание реальных условий проведения ГИА. Совместно с администрацией в школе проводятся диагностические работы. </a:t>
            </a:r>
            <a:endParaRPr lang="ru-RU" dirty="0" smtClean="0"/>
          </a:p>
          <a:p>
            <a:r>
              <a:rPr lang="ru-RU" dirty="0" smtClean="0"/>
              <a:t>Опыт</a:t>
            </a:r>
            <a:r>
              <a:rPr lang="ru-RU" dirty="0"/>
              <a:t>  свидетельствует, что такая организация деятельности </a:t>
            </a:r>
            <a:r>
              <a:rPr lang="ru-RU" dirty="0">
                <a:solidFill>
                  <a:srgbClr val="C00000"/>
                </a:solidFill>
              </a:rPr>
              <a:t>позволяет выпускникам регулировать  темп своей  работы над тестом, снижает уровень тревожности перед итоговой аттестацией, вселяет  веру в свои  силы, позволяет адаптироваться в условиях ОГЭ.</a:t>
            </a:r>
          </a:p>
        </p:txBody>
      </p:sp>
    </p:spTree>
    <p:extLst>
      <p:ext uri="{BB962C8B-B14F-4D97-AF65-F5344CB8AC3E}">
        <p14:creationId xmlns:p14="http://schemas.microsoft.com/office/powerpoint/2010/main" val="295104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C00000"/>
                </a:solidFill>
              </a:rPr>
              <a:t>СЖАТОЕ ИЗЛОЖЕНИЕ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9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90465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Первая часть экзамена</a:t>
            </a:r>
            <a:r>
              <a:rPr lang="ru-RU" dirty="0"/>
              <a:t> – написание сжатого изложения по прослушанному тексту – требует от школьника мобилизации памяти, владения нормами орфографии, навыками информационной обработки текста (выделить главное, отсечь второстепенное, при этом используя уместные лексические и грамматические средства). В наш информационный век способность воспринимать и обрабатывать информацию – это отнюдь не школьно-академическое, отвлеченное требование, а важное умение, постоянно используемое в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506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220</TotalTime>
  <Words>1692</Words>
  <Application>Microsoft Office PowerPoint</Application>
  <PresentationFormat>Экран (4:3)</PresentationFormat>
  <Paragraphs>220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Информационная работа.</vt:lpstr>
      <vt:lpstr>Учебно-тренировочная подготовка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Композиция сочинения</vt:lpstr>
      <vt:lpstr>Презентация PowerPoint</vt:lpstr>
      <vt:lpstr>Презентация PowerPoint</vt:lpstr>
      <vt:lpstr>Презентация PowerPoint</vt:lpstr>
      <vt:lpstr>Обновлённый список понятий</vt:lpstr>
      <vt:lpstr>Презентация PowerPoint</vt:lpstr>
      <vt:lpstr>Презентация PowerPoint</vt:lpstr>
      <vt:lpstr>Презентация PowerPoint</vt:lpstr>
      <vt:lpstr>Книжная полка</vt:lpstr>
      <vt:lpstr>Книжная полка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ГОТОВИМСЯ К ОГЭ</vt:lpstr>
      <vt:lpstr>Презентация PowerPoint</vt:lpstr>
      <vt:lpstr>Сайты для подготовки к ОГЭ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2021-04-07T18:21:00Z</dcterms:created>
  <dcterms:modified xsi:type="dcterms:W3CDTF">2021-11-30T18:04:26Z</dcterms:modified>
</cp:coreProperties>
</file>