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7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69" r:id="rId28"/>
    <p:sldId id="270" r:id="rId29"/>
    <p:sldId id="271" r:id="rId30"/>
    <p:sldId id="27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983564-619C-4E92-BE78-99C7FAEAC31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CE8DE4C-5975-4731-AD3C-A67BC2592B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547" y="187766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Активные формы и методы формирования орфографической зоркости учащихся на уроках русского языка </a:t>
            </a:r>
          </a:p>
        </p:txBody>
      </p:sp>
      <p:pic>
        <p:nvPicPr>
          <p:cNvPr id="1028" name="Picture 4" descr="https://www.clipartmax.com/png/full/257-2570831_2-%D1%83%D1%80%D0%BE%D0%B2%D0%B5%D0%BD%D1%8C-%D1%83%D1%87%D0%B5%D0%BD%D0%B8%D0%BA-%D0%BC%D0%B0%D0%BB%D1%8C%D1%87%D0%B8%D0%BA-%D1%81-%D0%BB%D1%83%D0%BF%D0%BE%D0%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64839"/>
            <a:ext cx="2304256" cy="325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humbs.dreamstime.com/b/%D0%BA%D1%80%D0%B0%D1%81%D0%B8%D0%B2%D0%B0%D1%8F-%D0%B4%D0%B5%D0%B2%D1%83%D1%88%D0%BA%D0%B0-%D0%B8%D1%81%D0%BF%D0%BE%D0%BB%D1%8C%D0%B7%D1%83%D1%8F-%D0%BB%D1%83%D0%BF%D1%83-%D0%B8%D0%BB%D0%BB%D1%8E%D1%81%D1%82%D1%80%D0%B0%D1%86%D0%B8%D1%8F-%D0%BA%D1%80%D0%B0%D1%81%D0%B8%D0%B2%D0%BE%D0%B9-%D0%B4%D0%B5%D0%B2%D1%83%D1%88%D0%BA%D0%B8-182557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99000" l="0" r="100000">
                        <a14:foregroundMark x1="29188" y1="26111" x2="37827" y2="32778"/>
                        <a14:foregroundMark x1="17277" y1="28556" x2="19764" y2="32778"/>
                        <a14:foregroundMark x1="25524" y1="42333" x2="35209" y2="42000"/>
                        <a14:foregroundMark x1="42801" y1="51778" x2="43194" y2="57000"/>
                        <a14:foregroundMark x1="51047" y1="53889" x2="51047" y2="53889"/>
                        <a14:foregroundMark x1="46728" y1="53889" x2="51047" y2="4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45060"/>
            <a:ext cx="2808312" cy="330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.depositphotos.com/1019714/3059/v/950/depositphotos_30590115-stock-illustration-open-book-with-color-splas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05">
                        <a14:foregroundMark x1="23152" y1="62419" x2="42259" y2="62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31840" y="3801575"/>
            <a:ext cx="2484276" cy="26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92689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 </a:t>
            </a:r>
            <a:r>
              <a:rPr lang="ru-RU" sz="2400" b="1" u="sng" dirty="0">
                <a:solidFill>
                  <a:srgbClr val="FF0000"/>
                </a:solidFill>
              </a:rPr>
              <a:t>Игра “Букву заменишь – смысл слова изменишь”</a:t>
            </a:r>
            <a:endParaRPr lang="ru-RU" sz="2400" u="sng" dirty="0">
              <a:solidFill>
                <a:srgbClr val="FF0000"/>
              </a:solidFill>
            </a:endParaRPr>
          </a:p>
          <a:p>
            <a:pPr algn="just"/>
            <a:r>
              <a:rPr lang="ru-RU" sz="2000" b="1" dirty="0"/>
              <a:t> </a:t>
            </a:r>
            <a:endParaRPr lang="ru-RU" sz="2000" dirty="0"/>
          </a:p>
          <a:p>
            <a:pPr marL="457200" indent="-457200" algn="just">
              <a:buBlip>
                <a:blip r:embed="rId2"/>
              </a:buBlip>
            </a:pPr>
            <a:r>
              <a:rPr lang="ru-RU" sz="2400" dirty="0"/>
              <a:t>С </a:t>
            </a:r>
            <a:r>
              <a:rPr lang="ru-RU" sz="2400" i="1" dirty="0"/>
              <a:t>Е</a:t>
            </a:r>
            <a:r>
              <a:rPr lang="ru-RU" sz="2400" dirty="0"/>
              <a:t> можно быстро обойти все кругом, с </a:t>
            </a:r>
            <a:r>
              <a:rPr lang="ru-RU" sz="2400" i="1" dirty="0"/>
              <a:t>И</a:t>
            </a:r>
            <a:r>
              <a:rPr lang="ru-RU" sz="2400" dirty="0"/>
              <a:t> то, чего нельзя делать по отношению к </a:t>
            </a:r>
            <a:r>
              <a:rPr lang="ru-RU" sz="2400" dirty="0" smtClean="0"/>
              <a:t>слабым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ru-RU" sz="2400" dirty="0" smtClean="0"/>
              <a:t>С</a:t>
            </a:r>
            <a:r>
              <a:rPr lang="ru-RU" sz="2400" dirty="0"/>
              <a:t> </a:t>
            </a:r>
            <a:r>
              <a:rPr lang="ru-RU" sz="2400" i="1" u="sng" dirty="0"/>
              <a:t>Е </a:t>
            </a:r>
            <a:r>
              <a:rPr lang="ru-RU" sz="2400" dirty="0"/>
              <a:t>можно делать с обувью, одеждой, а с </a:t>
            </a:r>
            <a:r>
              <a:rPr lang="ru-RU" sz="2400" i="1" u="sng" dirty="0"/>
              <a:t>И</a:t>
            </a:r>
            <a:r>
              <a:rPr lang="ru-RU" sz="2400" dirty="0"/>
              <a:t> можно восстановить </a:t>
            </a:r>
            <a:r>
              <a:rPr lang="ru-RU" sz="2400" dirty="0" smtClean="0"/>
              <a:t>дружбу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ru-RU" sz="2400" dirty="0" smtClean="0"/>
              <a:t>С</a:t>
            </a:r>
            <a:r>
              <a:rPr lang="ru-RU" sz="2400" dirty="0"/>
              <a:t> </a:t>
            </a:r>
            <a:r>
              <a:rPr lang="ru-RU" sz="2400" i="1" u="sng" dirty="0"/>
              <a:t>О</a:t>
            </a:r>
            <a:r>
              <a:rPr lang="ru-RU" sz="2400" dirty="0"/>
              <a:t> всегда будешь чистым и опрятным, а с </a:t>
            </a:r>
            <a:r>
              <a:rPr lang="ru-RU" sz="2400" i="1" u="sng" dirty="0"/>
              <a:t>А</a:t>
            </a:r>
            <a:r>
              <a:rPr lang="ru-RU" sz="2400" dirty="0"/>
              <a:t> нежным и </a:t>
            </a:r>
            <a:r>
              <a:rPr lang="ru-RU" sz="2400" dirty="0" smtClean="0"/>
              <a:t>добрым.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ru-RU" sz="2400" dirty="0" smtClean="0"/>
              <a:t>С</a:t>
            </a:r>
            <a:r>
              <a:rPr lang="ru-RU" sz="2400" dirty="0"/>
              <a:t> </a:t>
            </a:r>
            <a:r>
              <a:rPr lang="ru-RU" sz="2400" i="1" u="sng" dirty="0"/>
              <a:t>Е</a:t>
            </a:r>
            <a:r>
              <a:rPr lang="ru-RU" sz="2400" dirty="0"/>
              <a:t> нужно старость уважать, а с </a:t>
            </a:r>
            <a:r>
              <a:rPr lang="ru-RU" sz="2400" i="1" u="sng" dirty="0"/>
              <a:t>И</a:t>
            </a:r>
            <a:r>
              <a:rPr lang="ru-RU" sz="2400" dirty="0"/>
              <a:t> можно просто </a:t>
            </a:r>
            <a:r>
              <a:rPr lang="ru-RU" sz="2400" dirty="0" smtClean="0"/>
              <a:t>отдохнуть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ru-RU" sz="2400" dirty="0" smtClean="0"/>
              <a:t>С </a:t>
            </a:r>
            <a:r>
              <a:rPr lang="ru-RU" sz="2400" dirty="0"/>
              <a:t>И можно чего-то добавит, а с Е нарушить верность</a:t>
            </a:r>
          </a:p>
        </p:txBody>
      </p:sp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8497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Работа с заимствованными словами   </a:t>
            </a:r>
            <a:endParaRPr lang="ru-RU" sz="2400" b="1" u="sng" dirty="0" smtClean="0">
              <a:solidFill>
                <a:srgbClr val="FF0000"/>
              </a:solidFill>
            </a:endParaRPr>
          </a:p>
          <a:p>
            <a:endParaRPr lang="ru-RU" sz="2400" u="sng" dirty="0" smtClean="0">
              <a:solidFill>
                <a:srgbClr val="FF0000"/>
              </a:solidFill>
              <a:effectLst/>
            </a:endParaRPr>
          </a:p>
          <a:p>
            <a:pPr algn="just"/>
            <a:r>
              <a:rPr lang="ru-RU" dirty="0" smtClean="0"/>
              <a:t>Мысли </a:t>
            </a:r>
            <a:r>
              <a:rPr lang="ru-RU" dirty="0"/>
              <a:t>о  необходимости «избавить» русский язык от заимствований и дать новым предметам и явлениям русские названия вместо иностранных существовала еще в начале девятнадцатого век. Многие дворяне вообще на французском говорили лучше, чем на русском. Ну, и конечно тогда были свои борцы за чистоту родного языка. В частности, против засилья иностранных слов выступал адмирал Шишков. Он настаивал на том, что всем иностранным словам можно, и нужно, придумать русский вариант, замену. Так, вместо слова «галоши» он предлагал ввести слово «</a:t>
            </a:r>
            <a:r>
              <a:rPr lang="ru-RU" dirty="0" err="1"/>
              <a:t>мокроступы</a:t>
            </a:r>
            <a:r>
              <a:rPr lang="ru-RU" dirty="0"/>
              <a:t>».  Попробуй заменить заимствованные слова русскими или образуй соответствующее русское слово (словосочетание), опираясь на значение заимствования</a:t>
            </a:r>
            <a:r>
              <a:rPr lang="ru-RU" dirty="0" smtClean="0"/>
              <a:t>:</a:t>
            </a:r>
          </a:p>
          <a:p>
            <a:endParaRPr lang="ru-RU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b="1" dirty="0"/>
              <a:t>Б</a:t>
            </a:r>
            <a:r>
              <a:rPr lang="ru-RU" b="1" dirty="0" smtClean="0"/>
              <a:t>ейсболка____________________________________________,</a:t>
            </a:r>
            <a:endParaRPr lang="ru-RU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b="1" dirty="0"/>
              <a:t>Т</a:t>
            </a:r>
            <a:r>
              <a:rPr lang="ru-RU" b="1" dirty="0" smtClean="0"/>
              <a:t>ротуар______________________________________________ </a:t>
            </a:r>
            <a:r>
              <a:rPr lang="ru-RU" b="1" dirty="0"/>
              <a:t>,</a:t>
            </a:r>
            <a:endParaRPr lang="ru-RU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b="1" dirty="0" err="1" smtClean="0"/>
              <a:t>Блогер</a:t>
            </a:r>
            <a:r>
              <a:rPr lang="ru-RU" b="1" dirty="0" smtClean="0"/>
              <a:t>_______________________________________________,</a:t>
            </a:r>
            <a:endParaRPr lang="ru-RU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b="1" dirty="0" err="1" smtClean="0"/>
              <a:t>степлер</a:t>
            </a:r>
            <a:r>
              <a:rPr lang="ru-RU" b="1" dirty="0" smtClean="0"/>
              <a:t>_______________________________________________,</a:t>
            </a:r>
            <a:endParaRPr lang="ru-RU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b="1" dirty="0"/>
              <a:t>Вермишель </a:t>
            </a:r>
            <a:r>
              <a:rPr lang="ru-RU" b="1" dirty="0" smtClean="0"/>
              <a:t>___________________________________________.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675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Работа со словарными словами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8024" y="1002794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1._ж_релье, </a:t>
            </a:r>
            <a:r>
              <a:rPr lang="ru-RU" sz="2400" dirty="0" err="1"/>
              <a:t>в_зражение</a:t>
            </a:r>
            <a:r>
              <a:rPr lang="ru-RU" sz="2400" dirty="0"/>
              <a:t>, </a:t>
            </a:r>
            <a:r>
              <a:rPr lang="ru-RU" sz="2400" dirty="0" err="1"/>
              <a:t>аб_н_мент</a:t>
            </a:r>
            <a:r>
              <a:rPr lang="ru-RU" sz="2400" dirty="0"/>
              <a:t>, </a:t>
            </a:r>
            <a:r>
              <a:rPr lang="ru-RU" sz="2400" dirty="0" err="1"/>
              <a:t>гал_рея</a:t>
            </a:r>
            <a:r>
              <a:rPr lang="ru-RU" sz="2400" dirty="0"/>
              <a:t>, </a:t>
            </a:r>
            <a:r>
              <a:rPr lang="ru-RU" sz="2400" dirty="0" err="1"/>
              <a:t>к_мпонент</a:t>
            </a:r>
            <a:endParaRPr lang="ru-RU" sz="2400" dirty="0" smtClean="0">
              <a:effectLst/>
            </a:endParaRPr>
          </a:p>
          <a:p>
            <a:r>
              <a:rPr lang="ru-RU" sz="2400" b="1" dirty="0"/>
              <a:t> </a:t>
            </a:r>
            <a:endParaRPr lang="ru-RU" sz="2400" dirty="0" smtClean="0">
              <a:effectLst/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(16)</a:t>
            </a:r>
            <a:r>
              <a:rPr lang="ru-RU" i="1" dirty="0" smtClean="0">
                <a:solidFill>
                  <a:srgbClr val="002060"/>
                </a:solidFill>
              </a:rPr>
              <a:t>ж(</a:t>
            </a:r>
            <a:r>
              <a:rPr lang="ru-RU" b="1" i="1" dirty="0" smtClean="0">
                <a:solidFill>
                  <a:srgbClr val="002060"/>
                </a:solidFill>
              </a:rPr>
              <a:t>6)</a:t>
            </a:r>
            <a:r>
              <a:rPr lang="ru-RU" i="1" dirty="0" err="1" smtClean="0">
                <a:solidFill>
                  <a:srgbClr val="002060"/>
                </a:solidFill>
              </a:rPr>
              <a:t>релье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smtClean="0">
                <a:solidFill>
                  <a:srgbClr val="002060"/>
                </a:solidFill>
              </a:rPr>
              <a:t>в(</a:t>
            </a:r>
            <a:r>
              <a:rPr lang="ru-RU" b="1" i="1" dirty="0" smtClean="0">
                <a:solidFill>
                  <a:srgbClr val="002060"/>
                </a:solidFill>
              </a:rPr>
              <a:t>16)</a:t>
            </a:r>
            <a:r>
              <a:rPr lang="ru-RU" i="1" dirty="0" err="1" smtClean="0">
                <a:solidFill>
                  <a:srgbClr val="002060"/>
                </a:solidFill>
              </a:rPr>
              <a:t>зражение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аб</a:t>
            </a:r>
            <a:r>
              <a:rPr lang="ru-RU" i="1" dirty="0" smtClean="0">
                <a:solidFill>
                  <a:srgbClr val="002060"/>
                </a:solidFill>
              </a:rPr>
              <a:t>(</a:t>
            </a:r>
            <a:r>
              <a:rPr lang="ru-RU" b="1" i="1" dirty="0" smtClean="0">
                <a:solidFill>
                  <a:srgbClr val="002060"/>
                </a:solidFill>
              </a:rPr>
              <a:t>16)</a:t>
            </a:r>
            <a:r>
              <a:rPr lang="ru-RU" i="1" dirty="0" smtClean="0">
                <a:solidFill>
                  <a:srgbClr val="002060"/>
                </a:solidFill>
              </a:rPr>
              <a:t>н(</a:t>
            </a:r>
            <a:r>
              <a:rPr lang="ru-RU" b="1" i="1" dirty="0" smtClean="0">
                <a:solidFill>
                  <a:srgbClr val="002060"/>
                </a:solidFill>
              </a:rPr>
              <a:t>6)</a:t>
            </a:r>
            <a:r>
              <a:rPr lang="ru-RU" i="1" dirty="0" smtClean="0">
                <a:solidFill>
                  <a:srgbClr val="002060"/>
                </a:solidFill>
              </a:rPr>
              <a:t>мент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</a:rPr>
              <a:t>гал</a:t>
            </a:r>
            <a:r>
              <a:rPr lang="ru-RU" i="1" dirty="0" smtClean="0">
                <a:solidFill>
                  <a:srgbClr val="002060"/>
                </a:solidFill>
              </a:rPr>
              <a:t>(</a:t>
            </a:r>
            <a:r>
              <a:rPr lang="ru-RU" b="1" i="1" dirty="0" smtClean="0">
                <a:solidFill>
                  <a:srgbClr val="002060"/>
                </a:solidFill>
              </a:rPr>
              <a:t>6)</a:t>
            </a:r>
            <a:r>
              <a:rPr lang="ru-RU" i="1" dirty="0" smtClean="0">
                <a:solidFill>
                  <a:srgbClr val="002060"/>
                </a:solidFill>
              </a:rPr>
              <a:t>рея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smtClean="0">
                <a:solidFill>
                  <a:srgbClr val="002060"/>
                </a:solidFill>
              </a:rPr>
              <a:t>к(</a:t>
            </a:r>
            <a:r>
              <a:rPr lang="ru-RU" b="1" i="1" dirty="0" smtClean="0">
                <a:solidFill>
                  <a:srgbClr val="002060"/>
                </a:solidFill>
              </a:rPr>
              <a:t>16)</a:t>
            </a:r>
            <a:r>
              <a:rPr lang="ru-RU" i="1" dirty="0" err="1" smtClean="0">
                <a:solidFill>
                  <a:srgbClr val="002060"/>
                </a:solidFill>
              </a:rPr>
              <a:t>мпонент</a:t>
            </a:r>
            <a:endParaRPr lang="ru-RU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5122" name="Picture 2" descr="C:\Users\Саня\Desktop\орфографическая зоркость\алфави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03"/>
          <a:stretch/>
        </p:blipFill>
        <p:spPr bwMode="auto">
          <a:xfrm>
            <a:off x="646038" y="2276872"/>
            <a:ext cx="7848947" cy="42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34" y="-27384"/>
            <a:ext cx="88633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Расшифруйте </a:t>
            </a:r>
            <a:r>
              <a:rPr lang="ru-RU" sz="2400" b="1" u="sng" dirty="0">
                <a:solidFill>
                  <a:schemeClr val="bg1"/>
                </a:solidFill>
              </a:rPr>
              <a:t>слова. Замените одним словом</a:t>
            </a:r>
            <a:endParaRPr lang="ru-RU" sz="2400" u="sng" dirty="0" smtClean="0">
              <a:solidFill>
                <a:schemeClr val="bg1"/>
              </a:solidFill>
              <a:effectLst/>
            </a:endParaRPr>
          </a:p>
          <a:p>
            <a:r>
              <a:rPr lang="ru-RU" b="1" dirty="0"/>
              <a:t> </a:t>
            </a:r>
            <a:endParaRPr lang="ru-RU" dirty="0" smtClean="0">
              <a:effectLst/>
            </a:endParaRPr>
          </a:p>
          <a:p>
            <a:pPr marL="457200" lvl="0" indent="-457200">
              <a:buBlip>
                <a:blip r:embed="rId2"/>
              </a:buBlip>
            </a:pPr>
            <a:r>
              <a:rPr lang="ru-RU" sz="2400" b="1" dirty="0"/>
              <a:t>22,16,20,16,1,17,17,18,1,20</a:t>
            </a:r>
          </a:p>
          <a:p>
            <a:pPr marL="457200" lvl="0" indent="-457200">
              <a:buBlip>
                <a:blip r:embed="rId2"/>
              </a:buBlip>
            </a:pPr>
            <a:r>
              <a:rPr lang="ru-RU" sz="2400" b="1" dirty="0"/>
              <a:t>12,16,19,20,32,14</a:t>
            </a:r>
          </a:p>
          <a:p>
            <a:pPr marL="457200" lvl="0" indent="-457200">
              <a:buBlip>
                <a:blip r:embed="rId2"/>
              </a:buBlip>
            </a:pPr>
            <a:r>
              <a:rPr lang="ru-RU" sz="2400" b="1" dirty="0"/>
              <a:t>24,6,15,20,15,6,18</a:t>
            </a:r>
          </a:p>
          <a:p>
            <a:pPr marL="457200" lvl="0" indent="-457200">
              <a:buBlip>
                <a:blip r:embed="rId2"/>
              </a:buBlip>
            </a:pPr>
            <a:r>
              <a:rPr lang="ru-RU" sz="2400" b="1" dirty="0"/>
              <a:t>31,17,10,5,6,14,10,33</a:t>
            </a:r>
          </a:p>
          <a:p>
            <a:pPr marL="457200" lvl="0" indent="-457200">
              <a:buBlip>
                <a:blip r:embed="rId2"/>
              </a:buBlip>
            </a:pPr>
            <a:r>
              <a:rPr lang="ru-RU" sz="2400" b="1" dirty="0"/>
              <a:t>20,18,1,14,3,1,11</a:t>
            </a:r>
          </a:p>
        </p:txBody>
      </p:sp>
      <p:pic>
        <p:nvPicPr>
          <p:cNvPr id="4" name="Picture 2" descr="C:\Users\Саня\Desktop\орфографическая зоркость\алфави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03"/>
          <a:stretch/>
        </p:blipFill>
        <p:spPr bwMode="auto">
          <a:xfrm>
            <a:off x="29135" y="2557940"/>
            <a:ext cx="9114866" cy="419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092" y="3933056"/>
            <a:ext cx="3946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</a:t>
            </a:r>
          </a:p>
          <a:p>
            <a:pPr algn="ctr"/>
            <a:endParaRPr lang="ru-RU" sz="2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42618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092" y="3933056"/>
            <a:ext cx="3946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</a:t>
            </a:r>
          </a:p>
          <a:p>
            <a:pPr algn="ctr"/>
            <a:endParaRPr lang="ru-RU" sz="2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7692" y="4129916"/>
            <a:ext cx="24400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 а  н  ц  и  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092" y="3933056"/>
            <a:ext cx="3946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</a:t>
            </a:r>
          </a:p>
          <a:p>
            <a:pPr algn="ctr"/>
            <a:endParaRPr lang="ru-RU" sz="2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562" y="4129916"/>
            <a:ext cx="236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а  н  ц  и  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692" y="3604658"/>
            <a:ext cx="4331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endParaRPr lang="ru-RU" sz="20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Л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Е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Н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17163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092" y="3933056"/>
            <a:ext cx="3946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</a:t>
            </a:r>
          </a:p>
          <a:p>
            <a:pPr algn="ctr"/>
            <a:endParaRPr lang="ru-RU" sz="2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562" y="4129916"/>
            <a:ext cx="236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а  н  ц  и  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692" y="3604658"/>
            <a:ext cx="4331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endParaRPr lang="ru-RU" sz="20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Л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Е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Н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589240"/>
            <a:ext cx="2565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    р  к  у  л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764704"/>
            <a:ext cx="4932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«Всякое механическое усвоение становится автоматическим; как всякое автоматическое усвоение, оно отличается прочностью, долговременностью и безошибочностью… Попробуйте быстро сбежать с привычной для вас лестницы, думая о том, чтобы не оступиться, и вы непременно оступитесь; бегите по ней вниз, думая о чём угодно, только не о лестнице, и вы отчётливо и безошибочно выполните всю нужную работу для спуска к выходу»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1" y="620688"/>
            <a:ext cx="3410796" cy="532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1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092" y="3933056"/>
            <a:ext cx="3946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</a:t>
            </a:r>
          </a:p>
          <a:p>
            <a:pPr algn="ctr"/>
            <a:endParaRPr lang="ru-RU" sz="2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562" y="4129916"/>
            <a:ext cx="236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а  н  ц  и  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692" y="3604658"/>
            <a:ext cx="4331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endParaRPr lang="ru-RU" sz="20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Л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Е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Н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589240"/>
            <a:ext cx="2565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    р  к  у  л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996952"/>
            <a:ext cx="433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Г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1328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092" y="3933056"/>
            <a:ext cx="3946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</a:t>
            </a:r>
          </a:p>
          <a:p>
            <a:pPr algn="ctr"/>
            <a:endParaRPr lang="ru-RU" sz="2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562" y="4129916"/>
            <a:ext cx="236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а  н  ц  и  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692" y="3604658"/>
            <a:ext cx="4331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endParaRPr lang="ru-RU" sz="20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Л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Е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Н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589240"/>
            <a:ext cx="2565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    р  к  у  л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996952"/>
            <a:ext cx="433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Г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3666" y="2905780"/>
            <a:ext cx="1156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  к  л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092" y="3933056"/>
            <a:ext cx="3946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</a:t>
            </a:r>
          </a:p>
          <a:p>
            <a:pPr algn="ctr"/>
            <a:endParaRPr lang="ru-RU" sz="2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562" y="4129916"/>
            <a:ext cx="236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а  н  ц  и  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692" y="3604658"/>
            <a:ext cx="4331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endParaRPr lang="ru-RU" sz="20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Л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Е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Н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589240"/>
            <a:ext cx="2565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    р  к  у  л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996952"/>
            <a:ext cx="433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Г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3666" y="2905780"/>
            <a:ext cx="1156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  к  л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341" y="2125305"/>
            <a:ext cx="39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2726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092" y="3933056"/>
            <a:ext cx="3946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</a:t>
            </a:r>
          </a:p>
          <a:p>
            <a:pPr algn="ctr"/>
            <a:endParaRPr lang="ru-RU" sz="2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562" y="4129916"/>
            <a:ext cx="236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а  н  ц  и  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692" y="3604658"/>
            <a:ext cx="4331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endParaRPr lang="ru-RU" sz="20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Л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Е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Н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589240"/>
            <a:ext cx="2565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    р  к  у  л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996952"/>
            <a:ext cx="433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Г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3666" y="2905780"/>
            <a:ext cx="1156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  к  л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341" y="2125305"/>
            <a:ext cx="39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1988840"/>
            <a:ext cx="29306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  ф е  р  б л  а  т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092" y="3933056"/>
            <a:ext cx="3946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</a:t>
            </a:r>
          </a:p>
          <a:p>
            <a:pPr algn="ctr"/>
            <a:endParaRPr lang="ru-RU" sz="2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562" y="4129916"/>
            <a:ext cx="236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а  н  ц  и  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692" y="3604658"/>
            <a:ext cx="4331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endParaRPr lang="ru-RU" sz="20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Л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Е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Н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589240"/>
            <a:ext cx="2565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    р  к  у  л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996952"/>
            <a:ext cx="433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Г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3666" y="2905780"/>
            <a:ext cx="1156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  к  л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341" y="2125305"/>
            <a:ext cx="39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1988840"/>
            <a:ext cx="29306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  ф е  р  б л  а  т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80953" y="1485099"/>
            <a:ext cx="39466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endParaRPr lang="ru-RU" sz="2000" b="0" cap="none" spc="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23110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092" y="3933056"/>
            <a:ext cx="3946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</a:t>
            </a:r>
          </a:p>
          <a:p>
            <a:pPr algn="ctr"/>
            <a:endParaRPr lang="ru-RU" sz="2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562" y="4129916"/>
            <a:ext cx="236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а  н  ц  и  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692" y="3604658"/>
            <a:ext cx="4331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endParaRPr lang="ru-RU" sz="20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Л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Е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Н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589240"/>
            <a:ext cx="2565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    р  к  у  л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996952"/>
            <a:ext cx="433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Г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3666" y="2905780"/>
            <a:ext cx="1156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  к  л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341" y="2125305"/>
            <a:ext cx="39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1988840"/>
            <a:ext cx="29306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  ф е  р  б л  а  т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80953" y="1485099"/>
            <a:ext cx="39466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endParaRPr lang="ru-RU" sz="2000" b="0" cap="none" spc="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60503" y="1484784"/>
            <a:ext cx="39465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endParaRPr lang="ru-RU" sz="2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9517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3" r="19128"/>
          <a:stretch/>
        </p:blipFill>
        <p:spPr bwMode="auto">
          <a:xfrm>
            <a:off x="0" y="980728"/>
            <a:ext cx="482453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24536" y="555059"/>
            <a:ext cx="43194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dirty="0" smtClean="0"/>
              <a:t>Одноглазый </a:t>
            </a:r>
            <a:r>
              <a:rPr lang="ru-RU" dirty="0"/>
              <a:t>великан из мифов.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поведения, обычаи, передаваемые из поколения в поколение. </a:t>
            </a:r>
          </a:p>
          <a:p>
            <a:pPr marL="342900" lvl="0" indent="-342900" algn="just">
              <a:buAutoNum type="arabicPeriod"/>
            </a:pPr>
            <a:r>
              <a:rPr lang="ru-RU" dirty="0" smtClean="0"/>
              <a:t>Что </a:t>
            </a:r>
            <a:r>
              <a:rPr lang="ru-RU" dirty="0"/>
              <a:t>носит черепаха на себе?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Детеныш </a:t>
            </a:r>
            <a:r>
              <a:rPr lang="ru-RU" dirty="0"/>
              <a:t>курицы.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Инструмент</a:t>
            </a:r>
            <a:r>
              <a:rPr lang="ru-RU" dirty="0"/>
              <a:t>, с помощью которого можно рисовать круги.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Живет </a:t>
            </a:r>
            <a:r>
              <a:rPr lang="ru-RU" dirty="0"/>
              <a:t>в таборе.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Последовательность </a:t>
            </a:r>
            <a:r>
              <a:rPr lang="ru-RU" dirty="0"/>
              <a:t>действий, которая постоянно повторяется (например, Земля делает каждые сутки круг вокруг своей оси).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Там </a:t>
            </a:r>
            <a:r>
              <a:rPr lang="ru-RU" dirty="0"/>
              <a:t>показывают представление клоуны и медведи на велосипедах.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Поверхность</a:t>
            </a:r>
            <a:r>
              <a:rPr lang="ru-RU" dirty="0"/>
              <a:t>, на котором находятся стрелки часов.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Кто </a:t>
            </a:r>
            <a:r>
              <a:rPr lang="ru-RU" dirty="0"/>
              <a:t>занимается охраной правопорядка в обществе?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Дословная </a:t>
            </a:r>
            <a:r>
              <a:rPr lang="ru-RU" dirty="0"/>
              <a:t>передача чьего-либо высказывания. </a:t>
            </a:r>
            <a:endParaRPr lang="ru-RU" dirty="0" smtClean="0"/>
          </a:p>
          <a:p>
            <a:pPr marL="342900" lvl="0" indent="-342900" algn="just">
              <a:buAutoNum type="arabicPeriod"/>
            </a:pPr>
            <a:r>
              <a:rPr lang="ru-RU" dirty="0" smtClean="0"/>
              <a:t>Знаки </a:t>
            </a:r>
            <a:r>
              <a:rPr lang="ru-RU" dirty="0"/>
              <a:t>для записи чисел.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5057" y="5013176"/>
            <a:ext cx="22028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и к  л  о  п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5092" y="3933056"/>
            <a:ext cx="3946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Д</a:t>
            </a:r>
          </a:p>
          <a:p>
            <a:pPr algn="ctr"/>
            <a:endParaRPr lang="ru-RU" sz="20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562" y="4129916"/>
            <a:ext cx="2366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а  н  ц  и  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692" y="3604658"/>
            <a:ext cx="4331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endParaRPr lang="ru-RU" sz="20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Л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Е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Н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589240"/>
            <a:ext cx="2565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     р  к  у  л  ь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996952"/>
            <a:ext cx="4331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Г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3666" y="2905780"/>
            <a:ext cx="11560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  к  л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341" y="2125305"/>
            <a:ext cx="39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1988840"/>
            <a:ext cx="29306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  ф е  р  б л  а  т</a:t>
            </a:r>
            <a:endParaRPr lang="ru-RU" sz="28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80953" y="1485099"/>
            <a:ext cx="39466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П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О</a:t>
            </a:r>
          </a:p>
          <a:p>
            <a:pPr algn="ctr"/>
            <a:endParaRPr lang="ru-RU" sz="2000" b="0" cap="none" spc="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60503" y="1484784"/>
            <a:ext cx="39465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endParaRPr lang="ru-RU" sz="2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Т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05133" y="1509752"/>
            <a:ext cx="39465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Ц</a:t>
            </a: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</a:p>
          <a:p>
            <a:pPr algn="ctr"/>
            <a:endParaRPr lang="ru-RU" sz="20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ru-RU" sz="2000" b="0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</a:p>
          <a:p>
            <a:pPr algn="ctr"/>
            <a:r>
              <a:rPr lang="ru-RU" sz="20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3052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4528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Работа над ошибками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20840"/>
            <a:ext cx="871296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Памятка</a:t>
            </a:r>
          </a:p>
          <a:p>
            <a:endParaRPr lang="ru-RU" sz="2400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200" dirty="0" smtClean="0"/>
              <a:t>Выписать </a:t>
            </a:r>
            <a:r>
              <a:rPr lang="ru-RU" sz="2200" dirty="0"/>
              <a:t>слово, в котором допущена ошибка, обозначить морфему, где она допущена.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200" dirty="0"/>
              <a:t>Определить часть речи. 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200" dirty="0"/>
              <a:t>Назвать орфограмму.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200" dirty="0"/>
              <a:t>Объяснить данное слово графически.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200" dirty="0"/>
              <a:t>Привести пример предложения, словосочетания с данным словом или придумать слово на данное правило.</a:t>
            </a:r>
          </a:p>
        </p:txBody>
      </p:sp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6233"/>
              </p:ext>
            </p:extLst>
          </p:nvPr>
        </p:nvGraphicFramePr>
        <p:xfrm>
          <a:off x="323528" y="1052736"/>
          <a:ext cx="856895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 № 1. </a:t>
                      </a:r>
                    </a:p>
                    <a:p>
                      <a:endParaRPr kumimoji="0" lang="ru-RU" sz="1800" b="1" u="sng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</a:t>
                      </a:r>
                      <a:r>
                        <a:rPr kumimoji="0" lang="ru-RU" sz="24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вляться.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Глагол.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Безударная проверяемая гласная в корне слова.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</a:t>
                      </a:r>
                      <a:r>
                        <a:rPr kumimoji="0" lang="ru-RU" sz="18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вляться – д</a:t>
                      </a:r>
                      <a:r>
                        <a:rPr kumimoji="0" lang="ru-RU" sz="18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во.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Удивительным было это зрелище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 №2.</a:t>
                      </a:r>
                    </a:p>
                    <a:p>
                      <a:endParaRPr kumimoji="0" lang="ru-RU" sz="1800" b="1" u="sng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дорожк</a:t>
                      </a:r>
                      <a:r>
                        <a:rPr kumimoji="0" lang="ru-RU" sz="24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Существительное. 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Правописание е-и в окончаниях существительных .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дорожк</a:t>
                      </a:r>
                      <a:r>
                        <a:rPr kumimoji="0" lang="ru-RU" sz="24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  <a:r>
                        <a:rPr kumimoji="0" lang="ru-RU" sz="2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Д.п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.).</a:t>
                      </a: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заснеженной дорожке пробежал заяц.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lvl="2"/>
                      <a:r>
                        <a:rPr kumimoji="0" lang="ru-RU" sz="18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Пример №3.</a:t>
                      </a:r>
                    </a:p>
                    <a:p>
                      <a:pPr lvl="2"/>
                      <a:endParaRPr kumimoji="0" lang="ru-RU" sz="1800" b="1" u="sng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24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еа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ккуратно.</a:t>
                      </a:r>
                    </a:p>
                    <a:p>
                      <a:pPr lvl="2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Наречие.</a:t>
                      </a:r>
                    </a:p>
                    <a:p>
                      <a:pPr lvl="2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Слитное и раздельное написание НЕ с наречиями на О и Е.</a:t>
                      </a:r>
                    </a:p>
                    <a:p>
                      <a:pPr lvl="2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18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еа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ккуратно (без прилежания).</a:t>
                      </a:r>
                    </a:p>
                    <a:p>
                      <a:pPr lvl="2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 написал неаккуратно 	</a:t>
                      </a:r>
                      <a:endParaRPr kumimoji="0"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Месяц 3"/>
          <p:cNvSpPr/>
          <p:nvPr/>
        </p:nvSpPr>
        <p:spPr>
          <a:xfrm rot="5400000">
            <a:off x="746575" y="1439779"/>
            <a:ext cx="108012" cy="486054"/>
          </a:xfrm>
          <a:prstGeom prst="moon">
            <a:avLst>
              <a:gd name="adj" fmla="val 1976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1736812"/>
            <a:ext cx="288032" cy="252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43841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Магазин</a:t>
            </a:r>
          </a:p>
          <a:p>
            <a:pPr algn="ctr"/>
            <a:endParaRPr lang="ru-RU" sz="2800" b="1" u="sng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/>
              <a:t>Это </a:t>
            </a:r>
            <a:r>
              <a:rPr lang="ru-RU" sz="2400" dirty="0"/>
              <a:t>игра-диалог, где один – продавец, другой – покупатель. Задача – использовать как можно больше слов данной группы. На подготовительном этапе диалоги проговариваются в парах. В игре участвуют 3–4 пары. Жюри отмечает, сколько трудных слов прозвучало в диалоге, не были ли допущены ошибки. Побеждает пара, использовавшая верно большее количество слов, при этом оцениваются и учитываются организация диалога и соблюдение правил речевого этикета.</a:t>
            </a:r>
            <a:r>
              <a:rPr lang="ru-RU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ru-RU" sz="2800" dirty="0" smtClean="0"/>
              <a:t>способы </a:t>
            </a:r>
            <a:r>
              <a:rPr lang="ru-RU" sz="2800" dirty="0"/>
              <a:t>закрепления в памяти обучающихся правильных словесных форм;</a:t>
            </a:r>
            <a:endParaRPr lang="ru-RU" sz="2800" dirty="0" smtClean="0">
              <a:effectLst/>
            </a:endParaRPr>
          </a:p>
          <a:p>
            <a:pPr marL="457200" indent="-457200">
              <a:buBlip>
                <a:blip r:embed="rId2"/>
              </a:buBlip>
            </a:pPr>
            <a:r>
              <a:rPr lang="ru-RU" sz="2800" dirty="0" smtClean="0"/>
              <a:t>упражнения </a:t>
            </a:r>
            <a:r>
              <a:rPr lang="ru-RU" sz="2800" dirty="0"/>
              <a:t>по развитию способностей </a:t>
            </a:r>
            <a:r>
              <a:rPr lang="ru-RU" sz="2800" dirty="0" smtClean="0"/>
              <a:t>к </a:t>
            </a:r>
            <a:r>
              <a:rPr lang="ru-RU" sz="2800" dirty="0"/>
              <a:t>запоминанию с помощью орфографических задач;</a:t>
            </a:r>
            <a:endParaRPr lang="ru-RU" sz="2800" dirty="0" smtClean="0">
              <a:effectLst/>
            </a:endParaRPr>
          </a:p>
          <a:p>
            <a:pPr marL="457200" indent="-457200">
              <a:buBlip>
                <a:blip r:embed="rId2"/>
              </a:buBlip>
            </a:pPr>
            <a:r>
              <a:rPr lang="ru-RU" sz="2800" dirty="0" smtClean="0"/>
              <a:t>методы </a:t>
            </a:r>
            <a:r>
              <a:rPr lang="ru-RU" sz="2800" dirty="0"/>
              <a:t>проверки достигнутых результатов;</a:t>
            </a:r>
            <a:endParaRPr lang="ru-RU" sz="2800" dirty="0" smtClean="0">
              <a:effectLst/>
            </a:endParaRPr>
          </a:p>
          <a:p>
            <a:pPr marL="457200" indent="-457200">
              <a:buBlip>
                <a:blip r:embed="rId2"/>
              </a:buBlip>
            </a:pPr>
            <a:r>
              <a:rPr lang="ru-RU" sz="2800" dirty="0" smtClean="0"/>
              <a:t>приёмы </a:t>
            </a:r>
            <a:r>
              <a:rPr lang="ru-RU" sz="2800" dirty="0"/>
              <a:t>исправления ученических ошибок.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932" y="-99392"/>
            <a:ext cx="3421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</a:rPr>
              <a:t>Обобщение знаний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408516"/>
              </p:ext>
            </p:extLst>
          </p:nvPr>
        </p:nvGraphicFramePr>
        <p:xfrm>
          <a:off x="107504" y="1397000"/>
          <a:ext cx="8856984" cy="423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68552"/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ru-RU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слово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пропущенная буква в слове лес…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ница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буква 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пропущенная буква в слове чу…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ствовать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пропущенная буква в слове в…да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18 буква алфавита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пропущенная буква в слове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перепис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ик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пишется в окончаниях глаголов 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спряжения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пишется на конце приставки перед глухим согласным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12 буква алфавита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пишется в приставках со значением «неполнота действия»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23 буква алфавита</a:t>
                      </a:r>
                      <a:endParaRPr lang="ru-RU" sz="1600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слово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пропущенная буква в слове ч…до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пропущенная буква в слове про…ба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парный звуку Б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пропущенная буква в слове пост…лить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- 23 буква алфавита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пропущенная буква в слове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релый</a:t>
                      </a:r>
                      <a:endParaRPr lang="ru-RU" sz="1600" dirty="0" smtClean="0">
                        <a:effectLst/>
                      </a:endParaRPr>
                    </a:p>
                    <a:p>
                      <a:r>
                        <a:rPr kumimoji="0" lang="ru-RU" sz="1600" b="1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буква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пропущенная буква в слове 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ствуй</a:t>
                      </a:r>
                      <a:endParaRPr lang="ru-RU" sz="1600" dirty="0" smtClean="0">
                        <a:effectLst/>
                      </a:endParaRPr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417438"/>
            <a:ext cx="8784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Катя </a:t>
            </a:r>
            <a:r>
              <a:rPr lang="ru-RU" dirty="0" err="1"/>
              <a:t>Пятеркина</a:t>
            </a:r>
            <a:r>
              <a:rPr lang="ru-RU" dirty="0"/>
              <a:t> передала вам очень важное и нужное слово, но листок, на котором она его написала, промок под дождем. Но Катя оставила подсказки, которые помогут вам восстановить послание. </a:t>
            </a:r>
          </a:p>
        </p:txBody>
      </p:sp>
      <p:pic>
        <p:nvPicPr>
          <p:cNvPr id="5" name="Picture 2" descr="C:\Users\Саня\Desktop\орфографическая зоркость\алфави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03"/>
          <a:stretch/>
        </p:blipFill>
        <p:spPr bwMode="auto">
          <a:xfrm>
            <a:off x="4922382" y="4653136"/>
            <a:ext cx="4061138" cy="22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43841"/>
            <a:ext cx="86409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Проверка </a:t>
            </a:r>
            <a:r>
              <a:rPr lang="ru-RU" sz="2000" i="1" dirty="0"/>
              <a:t>теоретических </a:t>
            </a:r>
            <a:r>
              <a:rPr lang="ru-RU" sz="2000" i="1" dirty="0" smtClean="0"/>
              <a:t>знаний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Игра « Угадай-ка»:</a:t>
            </a:r>
            <a:r>
              <a:rPr lang="ru-RU" sz="2400" u="sng" dirty="0" smtClean="0">
                <a:solidFill>
                  <a:srgbClr val="FF0000"/>
                </a:solidFill>
              </a:rPr>
              <a:t> </a:t>
            </a:r>
            <a:endParaRPr lang="ru-RU" sz="2400" u="sng" dirty="0" smtClean="0">
              <a:solidFill>
                <a:srgbClr val="FF0000"/>
              </a:solidFill>
              <a:effectLst/>
            </a:endParaRPr>
          </a:p>
          <a:p>
            <a:endParaRPr lang="ru-RU" dirty="0" smtClean="0">
              <a:effectLst/>
            </a:endParaRPr>
          </a:p>
          <a:p>
            <a:pPr lvl="0"/>
            <a:r>
              <a:rPr lang="ru-RU" b="1" i="1" dirty="0"/>
              <a:t>О какой орфограмме идёт речь, записать несколько слов на эту </a:t>
            </a:r>
            <a:r>
              <a:rPr lang="ru-RU" b="1" i="1" dirty="0" smtClean="0"/>
              <a:t>орфограмму</a:t>
            </a:r>
          </a:p>
          <a:p>
            <a:pPr lvl="0"/>
            <a:endParaRPr lang="ru-RU" dirty="0"/>
          </a:p>
          <a:p>
            <a:pPr marL="285750" lvl="0" indent="-285750" algn="just">
              <a:buBlip>
                <a:blip r:embed="rId2"/>
              </a:buBlip>
            </a:pPr>
            <a:r>
              <a:rPr lang="ru-RU" dirty="0" smtClean="0"/>
              <a:t> </a:t>
            </a:r>
            <a:r>
              <a:rPr lang="ru-RU" sz="2000" dirty="0"/>
              <a:t>Орфограмма находится в корне с чередующейся гласной. Выбор зависит от того, оканчивается ли корень на СТ, Щ. </a:t>
            </a:r>
            <a:endParaRPr lang="ru-RU" sz="2000" dirty="0" smtClean="0"/>
          </a:p>
          <a:p>
            <a:pPr marL="285750" lvl="0" indent="-285750" algn="just">
              <a:buBlip>
                <a:blip r:embed="rId2"/>
              </a:buBlip>
            </a:pPr>
            <a:r>
              <a:rPr lang="ru-RU" sz="2000" dirty="0" smtClean="0"/>
              <a:t>Орфограмма </a:t>
            </a:r>
            <a:r>
              <a:rPr lang="ru-RU" sz="2000" dirty="0"/>
              <a:t>находится в приставке. Выбор зависит от последующего глухого согласного. </a:t>
            </a:r>
          </a:p>
          <a:p>
            <a:pPr marL="285750" lvl="0" indent="-285750" algn="just">
              <a:buBlip>
                <a:blip r:embed="rId2"/>
              </a:buBlip>
            </a:pPr>
            <a:r>
              <a:rPr lang="ru-RU" sz="2000" dirty="0" smtClean="0"/>
              <a:t>Орфограмма </a:t>
            </a:r>
            <a:r>
              <a:rPr lang="ru-RU" sz="2000" dirty="0"/>
              <a:t>находится в суффиксе. Выбор зависит от того, выпадает ли гласны при склонении слова. </a:t>
            </a:r>
          </a:p>
        </p:txBody>
      </p:sp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4243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</a:rPr>
              <a:t>«Третье (четвертое) лишнее»</a:t>
            </a:r>
            <a:endParaRPr lang="ru-RU" sz="2000" u="sng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7483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Р…</a:t>
            </a:r>
            <a:r>
              <a:rPr lang="ru-RU" sz="2400" dirty="0" err="1"/>
              <a:t>стение</a:t>
            </a:r>
            <a:r>
              <a:rPr lang="ru-RU" sz="2400" dirty="0"/>
              <a:t>, р…сток, </a:t>
            </a:r>
            <a:r>
              <a:rPr lang="ru-RU" sz="2400" dirty="0" err="1"/>
              <a:t>выр</a:t>
            </a:r>
            <a:r>
              <a:rPr lang="ru-RU" sz="2400" dirty="0"/>
              <a:t>…щенный, </a:t>
            </a:r>
            <a:r>
              <a:rPr lang="ru-RU" sz="2400" dirty="0" err="1"/>
              <a:t>прор</a:t>
            </a:r>
            <a:r>
              <a:rPr lang="ru-RU" sz="2400" dirty="0"/>
              <a:t>…</a:t>
            </a:r>
            <a:r>
              <a:rPr lang="ru-RU" sz="2400" dirty="0" err="1"/>
              <a:t>стёт</a:t>
            </a:r>
            <a:endParaRPr lang="ru-RU" sz="2400" dirty="0"/>
          </a:p>
          <a:p>
            <a:pPr lvl="0"/>
            <a:r>
              <a:rPr lang="ru-RU" sz="2400" dirty="0"/>
              <a:t>Гуси…</a:t>
            </a:r>
            <a:r>
              <a:rPr lang="ru-RU" sz="2400" dirty="0" err="1"/>
              <a:t>ый</a:t>
            </a:r>
            <a:r>
              <a:rPr lang="ru-RU" sz="2400" dirty="0"/>
              <a:t>, кожа…</a:t>
            </a:r>
            <a:r>
              <a:rPr lang="ru-RU" sz="2400" dirty="0" err="1"/>
              <a:t>ый</a:t>
            </a:r>
            <a:r>
              <a:rPr lang="ru-RU" sz="2400" dirty="0"/>
              <a:t>, </a:t>
            </a:r>
            <a:r>
              <a:rPr lang="ru-RU" sz="2400" dirty="0" err="1"/>
              <a:t>глиня</a:t>
            </a:r>
            <a:r>
              <a:rPr lang="ru-RU" sz="2400" dirty="0"/>
              <a:t>…</a:t>
            </a:r>
            <a:r>
              <a:rPr lang="ru-RU" sz="2400" dirty="0" err="1"/>
              <a:t>ый</a:t>
            </a:r>
            <a:r>
              <a:rPr lang="ru-RU" sz="2400" dirty="0"/>
              <a:t>, </a:t>
            </a:r>
            <a:r>
              <a:rPr lang="ru-RU" sz="2400" dirty="0" err="1"/>
              <a:t>лу</a:t>
            </a:r>
            <a:r>
              <a:rPr lang="ru-RU" sz="2400" dirty="0"/>
              <a:t>…</a:t>
            </a:r>
            <a:r>
              <a:rPr lang="ru-RU" sz="2400" dirty="0" err="1"/>
              <a:t>ый</a:t>
            </a:r>
            <a:endParaRPr lang="ru-RU" sz="2400" dirty="0"/>
          </a:p>
          <a:p>
            <a:pPr lvl="0"/>
            <a:r>
              <a:rPr lang="ru-RU" sz="2400" dirty="0"/>
              <a:t>Стекля…</a:t>
            </a:r>
            <a:r>
              <a:rPr lang="ru-RU" sz="2400" dirty="0" err="1"/>
              <a:t>ый</a:t>
            </a:r>
            <a:r>
              <a:rPr lang="ru-RU" sz="2400" dirty="0"/>
              <a:t>, </a:t>
            </a:r>
            <a:r>
              <a:rPr lang="ru-RU" sz="2400" dirty="0" err="1"/>
              <a:t>каме</a:t>
            </a:r>
            <a:r>
              <a:rPr lang="ru-RU" sz="2400" dirty="0"/>
              <a:t>…</a:t>
            </a:r>
            <a:r>
              <a:rPr lang="ru-RU" sz="2400" dirty="0" err="1"/>
              <a:t>ый</a:t>
            </a:r>
            <a:r>
              <a:rPr lang="ru-RU" sz="2400" dirty="0"/>
              <a:t>, </a:t>
            </a:r>
            <a:r>
              <a:rPr lang="ru-RU" sz="2400" dirty="0" err="1"/>
              <a:t>оловя</a:t>
            </a:r>
            <a:r>
              <a:rPr lang="ru-RU" sz="2400" dirty="0"/>
              <a:t>…</a:t>
            </a:r>
            <a:r>
              <a:rPr lang="ru-RU" sz="2400" dirty="0" err="1"/>
              <a:t>ый</a:t>
            </a:r>
            <a:r>
              <a:rPr lang="ru-RU" sz="2400" dirty="0"/>
              <a:t>, </a:t>
            </a:r>
            <a:r>
              <a:rPr lang="ru-RU" sz="2400" dirty="0" err="1"/>
              <a:t>деревя</a:t>
            </a:r>
            <a:r>
              <a:rPr lang="ru-RU" sz="2400" dirty="0"/>
              <a:t>…</a:t>
            </a:r>
            <a:r>
              <a:rPr lang="ru-RU" sz="2400" dirty="0" err="1"/>
              <a:t>ый</a:t>
            </a:r>
            <a:endParaRPr lang="ru-RU" sz="2400" dirty="0"/>
          </a:p>
          <a:p>
            <a:pPr lvl="0"/>
            <a:r>
              <a:rPr lang="ru-RU" sz="2400" dirty="0"/>
              <a:t>Пол(?)игры, пол(?)дела, пол(?)леса, пол(?)России.</a:t>
            </a:r>
          </a:p>
          <a:p>
            <a:pPr lvl="0"/>
            <a:r>
              <a:rPr lang="ru-RU" sz="2400" dirty="0" err="1"/>
              <a:t>И́здавн</a:t>
            </a:r>
            <a:r>
              <a:rPr lang="ru-RU" sz="2400" dirty="0"/>
              <a:t>.., </a:t>
            </a:r>
            <a:r>
              <a:rPr lang="ru-RU" sz="2400" dirty="0" err="1"/>
              <a:t>за́прост</a:t>
            </a:r>
            <a:r>
              <a:rPr lang="ru-RU" sz="2400" dirty="0"/>
              <a:t>…, снов…, </a:t>
            </a:r>
            <a:r>
              <a:rPr lang="ru-RU" sz="2400" dirty="0" err="1"/>
              <a:t>до́чист</a:t>
            </a:r>
            <a:r>
              <a:rPr lang="ru-RU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аня\Desktop\орфографическая зоркость\ьь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18384"/>
          <a:stretch/>
        </p:blipFill>
        <p:spPr bwMode="auto">
          <a:xfrm>
            <a:off x="323528" y="764704"/>
            <a:ext cx="8352928" cy="57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ня\Desktop\орфографическая зоркость\приставка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87" b="14614"/>
          <a:stretch/>
        </p:blipFill>
        <p:spPr bwMode="auto">
          <a:xfrm>
            <a:off x="63383" y="476672"/>
            <a:ext cx="6092793" cy="28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6876256" cy="2757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аня\Desktop\орфографическая зоркость\е в корне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" t="7696" r="6910" b="19334"/>
          <a:stretch/>
        </p:blipFill>
        <p:spPr bwMode="auto">
          <a:xfrm>
            <a:off x="175324" y="908720"/>
            <a:ext cx="8826086" cy="546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2708920"/>
            <a:ext cx="5067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..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5498" y="3641901"/>
            <a:ext cx="5067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..</a:t>
            </a:r>
            <a:endParaRPr lang="ru-RU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20688"/>
            <a:ext cx="602701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1" b="14909"/>
          <a:stretch/>
        </p:blipFill>
        <p:spPr bwMode="auto">
          <a:xfrm>
            <a:off x="1475656" y="4005064"/>
            <a:ext cx="7488832" cy="2229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8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4749</TotalTime>
  <Words>2108</Words>
  <Application>Microsoft Office PowerPoint</Application>
  <PresentationFormat>Экран (4:3)</PresentationFormat>
  <Paragraphs>539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12</cp:revision>
  <dcterms:created xsi:type="dcterms:W3CDTF">2021-11-03T02:41:35Z</dcterms:created>
  <dcterms:modified xsi:type="dcterms:W3CDTF">2021-11-06T15:46:05Z</dcterms:modified>
</cp:coreProperties>
</file>