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3" r:id="rId7"/>
    <p:sldId id="261" r:id="rId8"/>
    <p:sldId id="280" r:id="rId9"/>
    <p:sldId id="271" r:id="rId10"/>
    <p:sldId id="266" r:id="rId11"/>
    <p:sldId id="268" r:id="rId12"/>
    <p:sldId id="267" r:id="rId13"/>
    <p:sldId id="269" r:id="rId14"/>
    <p:sldId id="270" r:id="rId15"/>
    <p:sldId id="272" r:id="rId16"/>
    <p:sldId id="273" r:id="rId17"/>
    <p:sldId id="279" r:id="rId18"/>
    <p:sldId id="276" r:id="rId19"/>
    <p:sldId id="274" r:id="rId20"/>
    <p:sldId id="277" r:id="rId21"/>
    <p:sldId id="278" r:id="rId22"/>
    <p:sldId id="275" r:id="rId23"/>
    <p:sldId id="264" r:id="rId24"/>
    <p:sldId id="282" r:id="rId25"/>
    <p:sldId id="283" r:id="rId26"/>
    <p:sldId id="281" r:id="rId27"/>
    <p:sldId id="260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90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Как часто на уроках вы применяете демонстрационные</a:t>
            </a:r>
            <a:r>
              <a:rPr lang="ru-RU" baseline="0" dirty="0"/>
              <a:t> опыты и учебные эксперименты</a:t>
            </a:r>
            <a:r>
              <a:rPr lang="ru-RU" dirty="0"/>
              <a:t>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 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4A67-4AF6-9CF5-1CAC9D49074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4A67-4AF6-9CF5-1CAC9D49074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4A67-4AF6-9CF5-1CAC9D49074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4A67-4AF6-9CF5-1CAC9D490744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Часто</c:v>
                </c:pt>
                <c:pt idx="1">
                  <c:v>Редко</c:v>
                </c:pt>
                <c:pt idx="2">
                  <c:v>по настроению</c:v>
                </c:pt>
                <c:pt idx="3">
                  <c:v>не использую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</c:v>
                </c:pt>
                <c:pt idx="1">
                  <c:v>67</c:v>
                </c:pt>
                <c:pt idx="2">
                  <c:v>15</c:v>
                </c:pt>
                <c:pt idx="3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A67-4AF6-9CF5-1CAC9D490744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Интересны ли вам опыты и эксперименты на уроках географии?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DD7B-4D51-88A3-E6CCAE57AED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DD7B-4D51-88A3-E6CCAE57AED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DD7B-4D51-88A3-E6CCAE57AED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DD7B-4D51-88A3-E6CCAE57AED5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5 класс</c:v>
                </c:pt>
                <c:pt idx="1">
                  <c:v>6 класс</c:v>
                </c:pt>
                <c:pt idx="2">
                  <c:v>7-8 класс</c:v>
                </c:pt>
                <c:pt idx="3">
                  <c:v>9-11 классы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70</c:v>
                </c:pt>
                <c:pt idx="1">
                  <c:v>68</c:v>
                </c:pt>
                <c:pt idx="2">
                  <c:v>50</c:v>
                </c:pt>
                <c:pt idx="3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C05-49A0-91D3-D46A6E8C8411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E4FF58-F39D-4F3C-8EC1-06F219D358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E6A78EF-A23C-4753-8D28-7800E45277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F5660CD-BD19-4985-89F5-546827561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A71AB-ADB1-45D5-A2FD-D0D535823FD4}" type="datetimeFigureOut">
              <a:rPr lang="ru-RU" smtClean="0"/>
              <a:t>15.06.2022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111BA5-9619-400A-8D7E-7E776AB3B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47D468-0F61-466E-94DB-87AB33E57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BB3D5-7286-477C-BF6A-3AA82F1FD5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8342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D68226-8134-4400-8B19-E7A6CDE00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5FDF249-FE71-4901-8FD6-0668DAC6CF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5094C60-9F30-4080-9A08-D6F0AB7FA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A71AB-ADB1-45D5-A2FD-D0D535823FD4}" type="datetimeFigureOut">
              <a:rPr lang="ru-RU" smtClean="0"/>
              <a:t>15.06.2022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03938D7-9A94-47BA-9544-B7B7F2B12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9402D9C-DA60-4053-A40C-DB1DF0C32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BB3D5-7286-477C-BF6A-3AA82F1FD5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0103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27A904B-5686-4C8D-AA29-B08D798F73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7CA781F-8352-4E07-A07D-ABCB832CF6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F057480-EF14-4CF0-92CE-C6587C63B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A71AB-ADB1-45D5-A2FD-D0D535823FD4}" type="datetimeFigureOut">
              <a:rPr lang="ru-RU" smtClean="0"/>
              <a:t>15.06.2022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6521C42-114E-48DD-84EC-46B3471A8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1EB9116-A61B-4CF9-A9B5-33DAB56B0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BB3D5-7286-477C-BF6A-3AA82F1FD5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39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9BE81A-6D29-4989-9CB7-D6B92E0CC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F9817D2-5341-4E02-95E1-A41BE281CF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C9DD3E-457D-45C7-84B6-45F4BC8F8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A71AB-ADB1-45D5-A2FD-D0D535823FD4}" type="datetimeFigureOut">
              <a:rPr lang="ru-RU" smtClean="0"/>
              <a:t>15.06.2022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94A7F2-6C61-44D4-AC19-8E14EB5C4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53A5B1-7A9B-4A68-B845-19A009937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BB3D5-7286-477C-BF6A-3AA82F1FD5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36771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E24FD9-471D-4B73-8676-0C77F97C3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E31AFAE-293E-4E83-BED1-9D4C7BB9DB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5BA8F48-3909-4980-A156-DF696188B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A71AB-ADB1-45D5-A2FD-D0D535823FD4}" type="datetimeFigureOut">
              <a:rPr lang="ru-RU" smtClean="0"/>
              <a:t>15.06.2022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A5966CE-5805-445D-92B9-FB47B9191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2B0B937-FED1-4E55-BD7F-FDFF7C249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BB3D5-7286-477C-BF6A-3AA82F1FD5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999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0CF8A-0BC2-4AA0-B8BC-669941848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9E3F053-FD44-4558-BDD9-34B7EF999F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26FF48B-2196-473A-9563-16D8374A14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7B07FA9-EC3E-4747-A264-0E8D61723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A71AB-ADB1-45D5-A2FD-D0D535823FD4}" type="datetimeFigureOut">
              <a:rPr lang="ru-RU" smtClean="0"/>
              <a:t>15.06.2022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76FC71E-2A63-4D6F-AB98-503FA2C76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78052F4-070D-4AA6-852D-7EF8F440E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BB3D5-7286-477C-BF6A-3AA82F1FD5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2425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BD3B58-DB79-409B-8C90-0438277A2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105528D-6448-4E2F-8AF9-BC5D0FD99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660BAE0-8743-4B31-ADDC-683CC83760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CFC44AD-A056-414A-B3B5-BF70A1702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41302D4-0C64-4622-915A-51FF13FFBD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FF92F4F-3FC6-4FE5-8C9B-6CCA2ED0B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A71AB-ADB1-45D5-A2FD-D0D535823FD4}" type="datetimeFigureOut">
              <a:rPr lang="ru-RU" smtClean="0"/>
              <a:t>15.06.2022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45C2995-777A-4E73-B058-8E929669F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71B24B1-9A47-436B-92C7-5B0515722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BB3D5-7286-477C-BF6A-3AA82F1FD5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53258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82FC8C-0554-4C57-9463-C1CB18400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A315F67-A1C3-4AD6-99E1-E4818580C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A71AB-ADB1-45D5-A2FD-D0D535823FD4}" type="datetimeFigureOut">
              <a:rPr lang="ru-RU" smtClean="0"/>
              <a:t>15.06.2022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08D8F80-586E-4E5E-931D-FB9065CE5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45D3FC8-A4B1-48ED-8FEA-0CBCDF926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BB3D5-7286-477C-BF6A-3AA82F1FD5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6189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2FE1249-7715-41E0-8EC2-5959B7963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A71AB-ADB1-45D5-A2FD-D0D535823FD4}" type="datetimeFigureOut">
              <a:rPr lang="ru-RU" smtClean="0"/>
              <a:t>15.06.2022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0ACC8E6-11EA-4854-8E7C-9A4011E79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CBCA533-1783-4ADC-AA82-33C230530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BB3D5-7286-477C-BF6A-3AA82F1FD5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4952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EC5EC4-5C04-461A-BB66-B17C159DA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73F4425-382C-40A1-86D6-7E98B5B938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B8FDA0C-6FAB-49AE-B7C7-2F408292A3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FBCC00B-A4E3-4E6B-B47B-D5119E568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A71AB-ADB1-45D5-A2FD-D0D535823FD4}" type="datetimeFigureOut">
              <a:rPr lang="ru-RU" smtClean="0"/>
              <a:t>15.06.2022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6F30E9F-1157-4B95-8C00-2F3D5D6FA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D92B736-5B6F-4A4D-B585-E689F4E1B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BB3D5-7286-477C-BF6A-3AA82F1FD5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8279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AF93D5-027D-4A5C-B792-56C3D5859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AE44EB6-2DB0-4404-AA9C-90F2E7F4BF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768B26E-8983-4D0A-804C-76E32047F3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96E3EE-79D3-4971-BCAE-E000FA1D6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A71AB-ADB1-45D5-A2FD-D0D535823FD4}" type="datetimeFigureOut">
              <a:rPr lang="ru-RU" smtClean="0"/>
              <a:t>15.06.2022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B980941-646D-40B2-ADB2-DE32577A7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A2DBA7-82CC-4993-829C-8663F02FF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BB3D5-7286-477C-BF6A-3AA82F1FD5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593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1418D8-2531-407F-BC54-E8C54DB17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6E9E112-342D-4009-9955-2C9980F46A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F5A52AC-0A68-4817-ABEE-DDBE73EBE1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DA71AB-ADB1-45D5-A2FD-D0D535823FD4}" type="datetimeFigureOut">
              <a:rPr lang="ru-RU" smtClean="0"/>
              <a:t>15.06.2022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32BE5B-F27B-4CBA-8FE0-4E00FAA272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0E5CA9-8F47-4781-BFE3-F1008274D5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2BB3D5-7286-477C-BF6A-3AA82F1FD5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1767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C6E73C-7912-4EDC-A25B-818E568BE4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098945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Эксперимент на уроках географии как метод формирования естественно-научной грамотности школьников</a:t>
            </a:r>
          </a:p>
        </p:txBody>
      </p:sp>
    </p:spTree>
    <p:extLst>
      <p:ext uri="{BB962C8B-B14F-4D97-AF65-F5344CB8AC3E}">
        <p14:creationId xmlns:p14="http://schemas.microsoft.com/office/powerpoint/2010/main" val="21276485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03CACB-F37D-4307-8903-EFD8DC48F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Урок «Гидросфера – водная оболочка Земли»</a:t>
            </a:r>
          </a:p>
        </p:txBody>
      </p:sp>
      <p:pic>
        <p:nvPicPr>
          <p:cNvPr id="3" name="Изображение8">
            <a:extLst>
              <a:ext uri="{FF2B5EF4-FFF2-40B4-BE49-F238E27FC236}">
                <a16:creationId xmlns:a16="http://schemas.microsoft.com/office/drawing/2014/main" id="{BE09456B-121C-49A7-80C9-7AD6B96DC325}"/>
              </a:ext>
            </a:extLst>
          </p:cNvPr>
          <p:cNvPicPr/>
          <p:nvPr/>
        </p:nvPicPr>
        <p:blipFill rotWithShape="1">
          <a:blip r:embed="rId2">
            <a:lum/>
            <a:alphaModFix/>
          </a:blip>
          <a:srcRect t="35529" r="29899" b="28294"/>
          <a:stretch/>
        </p:blipFill>
        <p:spPr>
          <a:xfrm>
            <a:off x="2159000" y="1666875"/>
            <a:ext cx="7518400" cy="482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0806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13AD1A-F77D-4252-8BE4-CD935358C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Урок «Подземные воды» (пропускная способность горных пород)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9DF35AE-9E3F-41CD-83C3-F5FFB64B7F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50" t="30361" r="52708" b="44442"/>
          <a:stretch/>
        </p:blipFill>
        <p:spPr>
          <a:xfrm>
            <a:off x="406399" y="2526907"/>
            <a:ext cx="5953685" cy="25146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E84C00C-4E7E-4022-9B26-94D0895F3C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31472" r="29792" b="40737"/>
          <a:stretch/>
        </p:blipFill>
        <p:spPr>
          <a:xfrm>
            <a:off x="7264400" y="2203253"/>
            <a:ext cx="4089400" cy="3161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1913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563314-6DCC-425C-B282-680CC909E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925"/>
            <a:ext cx="10515600" cy="1325563"/>
          </a:xfrm>
        </p:spPr>
        <p:txBody>
          <a:bodyPr/>
          <a:lstStyle/>
          <a:p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Человек и гидросфера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9C31D5F-4AF9-4996-A9FE-3196E3903B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667" t="24617" r="6875" b="17416"/>
          <a:stretch/>
        </p:blipFill>
        <p:spPr>
          <a:xfrm>
            <a:off x="2717782" y="1181519"/>
            <a:ext cx="6756436" cy="5311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1801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49EFB4-A60A-4B1E-82CB-FEE133F34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Урок «Атмосфера: строение, значение, изучение»</a:t>
            </a:r>
          </a:p>
        </p:txBody>
      </p:sp>
      <p:pic>
        <p:nvPicPr>
          <p:cNvPr id="3" name="Изображение3">
            <a:extLst>
              <a:ext uri="{FF2B5EF4-FFF2-40B4-BE49-F238E27FC236}">
                <a16:creationId xmlns:a16="http://schemas.microsoft.com/office/drawing/2014/main" id="{89DB4881-1B3C-4363-B4C8-E75C5286BFC9}"/>
              </a:ext>
            </a:extLst>
          </p:cNvPr>
          <p:cNvPicPr/>
          <p:nvPr/>
        </p:nvPicPr>
        <p:blipFill rotWithShape="1">
          <a:blip r:embed="rId2">
            <a:lum/>
            <a:alphaModFix/>
          </a:blip>
          <a:srcRect l="20744" t="23976" r="13026" b="12848"/>
          <a:stretch/>
        </p:blipFill>
        <p:spPr>
          <a:xfrm>
            <a:off x="3030583" y="1690688"/>
            <a:ext cx="6844937" cy="480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3279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B440EF-8422-422A-8F33-D58768839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Урок «Способы изображения рельефа земной поверхности» </a:t>
            </a:r>
          </a:p>
        </p:txBody>
      </p:sp>
      <p:pic>
        <p:nvPicPr>
          <p:cNvPr id="3" name="Изображение1">
            <a:extLst>
              <a:ext uri="{FF2B5EF4-FFF2-40B4-BE49-F238E27FC236}">
                <a16:creationId xmlns:a16="http://schemas.microsoft.com/office/drawing/2014/main" id="{EF7965D6-E4D4-4BA9-8DC2-966FCF89B902}"/>
              </a:ext>
            </a:extLst>
          </p:cNvPr>
          <p:cNvPicPr/>
          <p:nvPr/>
        </p:nvPicPr>
        <p:blipFill rotWithShape="1">
          <a:blip r:embed="rId2">
            <a:lum/>
            <a:alphaModFix/>
          </a:blip>
          <a:srcRect l="16786" t="20217" r="20794" b="24799"/>
          <a:stretch/>
        </p:blipFill>
        <p:spPr>
          <a:xfrm>
            <a:off x="736601" y="1985961"/>
            <a:ext cx="5359399" cy="3556001"/>
          </a:xfrm>
          <a:prstGeom prst="rect">
            <a:avLst/>
          </a:prstGeom>
        </p:spPr>
      </p:pic>
      <p:pic>
        <p:nvPicPr>
          <p:cNvPr id="4" name="Изображение2">
            <a:extLst>
              <a:ext uri="{FF2B5EF4-FFF2-40B4-BE49-F238E27FC236}">
                <a16:creationId xmlns:a16="http://schemas.microsoft.com/office/drawing/2014/main" id="{6BA65EBA-EAD7-4924-9A53-F1B1C41A8392}"/>
              </a:ext>
            </a:extLst>
          </p:cNvPr>
          <p:cNvPicPr/>
          <p:nvPr/>
        </p:nvPicPr>
        <p:blipFill rotWithShape="1">
          <a:blip r:embed="rId3">
            <a:lum/>
            <a:alphaModFix/>
          </a:blip>
          <a:srcRect l="22167" t="15165" r="36367" b="25009"/>
          <a:stretch/>
        </p:blipFill>
        <p:spPr>
          <a:xfrm>
            <a:off x="6807199" y="1985961"/>
            <a:ext cx="3429001" cy="355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9917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4D5B87-4CCF-4E06-B67F-822BC6ECA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Урок «Форма, размеры строение Земли»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4ADF3C8-8A93-4106-A224-3DEF4CFFAD5E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 l="11250" r="11250"/>
          <a:stretch>
            <a:fillRect/>
          </a:stretch>
        </p:blipFill>
        <p:spPr>
          <a:xfrm>
            <a:off x="2916000" y="1690688"/>
            <a:ext cx="6360000" cy="4694286"/>
          </a:xfrm>
          <a:prstGeom prst="rect">
            <a:avLst/>
          </a:prstGeom>
          <a:noFill/>
          <a:ln>
            <a:noFill/>
            <a:headEnd type="arrow"/>
          </a:ln>
        </p:spPr>
      </p:pic>
    </p:spTree>
    <p:extLst>
      <p:ext uri="{BB962C8B-B14F-4D97-AF65-F5344CB8AC3E}">
        <p14:creationId xmlns:p14="http://schemas.microsoft.com/office/powerpoint/2010/main" val="8524632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53E917-B089-45FD-996D-9C2654550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Урок «Осадки»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33F6A54-9FD1-45F5-9A58-CBB63922C081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 l="3750" r="15000"/>
          <a:stretch>
            <a:fillRect/>
          </a:stretch>
        </p:blipFill>
        <p:spPr>
          <a:xfrm>
            <a:off x="897800" y="1690688"/>
            <a:ext cx="5198200" cy="4303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A2331DB-F84D-453B-99EC-6480E98827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/>
            <a:alphaModFix/>
          </a:blip>
          <a:srcRect t="3750" r="7507" b="26690"/>
          <a:stretch/>
        </p:blipFill>
        <p:spPr>
          <a:xfrm>
            <a:off x="7035802" y="1377180"/>
            <a:ext cx="3887640" cy="493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710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F440A90-8B03-427B-9B03-6E3A0E2F2E55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 l="7500" t="7507" r="15000"/>
          <a:stretch>
            <a:fillRect/>
          </a:stretch>
        </p:blipFill>
        <p:spPr>
          <a:xfrm>
            <a:off x="506200" y="1315200"/>
            <a:ext cx="5173200" cy="37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8A0E44-FA15-4B29-804F-F0BC877EA91A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3750" r="11250" b="7507"/>
          <a:stretch>
            <a:fillRect/>
          </a:stretch>
        </p:blipFill>
        <p:spPr>
          <a:xfrm>
            <a:off x="5918200" y="1315200"/>
            <a:ext cx="6090000" cy="378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82847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137A53-D937-4D37-BABA-92E119439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Угол падения солнечных лучей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4ACEF60-06B3-4B7F-AA7D-D07BAA9CC309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 l="15000" r="15000"/>
          <a:stretch>
            <a:fillRect/>
          </a:stretch>
        </p:blipFill>
        <p:spPr>
          <a:xfrm>
            <a:off x="408600" y="1675875"/>
            <a:ext cx="4841640" cy="465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19C4727-FB66-4A4E-B8D3-FE157FC5D8BE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679840" y="1690688"/>
            <a:ext cx="6047467" cy="4379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58685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1831EA-F5DE-4F8D-B85C-2259485F3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Опыт «Притяжение Земли»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5E98191-D313-4EA3-9EA3-F92C83B8E4D2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 l="7507" r="11260" b="15000"/>
          <a:stretch>
            <a:fillRect/>
          </a:stretch>
        </p:blipFill>
        <p:spPr>
          <a:xfrm>
            <a:off x="2569200" y="1406161"/>
            <a:ext cx="3060000" cy="54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CD6988B-FE8D-4BA4-9BD3-D5172C1F7D5A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7507" t="7500" r="11260"/>
          <a:stretch>
            <a:fillRect/>
          </a:stretch>
        </p:blipFill>
        <p:spPr>
          <a:xfrm>
            <a:off x="7360200" y="1406161"/>
            <a:ext cx="2700000" cy="54518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08602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EB657EE-C43B-442C-99F9-294C5C6CC7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27" t="18975" r="10341" b="8869"/>
          <a:stretch/>
        </p:blipFill>
        <p:spPr>
          <a:xfrm>
            <a:off x="359928" y="193963"/>
            <a:ext cx="11472143" cy="6470073"/>
          </a:xfrm>
          <a:prstGeom prst="round2SameRect">
            <a:avLst/>
          </a:prstGeom>
        </p:spPr>
      </p:pic>
    </p:spTree>
    <p:extLst>
      <p:ext uri="{BB962C8B-B14F-4D97-AF65-F5344CB8AC3E}">
        <p14:creationId xmlns:p14="http://schemas.microsoft.com/office/powerpoint/2010/main" val="13024559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E83019-EEA7-4282-BF35-FDDE90FD0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Как сделать гигрометр?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85FAA6-EEB1-409F-A30B-93A2E11CE876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 l="7500" r="3750"/>
          <a:stretch>
            <a:fillRect/>
          </a:stretch>
        </p:blipFill>
        <p:spPr>
          <a:xfrm>
            <a:off x="179999" y="1620000"/>
            <a:ext cx="5527703" cy="36840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E8AEAC3-3399-4633-9499-19AE9D9AE34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11250" t="11260" r="11250"/>
          <a:stretch>
            <a:fillRect/>
          </a:stretch>
        </p:blipFill>
        <p:spPr>
          <a:xfrm>
            <a:off x="6096000" y="1579844"/>
            <a:ext cx="5580000" cy="3724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76002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B50792-2B62-4781-9657-8D63B63F1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Как сделать гигрометр?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592F0F1-919D-4D6B-B989-C19F8D8F50C9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 l="18750" t="7507" r="7500" b="3752"/>
          <a:stretch>
            <a:fillRect/>
          </a:stretch>
        </p:blipFill>
        <p:spPr>
          <a:xfrm>
            <a:off x="461600" y="1690688"/>
            <a:ext cx="4860000" cy="41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8AAB411-A356-4C3A-85D7-C4255A0958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/>
            <a:alphaModFix/>
          </a:blip>
          <a:srcRect t="23275" b="12765"/>
          <a:stretch/>
        </p:blipFill>
        <p:spPr>
          <a:xfrm>
            <a:off x="6458280" y="1542950"/>
            <a:ext cx="4252320" cy="4435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71320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0C7A65-7D12-473D-A358-7345AD7F3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Урок «Вулканы»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78547F9-9D14-4EA1-9245-C2207564CF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409" t="19783" r="33296" b="23421"/>
          <a:stretch/>
        </p:blipFill>
        <p:spPr>
          <a:xfrm>
            <a:off x="734289" y="1690687"/>
            <a:ext cx="4835237" cy="463720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8B37DFD-8158-41D1-B2A9-A952BBD466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523" t="18564" r="33182" b="24640"/>
          <a:stretch/>
        </p:blipFill>
        <p:spPr>
          <a:xfrm>
            <a:off x="6345381" y="1690686"/>
            <a:ext cx="4835237" cy="4637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1901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15F3E7-FB5E-4253-AD77-5EB5ECF36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74738"/>
            <a:ext cx="10515600" cy="2852737"/>
          </a:xfrm>
        </p:spPr>
        <p:txBody>
          <a:bodyPr/>
          <a:lstStyle/>
          <a:p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Домашний эксперимент</a:t>
            </a:r>
          </a:p>
        </p:txBody>
      </p:sp>
    </p:spTree>
    <p:extLst>
      <p:ext uri="{BB962C8B-B14F-4D97-AF65-F5344CB8AC3E}">
        <p14:creationId xmlns:p14="http://schemas.microsoft.com/office/powerpoint/2010/main" val="787306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3696FCD-B29D-44D3-9AFC-04A36E8D5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Преимущества домашнего эксперимента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96D3476-F583-40CE-A870-0668F771A9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792" t="28508" r="19583" b="19986"/>
          <a:stretch/>
        </p:blipFill>
        <p:spPr>
          <a:xfrm>
            <a:off x="2057400" y="1366250"/>
            <a:ext cx="8077200" cy="512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5270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B6D143-8699-4866-B346-20D50DE81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Требования к домашнему эксперименту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ECA7CE7-FA89-4135-B947-144D84C9E6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416" t="29249" r="23750" b="24432"/>
          <a:stretch/>
        </p:blipFill>
        <p:spPr>
          <a:xfrm>
            <a:off x="1625600" y="1382745"/>
            <a:ext cx="8585200" cy="5475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667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37EFA39-E7AE-41D4-A089-DF7CE0B13E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125" t="32213" r="20416" b="19615"/>
          <a:stretch/>
        </p:blipFill>
        <p:spPr>
          <a:xfrm>
            <a:off x="159238" y="812800"/>
            <a:ext cx="11873523" cy="523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9591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D0319F9-2A20-4FB9-8AEA-F2D224B97797}"/>
              </a:ext>
            </a:extLst>
          </p:cNvPr>
          <p:cNvSpPr txBox="1"/>
          <p:nvPr/>
        </p:nvSpPr>
        <p:spPr>
          <a:xfrm>
            <a:off x="558800" y="736600"/>
            <a:ext cx="6654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accent5">
                    <a:lumMod val="75000"/>
                  </a:schemeClr>
                </a:solidFill>
              </a:rPr>
              <a:t>Знания, не рожденные ОПЫТОМ матерью всякой достоверности – бесплодны и полны ошибок.</a:t>
            </a:r>
          </a:p>
          <a:p>
            <a:r>
              <a:rPr lang="ru-RU" sz="2800" dirty="0">
                <a:solidFill>
                  <a:schemeClr val="accent5">
                    <a:lumMod val="75000"/>
                  </a:schemeClr>
                </a:solidFill>
              </a:rPr>
              <a:t>Леонардо да Винчи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0AB9CD-BB49-47DB-91C4-F1D9A4A878EB}"/>
              </a:ext>
            </a:extLst>
          </p:cNvPr>
          <p:cNvSpPr txBox="1"/>
          <p:nvPr/>
        </p:nvSpPr>
        <p:spPr>
          <a:xfrm>
            <a:off x="5232400" y="2057400"/>
            <a:ext cx="6654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accent5">
                    <a:lumMod val="75000"/>
                  </a:schemeClr>
                </a:solidFill>
              </a:rPr>
              <a:t>Опыт и наблюдение – таковы величайшие источники МУДРОСТИ, доступ к которым открыт для каждого человека. </a:t>
            </a:r>
          </a:p>
          <a:p>
            <a:r>
              <a:rPr lang="ru-RU" sz="2800" dirty="0" err="1">
                <a:solidFill>
                  <a:schemeClr val="accent5">
                    <a:lumMod val="75000"/>
                  </a:schemeClr>
                </a:solidFill>
              </a:rPr>
              <a:t>Чэннинг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</a:rPr>
              <a:t> У.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7F74A5-FD18-47C8-9BAF-134E72C11CF4}"/>
              </a:ext>
            </a:extLst>
          </p:cNvPr>
          <p:cNvSpPr txBox="1"/>
          <p:nvPr/>
        </p:nvSpPr>
        <p:spPr>
          <a:xfrm>
            <a:off x="203200" y="4305519"/>
            <a:ext cx="9423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accent5">
                    <a:lumMod val="75000"/>
                  </a:schemeClr>
                </a:solidFill>
              </a:rPr>
              <a:t>Самое лучшее – все проверять ЭКСПЕРИМЕНТАЛЬНЫМ ПУТЕМ: тогда действительно можно приобрести знания, в то время как строя догадки и делая умозаключения, никогда не станешь по настоящему ОБРАЗОВАННЫМ человеком.</a:t>
            </a:r>
          </a:p>
          <a:p>
            <a:r>
              <a:rPr lang="ru-RU" sz="2800" dirty="0">
                <a:solidFill>
                  <a:schemeClr val="accent5">
                    <a:lumMod val="75000"/>
                  </a:schemeClr>
                </a:solidFill>
              </a:rPr>
              <a:t>Марк Твен</a:t>
            </a:r>
          </a:p>
        </p:txBody>
      </p:sp>
    </p:spTree>
    <p:extLst>
      <p:ext uri="{BB962C8B-B14F-4D97-AF65-F5344CB8AC3E}">
        <p14:creationId xmlns:p14="http://schemas.microsoft.com/office/powerpoint/2010/main" val="19995052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E9A7674-755F-43B6-9B42-475ADF496D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55" t="17358" r="10909" b="16954"/>
          <a:stretch/>
        </p:blipFill>
        <p:spPr>
          <a:xfrm>
            <a:off x="225595" y="817419"/>
            <a:ext cx="11740810" cy="551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6173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997CF58-728A-4287-9936-2594EF2AB9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10" t="14731" r="12841" b="11900"/>
          <a:stretch/>
        </p:blipFill>
        <p:spPr>
          <a:xfrm>
            <a:off x="410598" y="353291"/>
            <a:ext cx="11370803" cy="6151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1455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F3B39F-511A-444C-A903-515BDB08A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017" y="479684"/>
            <a:ext cx="10515600" cy="754973"/>
          </a:xfrm>
        </p:spPr>
        <p:txBody>
          <a:bodyPr>
            <a:normAutofit/>
          </a:bodyPr>
          <a:lstStyle/>
          <a:p>
            <a:r>
              <a:rPr lang="ru-RU" sz="4800" b="1" dirty="0">
                <a:solidFill>
                  <a:schemeClr val="accent5">
                    <a:lumMod val="75000"/>
                  </a:schemeClr>
                </a:solidFill>
              </a:rPr>
              <a:t>Результаты анкетирования учителей</a:t>
            </a:r>
          </a:p>
        </p:txBody>
      </p:sp>
      <p:graphicFrame>
        <p:nvGraphicFramePr>
          <p:cNvPr id="3" name="Диаграмма 2">
            <a:extLst>
              <a:ext uri="{FF2B5EF4-FFF2-40B4-BE49-F238E27FC236}">
                <a16:creationId xmlns:a16="http://schemas.microsoft.com/office/drawing/2014/main" id="{660B7A6C-CDED-4FEB-AB62-A8BBD1C48A4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7509224"/>
              </p:ext>
            </p:extLst>
          </p:nvPr>
        </p:nvGraphicFramePr>
        <p:xfrm>
          <a:off x="2032000" y="1517017"/>
          <a:ext cx="7933410" cy="4861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608708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F3B39F-511A-444C-A903-515BDB08A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9724"/>
            <a:ext cx="10515600" cy="724994"/>
          </a:xfrm>
        </p:spPr>
        <p:txBody>
          <a:bodyPr>
            <a:normAutofit/>
          </a:bodyPr>
          <a:lstStyle/>
          <a:p>
            <a:r>
              <a:rPr lang="ru-RU" sz="4400" b="1" dirty="0">
                <a:solidFill>
                  <a:schemeClr val="accent5">
                    <a:lumMod val="75000"/>
                  </a:schemeClr>
                </a:solidFill>
              </a:rPr>
              <a:t>Результаты анкетирования школьников</a:t>
            </a:r>
          </a:p>
        </p:txBody>
      </p:sp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FD0B2D04-E366-469F-BAE1-A3E364A170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73362209"/>
              </p:ext>
            </p:extLst>
          </p:nvPr>
        </p:nvGraphicFramePr>
        <p:xfrm>
          <a:off x="2032000" y="1517017"/>
          <a:ext cx="7948908" cy="49212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38734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F3B39F-511A-444C-A903-515BDB08A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Эксперименты на уроках географии</a:t>
            </a:r>
          </a:p>
        </p:txBody>
      </p:sp>
    </p:spTree>
    <p:extLst>
      <p:ext uri="{BB962C8B-B14F-4D97-AF65-F5344CB8AC3E}">
        <p14:creationId xmlns:p14="http://schemas.microsoft.com/office/powerpoint/2010/main" val="11342303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CF0A3B2-224F-47ED-A017-0BDDD909FF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125" t="29248" r="19791" b="17392"/>
          <a:stretch/>
        </p:blipFill>
        <p:spPr>
          <a:xfrm>
            <a:off x="406753" y="406400"/>
            <a:ext cx="11616619" cy="561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5490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383525-CC1D-4773-A831-791096C3F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Опыт «Образование тумана»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FA86B29-E784-4651-933E-0CC8534AC6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875" t="27396" r="43542" b="19985"/>
          <a:stretch/>
        </p:blipFill>
        <p:spPr>
          <a:xfrm>
            <a:off x="3276600" y="1514475"/>
            <a:ext cx="4978400" cy="497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08020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995</TotalTime>
  <Words>200</Words>
  <Application>Microsoft Office PowerPoint</Application>
  <PresentationFormat>Широкоэкранный</PresentationFormat>
  <Paragraphs>28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Тема Office</vt:lpstr>
      <vt:lpstr>Эксперимент на уроках географии как метод формирования естественно-научной грамотности школьников</vt:lpstr>
      <vt:lpstr>Презентация PowerPoint</vt:lpstr>
      <vt:lpstr>Презентация PowerPoint</vt:lpstr>
      <vt:lpstr>Презентация PowerPoint</vt:lpstr>
      <vt:lpstr>Результаты анкетирования учителей</vt:lpstr>
      <vt:lpstr>Результаты анкетирования школьников</vt:lpstr>
      <vt:lpstr>Эксперименты на уроках географии</vt:lpstr>
      <vt:lpstr>Презентация PowerPoint</vt:lpstr>
      <vt:lpstr>Опыт «Образование тумана»</vt:lpstr>
      <vt:lpstr>Урок «Гидросфера – водная оболочка Земли»</vt:lpstr>
      <vt:lpstr>Урок «Подземные воды» (пропускная способность горных пород)</vt:lpstr>
      <vt:lpstr>Человек и гидросфера</vt:lpstr>
      <vt:lpstr>Урок «Атмосфера: строение, значение, изучение»</vt:lpstr>
      <vt:lpstr>Урок «Способы изображения рельефа земной поверхности» </vt:lpstr>
      <vt:lpstr>Урок «Форма, размеры строение Земли»</vt:lpstr>
      <vt:lpstr>Урок «Осадки»</vt:lpstr>
      <vt:lpstr>Презентация PowerPoint</vt:lpstr>
      <vt:lpstr>Угол падения солнечных лучей</vt:lpstr>
      <vt:lpstr>Опыт «Притяжение Земли»</vt:lpstr>
      <vt:lpstr>Как сделать гигрометр?</vt:lpstr>
      <vt:lpstr>Как сделать гигрометр?</vt:lpstr>
      <vt:lpstr>Урок «Вулканы»</vt:lpstr>
      <vt:lpstr>Домашний эксперимент</vt:lpstr>
      <vt:lpstr>Преимущества домашнего эксперимента</vt:lpstr>
      <vt:lpstr>Требования к домашнему эксперименту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Эксперименты как метод формирования естественно-научной грамотности школьников</dc:title>
  <dc:creator>владимир стародубцев</dc:creator>
  <cp:lastModifiedBy>владимир стародубцев</cp:lastModifiedBy>
  <cp:revision>5</cp:revision>
  <dcterms:created xsi:type="dcterms:W3CDTF">2022-03-26T18:52:26Z</dcterms:created>
  <dcterms:modified xsi:type="dcterms:W3CDTF">2022-06-15T06:52:30Z</dcterms:modified>
</cp:coreProperties>
</file>