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95" r:id="rId2"/>
    <p:sldId id="496" r:id="rId3"/>
    <p:sldId id="497" r:id="rId4"/>
    <p:sldId id="507" r:id="rId5"/>
    <p:sldId id="509" r:id="rId6"/>
    <p:sldId id="511" r:id="rId7"/>
    <p:sldId id="512" r:id="rId8"/>
    <p:sldId id="477" r:id="rId9"/>
    <p:sldId id="514" r:id="rId10"/>
    <p:sldId id="516" r:id="rId11"/>
    <p:sldId id="518" r:id="rId12"/>
    <p:sldId id="531" r:id="rId13"/>
    <p:sldId id="521" r:id="rId14"/>
    <p:sldId id="522" r:id="rId15"/>
    <p:sldId id="523" r:id="rId16"/>
    <p:sldId id="530" r:id="rId17"/>
    <p:sldId id="528" r:id="rId18"/>
    <p:sldId id="524" r:id="rId19"/>
    <p:sldId id="527" r:id="rId20"/>
    <p:sldId id="529" r:id="rId21"/>
    <p:sldId id="526" r:id="rId22"/>
    <p:sldId id="520" r:id="rId23"/>
    <p:sldId id="525" r:id="rId24"/>
    <p:sldId id="532" r:id="rId25"/>
    <p:sldId id="533" r:id="rId26"/>
    <p:sldId id="534" r:id="rId27"/>
    <p:sldId id="501" r:id="rId28"/>
    <p:sldId id="499" r:id="rId2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C59"/>
    <a:srgbClr val="FF0000"/>
    <a:srgbClr val="F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4713" autoAdjust="0"/>
  </p:normalViewPr>
  <p:slideViewPr>
    <p:cSldViewPr>
      <p:cViewPr varScale="1">
        <p:scale>
          <a:sx n="143" d="100"/>
          <a:sy n="143" d="100"/>
        </p:scale>
        <p:origin x="1116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6T00:22:10.743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2088A-E482-4CE8-BD9C-86817E82C0F1}" type="doc">
      <dgm:prSet loTypeId="urn:microsoft.com/office/officeart/2005/8/layout/hierarchy3" loCatId="hierarchy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B77CE14-5707-4AFB-A422-ADA265A8185E}">
      <dgm:prSet phldrT="[Текст]"/>
      <dgm:spPr/>
      <dgm:t>
        <a:bodyPr/>
        <a:lstStyle/>
        <a:p>
          <a:r>
            <a:rPr lang="ru-RU" dirty="0"/>
            <a:t>Применение  логически опорных конспектов (ЛОК)</a:t>
          </a:r>
        </a:p>
      </dgm:t>
    </dgm:pt>
    <dgm:pt modelId="{C385F188-BFA0-4443-BBC4-3FBA017B14F8}" type="parTrans" cxnId="{0A8690EB-D036-4FC1-B105-F7323EF908B1}">
      <dgm:prSet/>
      <dgm:spPr/>
      <dgm:t>
        <a:bodyPr/>
        <a:lstStyle/>
        <a:p>
          <a:endParaRPr lang="ru-RU"/>
        </a:p>
      </dgm:t>
    </dgm:pt>
    <dgm:pt modelId="{B2FB7FCB-E6FC-44CD-B002-A72FCB298CDF}" type="sibTrans" cxnId="{0A8690EB-D036-4FC1-B105-F7323EF908B1}">
      <dgm:prSet/>
      <dgm:spPr/>
      <dgm:t>
        <a:bodyPr/>
        <a:lstStyle/>
        <a:p>
          <a:endParaRPr lang="ru-RU"/>
        </a:p>
      </dgm:t>
    </dgm:pt>
    <dgm:pt modelId="{2EE23BB2-AA9D-4AC7-BA71-818F991FF5C6}">
      <dgm:prSet phldrT="[Текст]" custT="1"/>
      <dgm:spPr/>
      <dgm:t>
        <a:bodyPr/>
        <a:lstStyle/>
        <a:p>
          <a:r>
            <a:rPr lang="ru-RU" sz="1200" dirty="0"/>
            <a:t> ЛОК- компактное графическое отображение основного учебного материала лекции с указанием логической структуры в процессе изложения его учителем</a:t>
          </a:r>
        </a:p>
      </dgm:t>
    </dgm:pt>
    <dgm:pt modelId="{E9131B9D-9EEC-4282-9264-909869F00553}" type="parTrans" cxnId="{98A0DC14-1525-4FA5-8766-43367579F171}">
      <dgm:prSet/>
      <dgm:spPr/>
      <dgm:t>
        <a:bodyPr/>
        <a:lstStyle/>
        <a:p>
          <a:endParaRPr lang="ru-RU"/>
        </a:p>
      </dgm:t>
    </dgm:pt>
    <dgm:pt modelId="{EB293E8B-3335-4851-841C-C4044460DB8B}" type="sibTrans" cxnId="{98A0DC14-1525-4FA5-8766-43367579F171}">
      <dgm:prSet/>
      <dgm:spPr/>
      <dgm:t>
        <a:bodyPr/>
        <a:lstStyle/>
        <a:p>
          <a:endParaRPr lang="ru-RU"/>
        </a:p>
      </dgm:t>
    </dgm:pt>
    <dgm:pt modelId="{ADF3D0EA-1263-427A-87FE-5A07CC07C658}">
      <dgm:prSet phldrT="[Текст]" custT="1"/>
      <dgm:spPr/>
      <dgm:t>
        <a:bodyPr/>
        <a:lstStyle/>
        <a:p>
          <a:endParaRPr lang="ru-RU" sz="1200" dirty="0"/>
        </a:p>
        <a:p>
          <a:r>
            <a:rPr lang="ru-RU" sz="1200" dirty="0"/>
            <a:t>Требования: * лаконичность, структурность, компактность расположения учебного материала, простота.*выделение основного материала цветом, величиной знаков.*словесная форма отображения учебного материала, с использованием графиков, диаграмм, стрелок, символов</a:t>
          </a:r>
        </a:p>
        <a:p>
          <a:endParaRPr lang="ru-RU" sz="1200" dirty="0"/>
        </a:p>
      </dgm:t>
    </dgm:pt>
    <dgm:pt modelId="{3E3D6979-C996-4947-AAE7-EDD2ED9E9A9D}" type="parTrans" cxnId="{FB45E177-3F7F-41B8-B4A8-433BE59518DD}">
      <dgm:prSet/>
      <dgm:spPr/>
      <dgm:t>
        <a:bodyPr/>
        <a:lstStyle/>
        <a:p>
          <a:endParaRPr lang="ru-RU"/>
        </a:p>
      </dgm:t>
    </dgm:pt>
    <dgm:pt modelId="{BE3D87A9-9A76-434C-B19E-741431263054}" type="sibTrans" cxnId="{FB45E177-3F7F-41B8-B4A8-433BE59518DD}">
      <dgm:prSet/>
      <dgm:spPr/>
      <dgm:t>
        <a:bodyPr/>
        <a:lstStyle/>
        <a:p>
          <a:endParaRPr lang="ru-RU"/>
        </a:p>
      </dgm:t>
    </dgm:pt>
    <dgm:pt modelId="{62B42EF0-94B2-4154-BB7E-87889541E422}">
      <dgm:prSet phldrT="[Текст]"/>
      <dgm:spPr/>
      <dgm:t>
        <a:bodyPr/>
        <a:lstStyle/>
        <a:p>
          <a:r>
            <a:rPr lang="ru-RU" dirty="0"/>
            <a:t> Применение графических конспектов</a:t>
          </a:r>
        </a:p>
      </dgm:t>
    </dgm:pt>
    <dgm:pt modelId="{6D1C4208-A450-48FB-8EE0-32F16132431D}" type="parTrans" cxnId="{5322C72A-ABD5-498A-9340-A59F518557D9}">
      <dgm:prSet/>
      <dgm:spPr/>
      <dgm:t>
        <a:bodyPr/>
        <a:lstStyle/>
        <a:p>
          <a:endParaRPr lang="ru-RU"/>
        </a:p>
      </dgm:t>
    </dgm:pt>
    <dgm:pt modelId="{08433E0C-DD77-4F4B-A911-483193F18934}" type="sibTrans" cxnId="{5322C72A-ABD5-498A-9340-A59F518557D9}">
      <dgm:prSet/>
      <dgm:spPr/>
      <dgm:t>
        <a:bodyPr/>
        <a:lstStyle/>
        <a:p>
          <a:endParaRPr lang="ru-RU"/>
        </a:p>
      </dgm:t>
    </dgm:pt>
    <dgm:pt modelId="{E58AE34D-E041-4FC9-8077-25E67C4F0470}">
      <dgm:prSet phldrT="[Текст]" custT="1"/>
      <dgm:spPr/>
      <dgm:t>
        <a:bodyPr/>
        <a:lstStyle/>
        <a:p>
          <a:r>
            <a:rPr lang="ru-RU" sz="1200" dirty="0"/>
            <a:t>Визуальная интерпретация учебного материала изложенного учителем и выполняемого учащимися в процессе рассказа или объяснения преподавателя</a:t>
          </a:r>
        </a:p>
      </dgm:t>
    </dgm:pt>
    <dgm:pt modelId="{125D054F-9F15-4E5C-A166-B8EFA9B25E5C}" type="parTrans" cxnId="{603E03B6-89C0-4D77-A8BE-711E612ED57A}">
      <dgm:prSet/>
      <dgm:spPr/>
      <dgm:t>
        <a:bodyPr/>
        <a:lstStyle/>
        <a:p>
          <a:endParaRPr lang="ru-RU"/>
        </a:p>
      </dgm:t>
    </dgm:pt>
    <dgm:pt modelId="{7A84A469-88CF-4484-BAA2-7EB35DC3C502}" type="sibTrans" cxnId="{603E03B6-89C0-4D77-A8BE-711E612ED57A}">
      <dgm:prSet/>
      <dgm:spPr/>
      <dgm:t>
        <a:bodyPr/>
        <a:lstStyle/>
        <a:p>
          <a:endParaRPr lang="ru-RU"/>
        </a:p>
      </dgm:t>
    </dgm:pt>
    <dgm:pt modelId="{3685D56A-C1C8-44EB-A224-1D18636B3012}">
      <dgm:prSet phldrT="[Текст]" custT="1"/>
      <dgm:spPr/>
      <dgm:t>
        <a:bodyPr/>
        <a:lstStyle/>
        <a:p>
          <a:r>
            <a:rPr lang="ru-RU" sz="1200" dirty="0"/>
            <a:t>Требования:* предыдущие (для ЛОКов), *составление поэтапного конспекта, но с большей долей самостоятельной работы, выполняемой обучающими</a:t>
          </a:r>
        </a:p>
      </dgm:t>
    </dgm:pt>
    <dgm:pt modelId="{F4444E07-7BE2-4F6B-9FDA-E7D4A7C82F2C}" type="parTrans" cxnId="{A452F721-C652-4958-8D36-FBC3B2539ABA}">
      <dgm:prSet/>
      <dgm:spPr/>
      <dgm:t>
        <a:bodyPr/>
        <a:lstStyle/>
        <a:p>
          <a:endParaRPr lang="ru-RU"/>
        </a:p>
      </dgm:t>
    </dgm:pt>
    <dgm:pt modelId="{7BFA5954-6B5B-41A6-99E3-5117451F49CB}" type="sibTrans" cxnId="{A452F721-C652-4958-8D36-FBC3B2539ABA}">
      <dgm:prSet/>
      <dgm:spPr/>
      <dgm:t>
        <a:bodyPr/>
        <a:lstStyle/>
        <a:p>
          <a:endParaRPr lang="ru-RU"/>
        </a:p>
      </dgm:t>
    </dgm:pt>
    <dgm:pt modelId="{25A7E287-FBFE-437B-ABF4-BD1023DDD891}" type="pres">
      <dgm:prSet presAssocID="{CAF2088A-E482-4CE8-BD9C-86817E82C0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040FC9-10FA-47D2-90E7-A26F1EE6E925}" type="pres">
      <dgm:prSet presAssocID="{3B77CE14-5707-4AFB-A422-ADA265A8185E}" presName="root" presStyleCnt="0"/>
      <dgm:spPr/>
    </dgm:pt>
    <dgm:pt modelId="{640C0996-FD47-4C7F-89EC-4BB8094DD8B2}" type="pres">
      <dgm:prSet presAssocID="{3B77CE14-5707-4AFB-A422-ADA265A8185E}" presName="rootComposite" presStyleCnt="0"/>
      <dgm:spPr/>
    </dgm:pt>
    <dgm:pt modelId="{94AB1FAB-4FF0-4CEB-9971-B95FE91A0D80}" type="pres">
      <dgm:prSet presAssocID="{3B77CE14-5707-4AFB-A422-ADA265A8185E}" presName="rootText" presStyleLbl="node1" presStyleIdx="0" presStyleCnt="2"/>
      <dgm:spPr/>
    </dgm:pt>
    <dgm:pt modelId="{8B54F272-680C-403E-A22A-2DFC1CDB6193}" type="pres">
      <dgm:prSet presAssocID="{3B77CE14-5707-4AFB-A422-ADA265A8185E}" presName="rootConnector" presStyleLbl="node1" presStyleIdx="0" presStyleCnt="2"/>
      <dgm:spPr/>
    </dgm:pt>
    <dgm:pt modelId="{3979CA3C-2E27-4B21-8442-A09F11BF124E}" type="pres">
      <dgm:prSet presAssocID="{3B77CE14-5707-4AFB-A422-ADA265A8185E}" presName="childShape" presStyleCnt="0"/>
      <dgm:spPr/>
    </dgm:pt>
    <dgm:pt modelId="{7F35F911-6ADF-4FA7-A113-7DA2FC6EC2B3}" type="pres">
      <dgm:prSet presAssocID="{E9131B9D-9EEC-4282-9264-909869F00553}" presName="Name13" presStyleLbl="parChTrans1D2" presStyleIdx="0" presStyleCnt="4"/>
      <dgm:spPr/>
    </dgm:pt>
    <dgm:pt modelId="{7B673F22-3A98-441D-B3B6-477EC051017F}" type="pres">
      <dgm:prSet presAssocID="{2EE23BB2-AA9D-4AC7-BA71-818F991FF5C6}" presName="childText" presStyleLbl="bgAcc1" presStyleIdx="0" presStyleCnt="4" custScaleX="144662">
        <dgm:presLayoutVars>
          <dgm:bulletEnabled val="1"/>
        </dgm:presLayoutVars>
      </dgm:prSet>
      <dgm:spPr/>
    </dgm:pt>
    <dgm:pt modelId="{C23983BF-3E5E-4CBC-BFD2-1860D4B4FAA4}" type="pres">
      <dgm:prSet presAssocID="{3E3D6979-C996-4947-AAE7-EDD2ED9E9A9D}" presName="Name13" presStyleLbl="parChTrans1D2" presStyleIdx="1" presStyleCnt="4"/>
      <dgm:spPr/>
    </dgm:pt>
    <dgm:pt modelId="{75797DF2-24C9-4440-B1A1-AEEFC98923F4}" type="pres">
      <dgm:prSet presAssocID="{ADF3D0EA-1263-427A-87FE-5A07CC07C658}" presName="childText" presStyleLbl="bgAcc1" presStyleIdx="1" presStyleCnt="4" custScaleX="153270" custScaleY="147233" custLinFactNeighborX="1575" custLinFactNeighborY="1986">
        <dgm:presLayoutVars>
          <dgm:bulletEnabled val="1"/>
        </dgm:presLayoutVars>
      </dgm:prSet>
      <dgm:spPr/>
    </dgm:pt>
    <dgm:pt modelId="{53FC5258-50B5-4D09-9E04-304E75D90B57}" type="pres">
      <dgm:prSet presAssocID="{62B42EF0-94B2-4154-BB7E-87889541E422}" presName="root" presStyleCnt="0"/>
      <dgm:spPr/>
    </dgm:pt>
    <dgm:pt modelId="{8008E2FE-A6B4-4947-9158-E041ECB46D33}" type="pres">
      <dgm:prSet presAssocID="{62B42EF0-94B2-4154-BB7E-87889541E422}" presName="rootComposite" presStyleCnt="0"/>
      <dgm:spPr/>
    </dgm:pt>
    <dgm:pt modelId="{1B50F536-B6D1-4910-8E0F-4574C5BA2182}" type="pres">
      <dgm:prSet presAssocID="{62B42EF0-94B2-4154-BB7E-87889541E422}" presName="rootText" presStyleLbl="node1" presStyleIdx="1" presStyleCnt="2"/>
      <dgm:spPr/>
    </dgm:pt>
    <dgm:pt modelId="{CEB24770-6512-4772-B00D-49F8B4823FDF}" type="pres">
      <dgm:prSet presAssocID="{62B42EF0-94B2-4154-BB7E-87889541E422}" presName="rootConnector" presStyleLbl="node1" presStyleIdx="1" presStyleCnt="2"/>
      <dgm:spPr/>
    </dgm:pt>
    <dgm:pt modelId="{CC1D9BC1-78CF-4BF1-8EC2-B5680B1816D5}" type="pres">
      <dgm:prSet presAssocID="{62B42EF0-94B2-4154-BB7E-87889541E422}" presName="childShape" presStyleCnt="0"/>
      <dgm:spPr/>
    </dgm:pt>
    <dgm:pt modelId="{BD2E5811-2607-4917-B68A-1460FA4E98CB}" type="pres">
      <dgm:prSet presAssocID="{125D054F-9F15-4E5C-A166-B8EFA9B25E5C}" presName="Name13" presStyleLbl="parChTrans1D2" presStyleIdx="2" presStyleCnt="4"/>
      <dgm:spPr/>
    </dgm:pt>
    <dgm:pt modelId="{DE08E2FC-01B0-4997-AEE4-53E50CF204DA}" type="pres">
      <dgm:prSet presAssocID="{E58AE34D-E041-4FC9-8077-25E67C4F0470}" presName="childText" presStyleLbl="bgAcc1" presStyleIdx="2" presStyleCnt="4" custScaleX="154194">
        <dgm:presLayoutVars>
          <dgm:bulletEnabled val="1"/>
        </dgm:presLayoutVars>
      </dgm:prSet>
      <dgm:spPr/>
    </dgm:pt>
    <dgm:pt modelId="{BD136303-DB32-43CF-AC8C-E1F339EDDA0A}" type="pres">
      <dgm:prSet presAssocID="{F4444E07-7BE2-4F6B-9FDA-E7D4A7C82F2C}" presName="Name13" presStyleLbl="parChTrans1D2" presStyleIdx="3" presStyleCnt="4"/>
      <dgm:spPr/>
    </dgm:pt>
    <dgm:pt modelId="{A7E65BED-326C-429D-A150-81CF7C4E0F6B}" type="pres">
      <dgm:prSet presAssocID="{3685D56A-C1C8-44EB-A224-1D18636B3012}" presName="childText" presStyleLbl="bgAcc1" presStyleIdx="3" presStyleCnt="4" custScaleX="184872" custScaleY="143390">
        <dgm:presLayoutVars>
          <dgm:bulletEnabled val="1"/>
        </dgm:presLayoutVars>
      </dgm:prSet>
      <dgm:spPr/>
    </dgm:pt>
  </dgm:ptLst>
  <dgm:cxnLst>
    <dgm:cxn modelId="{33A7C40C-CB26-4A05-9990-68F395DDD5AE}" type="presOf" srcId="{2EE23BB2-AA9D-4AC7-BA71-818F991FF5C6}" destId="{7B673F22-3A98-441D-B3B6-477EC051017F}" srcOrd="0" destOrd="0" presId="urn:microsoft.com/office/officeart/2005/8/layout/hierarchy3"/>
    <dgm:cxn modelId="{98A0DC14-1525-4FA5-8766-43367579F171}" srcId="{3B77CE14-5707-4AFB-A422-ADA265A8185E}" destId="{2EE23BB2-AA9D-4AC7-BA71-818F991FF5C6}" srcOrd="0" destOrd="0" parTransId="{E9131B9D-9EEC-4282-9264-909869F00553}" sibTransId="{EB293E8B-3335-4851-841C-C4044460DB8B}"/>
    <dgm:cxn modelId="{A452F721-C652-4958-8D36-FBC3B2539ABA}" srcId="{62B42EF0-94B2-4154-BB7E-87889541E422}" destId="{3685D56A-C1C8-44EB-A224-1D18636B3012}" srcOrd="1" destOrd="0" parTransId="{F4444E07-7BE2-4F6B-9FDA-E7D4A7C82F2C}" sibTransId="{7BFA5954-6B5B-41A6-99E3-5117451F49CB}"/>
    <dgm:cxn modelId="{6231A025-C86C-4101-9180-F6526310C7B8}" type="presOf" srcId="{62B42EF0-94B2-4154-BB7E-87889541E422}" destId="{CEB24770-6512-4772-B00D-49F8B4823FDF}" srcOrd="1" destOrd="0" presId="urn:microsoft.com/office/officeart/2005/8/layout/hierarchy3"/>
    <dgm:cxn modelId="{5322C72A-ABD5-498A-9340-A59F518557D9}" srcId="{CAF2088A-E482-4CE8-BD9C-86817E82C0F1}" destId="{62B42EF0-94B2-4154-BB7E-87889541E422}" srcOrd="1" destOrd="0" parTransId="{6D1C4208-A450-48FB-8EE0-32F16132431D}" sibTransId="{08433E0C-DD77-4F4B-A911-483193F18934}"/>
    <dgm:cxn modelId="{E2B96030-42E7-4145-A85F-CE7A6BEB78FC}" type="presOf" srcId="{E9131B9D-9EEC-4282-9264-909869F00553}" destId="{7F35F911-6ADF-4FA7-A113-7DA2FC6EC2B3}" srcOrd="0" destOrd="0" presId="urn:microsoft.com/office/officeart/2005/8/layout/hierarchy3"/>
    <dgm:cxn modelId="{9F72BB37-67CC-40C9-B4B4-8F0F0EB96AB1}" type="presOf" srcId="{CAF2088A-E482-4CE8-BD9C-86817E82C0F1}" destId="{25A7E287-FBFE-437B-ABF4-BD1023DDD891}" srcOrd="0" destOrd="0" presId="urn:microsoft.com/office/officeart/2005/8/layout/hierarchy3"/>
    <dgm:cxn modelId="{48A8AD38-4790-4800-A839-B034397CA884}" type="presOf" srcId="{125D054F-9F15-4E5C-A166-B8EFA9B25E5C}" destId="{BD2E5811-2607-4917-B68A-1460FA4E98CB}" srcOrd="0" destOrd="0" presId="urn:microsoft.com/office/officeart/2005/8/layout/hierarchy3"/>
    <dgm:cxn modelId="{FB45E177-3F7F-41B8-B4A8-433BE59518DD}" srcId="{3B77CE14-5707-4AFB-A422-ADA265A8185E}" destId="{ADF3D0EA-1263-427A-87FE-5A07CC07C658}" srcOrd="1" destOrd="0" parTransId="{3E3D6979-C996-4947-AAE7-EDD2ED9E9A9D}" sibTransId="{BE3D87A9-9A76-434C-B19E-741431263054}"/>
    <dgm:cxn modelId="{2905D586-E254-40DB-BAFD-680F36DEF8C0}" type="presOf" srcId="{3B77CE14-5707-4AFB-A422-ADA265A8185E}" destId="{94AB1FAB-4FF0-4CEB-9971-B95FE91A0D80}" srcOrd="0" destOrd="0" presId="urn:microsoft.com/office/officeart/2005/8/layout/hierarchy3"/>
    <dgm:cxn modelId="{A0F68A9C-BA8A-447B-A9D3-6BD3F015DADD}" type="presOf" srcId="{62B42EF0-94B2-4154-BB7E-87889541E422}" destId="{1B50F536-B6D1-4910-8E0F-4574C5BA2182}" srcOrd="0" destOrd="0" presId="urn:microsoft.com/office/officeart/2005/8/layout/hierarchy3"/>
    <dgm:cxn modelId="{147935AD-0BD1-4D39-BAEA-6E2C5AE998E9}" type="presOf" srcId="{3685D56A-C1C8-44EB-A224-1D18636B3012}" destId="{A7E65BED-326C-429D-A150-81CF7C4E0F6B}" srcOrd="0" destOrd="0" presId="urn:microsoft.com/office/officeart/2005/8/layout/hierarchy3"/>
    <dgm:cxn modelId="{1C21B6B4-1401-4F66-8DE5-8A3ED29FDF04}" type="presOf" srcId="{3E3D6979-C996-4947-AAE7-EDD2ED9E9A9D}" destId="{C23983BF-3E5E-4CBC-BFD2-1860D4B4FAA4}" srcOrd="0" destOrd="0" presId="urn:microsoft.com/office/officeart/2005/8/layout/hierarchy3"/>
    <dgm:cxn modelId="{603E03B6-89C0-4D77-A8BE-711E612ED57A}" srcId="{62B42EF0-94B2-4154-BB7E-87889541E422}" destId="{E58AE34D-E041-4FC9-8077-25E67C4F0470}" srcOrd="0" destOrd="0" parTransId="{125D054F-9F15-4E5C-A166-B8EFA9B25E5C}" sibTransId="{7A84A469-88CF-4484-BAA2-7EB35DC3C502}"/>
    <dgm:cxn modelId="{1A70F8CB-440B-4C52-A9DD-7BB5F75F9749}" type="presOf" srcId="{F4444E07-7BE2-4F6B-9FDA-E7D4A7C82F2C}" destId="{BD136303-DB32-43CF-AC8C-E1F339EDDA0A}" srcOrd="0" destOrd="0" presId="urn:microsoft.com/office/officeart/2005/8/layout/hierarchy3"/>
    <dgm:cxn modelId="{8422A0CD-CE6F-4179-91E1-F8BC6E307483}" type="presOf" srcId="{ADF3D0EA-1263-427A-87FE-5A07CC07C658}" destId="{75797DF2-24C9-4440-B1A1-AEEFC98923F4}" srcOrd="0" destOrd="0" presId="urn:microsoft.com/office/officeart/2005/8/layout/hierarchy3"/>
    <dgm:cxn modelId="{4C547FD0-EEFF-4E50-8952-D1BA91BE5F71}" type="presOf" srcId="{3B77CE14-5707-4AFB-A422-ADA265A8185E}" destId="{8B54F272-680C-403E-A22A-2DFC1CDB6193}" srcOrd="1" destOrd="0" presId="urn:microsoft.com/office/officeart/2005/8/layout/hierarchy3"/>
    <dgm:cxn modelId="{64D030DD-25AB-4E34-BEB0-2CDD6DD3E4F5}" type="presOf" srcId="{E58AE34D-E041-4FC9-8077-25E67C4F0470}" destId="{DE08E2FC-01B0-4997-AEE4-53E50CF204DA}" srcOrd="0" destOrd="0" presId="urn:microsoft.com/office/officeart/2005/8/layout/hierarchy3"/>
    <dgm:cxn modelId="{0A8690EB-D036-4FC1-B105-F7323EF908B1}" srcId="{CAF2088A-E482-4CE8-BD9C-86817E82C0F1}" destId="{3B77CE14-5707-4AFB-A422-ADA265A8185E}" srcOrd="0" destOrd="0" parTransId="{C385F188-BFA0-4443-BBC4-3FBA017B14F8}" sibTransId="{B2FB7FCB-E6FC-44CD-B002-A72FCB298CDF}"/>
    <dgm:cxn modelId="{D595CDE4-ABCC-432C-8BB7-D31249B6575A}" type="presParOf" srcId="{25A7E287-FBFE-437B-ABF4-BD1023DDD891}" destId="{C1040FC9-10FA-47D2-90E7-A26F1EE6E925}" srcOrd="0" destOrd="0" presId="urn:microsoft.com/office/officeart/2005/8/layout/hierarchy3"/>
    <dgm:cxn modelId="{5863C992-F714-4DA4-9E1C-41DBF0E0BCD3}" type="presParOf" srcId="{C1040FC9-10FA-47D2-90E7-A26F1EE6E925}" destId="{640C0996-FD47-4C7F-89EC-4BB8094DD8B2}" srcOrd="0" destOrd="0" presId="urn:microsoft.com/office/officeart/2005/8/layout/hierarchy3"/>
    <dgm:cxn modelId="{CF30C023-8648-4452-B516-C131BE144866}" type="presParOf" srcId="{640C0996-FD47-4C7F-89EC-4BB8094DD8B2}" destId="{94AB1FAB-4FF0-4CEB-9971-B95FE91A0D80}" srcOrd="0" destOrd="0" presId="urn:microsoft.com/office/officeart/2005/8/layout/hierarchy3"/>
    <dgm:cxn modelId="{DC1194CE-5A8A-48F7-A96A-AC8F80B40A7A}" type="presParOf" srcId="{640C0996-FD47-4C7F-89EC-4BB8094DD8B2}" destId="{8B54F272-680C-403E-A22A-2DFC1CDB6193}" srcOrd="1" destOrd="0" presId="urn:microsoft.com/office/officeart/2005/8/layout/hierarchy3"/>
    <dgm:cxn modelId="{B4AC3E56-B9FD-413A-9FD4-0E02CCC5E3E8}" type="presParOf" srcId="{C1040FC9-10FA-47D2-90E7-A26F1EE6E925}" destId="{3979CA3C-2E27-4B21-8442-A09F11BF124E}" srcOrd="1" destOrd="0" presId="urn:microsoft.com/office/officeart/2005/8/layout/hierarchy3"/>
    <dgm:cxn modelId="{9C09D95D-05FD-4B4A-AF66-780652165093}" type="presParOf" srcId="{3979CA3C-2E27-4B21-8442-A09F11BF124E}" destId="{7F35F911-6ADF-4FA7-A113-7DA2FC6EC2B3}" srcOrd="0" destOrd="0" presId="urn:microsoft.com/office/officeart/2005/8/layout/hierarchy3"/>
    <dgm:cxn modelId="{EBB7362A-8253-4E05-B430-4D3B535B1F99}" type="presParOf" srcId="{3979CA3C-2E27-4B21-8442-A09F11BF124E}" destId="{7B673F22-3A98-441D-B3B6-477EC051017F}" srcOrd="1" destOrd="0" presId="urn:microsoft.com/office/officeart/2005/8/layout/hierarchy3"/>
    <dgm:cxn modelId="{4B264EB3-B669-4D4A-8CAC-09B476F36ED1}" type="presParOf" srcId="{3979CA3C-2E27-4B21-8442-A09F11BF124E}" destId="{C23983BF-3E5E-4CBC-BFD2-1860D4B4FAA4}" srcOrd="2" destOrd="0" presId="urn:microsoft.com/office/officeart/2005/8/layout/hierarchy3"/>
    <dgm:cxn modelId="{7FC86337-B9A5-4002-A27F-E74F550FC7C1}" type="presParOf" srcId="{3979CA3C-2E27-4B21-8442-A09F11BF124E}" destId="{75797DF2-24C9-4440-B1A1-AEEFC98923F4}" srcOrd="3" destOrd="0" presId="urn:microsoft.com/office/officeart/2005/8/layout/hierarchy3"/>
    <dgm:cxn modelId="{78EA141A-2A41-4790-8ADE-FF011A74177E}" type="presParOf" srcId="{25A7E287-FBFE-437B-ABF4-BD1023DDD891}" destId="{53FC5258-50B5-4D09-9E04-304E75D90B57}" srcOrd="1" destOrd="0" presId="urn:microsoft.com/office/officeart/2005/8/layout/hierarchy3"/>
    <dgm:cxn modelId="{630B77E8-F4C0-40EA-8042-67B1A0AB4806}" type="presParOf" srcId="{53FC5258-50B5-4D09-9E04-304E75D90B57}" destId="{8008E2FE-A6B4-4947-9158-E041ECB46D33}" srcOrd="0" destOrd="0" presId="urn:microsoft.com/office/officeart/2005/8/layout/hierarchy3"/>
    <dgm:cxn modelId="{AB61419E-4E17-44D3-815C-84AB3821822A}" type="presParOf" srcId="{8008E2FE-A6B4-4947-9158-E041ECB46D33}" destId="{1B50F536-B6D1-4910-8E0F-4574C5BA2182}" srcOrd="0" destOrd="0" presId="urn:microsoft.com/office/officeart/2005/8/layout/hierarchy3"/>
    <dgm:cxn modelId="{9800C298-303A-4A99-ADBD-50747673DB03}" type="presParOf" srcId="{8008E2FE-A6B4-4947-9158-E041ECB46D33}" destId="{CEB24770-6512-4772-B00D-49F8B4823FDF}" srcOrd="1" destOrd="0" presId="urn:microsoft.com/office/officeart/2005/8/layout/hierarchy3"/>
    <dgm:cxn modelId="{7E6F94F4-AF78-4D33-B5BF-0DAA8E2078E4}" type="presParOf" srcId="{53FC5258-50B5-4D09-9E04-304E75D90B57}" destId="{CC1D9BC1-78CF-4BF1-8EC2-B5680B1816D5}" srcOrd="1" destOrd="0" presId="urn:microsoft.com/office/officeart/2005/8/layout/hierarchy3"/>
    <dgm:cxn modelId="{C997EEA0-DF2D-4DFD-8700-69A4CC003A91}" type="presParOf" srcId="{CC1D9BC1-78CF-4BF1-8EC2-B5680B1816D5}" destId="{BD2E5811-2607-4917-B68A-1460FA4E98CB}" srcOrd="0" destOrd="0" presId="urn:microsoft.com/office/officeart/2005/8/layout/hierarchy3"/>
    <dgm:cxn modelId="{09083808-5B3B-48B3-BCFD-BB46BF5C81A7}" type="presParOf" srcId="{CC1D9BC1-78CF-4BF1-8EC2-B5680B1816D5}" destId="{DE08E2FC-01B0-4997-AEE4-53E50CF204DA}" srcOrd="1" destOrd="0" presId="urn:microsoft.com/office/officeart/2005/8/layout/hierarchy3"/>
    <dgm:cxn modelId="{D66AD003-06A6-4CE8-B35C-10BD0C175DE9}" type="presParOf" srcId="{CC1D9BC1-78CF-4BF1-8EC2-B5680B1816D5}" destId="{BD136303-DB32-43CF-AC8C-E1F339EDDA0A}" srcOrd="2" destOrd="0" presId="urn:microsoft.com/office/officeart/2005/8/layout/hierarchy3"/>
    <dgm:cxn modelId="{2468AACE-86C1-445F-A9E6-6ED9533C2284}" type="presParOf" srcId="{CC1D9BC1-78CF-4BF1-8EC2-B5680B1816D5}" destId="{A7E65BED-326C-429D-A150-81CF7C4E0F6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18E54-EE78-431E-A4F4-FA87DF083931}" type="doc">
      <dgm:prSet loTypeId="urn:microsoft.com/office/officeart/2005/8/layout/vList2" loCatId="list" qsTypeId="urn:microsoft.com/office/officeart/2005/8/quickstyle/simple1#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49CBD5C-9D23-4C55-B3EC-C19875AECE3C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Заметно изменилась психология нашего восприятия информации. Едва ли не ежеминутно мы убеждаемся в том, что за небольшим по объему но выразительным, умело составленным  текстом  - будущее. А по большому счету опорный конспект ( ОК)- это реклама учебного материала</a:t>
          </a:r>
        </a:p>
      </dgm:t>
    </dgm:pt>
    <dgm:pt modelId="{ECCB68A3-B818-45F6-9C71-644A236BD863}" type="parTrans" cxnId="{24A99380-D15B-4023-945D-E8CF8E72C208}">
      <dgm:prSet/>
      <dgm:spPr/>
      <dgm:t>
        <a:bodyPr/>
        <a:lstStyle/>
        <a:p>
          <a:endParaRPr lang="ru-RU"/>
        </a:p>
      </dgm:t>
    </dgm:pt>
    <dgm:pt modelId="{0ACBEF60-C34E-4005-849D-9B97599ECC2B}" type="sibTrans" cxnId="{24A99380-D15B-4023-945D-E8CF8E72C208}">
      <dgm:prSet/>
      <dgm:spPr/>
      <dgm:t>
        <a:bodyPr/>
        <a:lstStyle/>
        <a:p>
          <a:endParaRPr lang="ru-RU"/>
        </a:p>
      </dgm:t>
    </dgm:pt>
    <dgm:pt modelId="{A26B93D6-610A-46CB-8C29-ACB7EC161E3D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 ОК не захлестнет ученика</a:t>
          </a:r>
        </a:p>
      </dgm:t>
    </dgm:pt>
    <dgm:pt modelId="{092867DC-736A-4381-98F8-B2653897B6CC}" type="parTrans" cxnId="{3224B513-68F7-4FDE-A4F5-AB5DF45D527E}">
      <dgm:prSet/>
      <dgm:spPr/>
      <dgm:t>
        <a:bodyPr/>
        <a:lstStyle/>
        <a:p>
          <a:endParaRPr lang="ru-RU"/>
        </a:p>
      </dgm:t>
    </dgm:pt>
    <dgm:pt modelId="{CD31A77B-50C4-4498-96C1-61D4630A74C2}" type="sibTrans" cxnId="{3224B513-68F7-4FDE-A4F5-AB5DF45D527E}">
      <dgm:prSet/>
      <dgm:spPr/>
      <dgm:t>
        <a:bodyPr/>
        <a:lstStyle/>
        <a:p>
          <a:endParaRPr lang="ru-RU"/>
        </a:p>
      </dgm:t>
    </dgm:pt>
    <dgm:pt modelId="{DE7C428A-47C3-489E-A882-0622C860A524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Широкое применение компьютеров в жизни! Компактная опора весьма органична на экране монитора. ЕЁ легко можно создавать и изменять в современных текстовых процессорах. С ней можно работать, применяя самые передовые информационные технологии</a:t>
          </a:r>
        </a:p>
      </dgm:t>
    </dgm:pt>
    <dgm:pt modelId="{375603BB-B3E3-44F7-9444-3D173D9C17E4}" type="parTrans" cxnId="{7AA26492-B8B8-4E95-A690-671BC5BCC413}">
      <dgm:prSet/>
      <dgm:spPr/>
      <dgm:t>
        <a:bodyPr/>
        <a:lstStyle/>
        <a:p>
          <a:endParaRPr lang="ru-RU"/>
        </a:p>
      </dgm:t>
    </dgm:pt>
    <dgm:pt modelId="{8D20C8B0-8647-4E74-A65B-50EB8DF6D7C8}" type="sibTrans" cxnId="{7AA26492-B8B8-4E95-A690-671BC5BCC413}">
      <dgm:prSet/>
      <dgm:spPr/>
      <dgm:t>
        <a:bodyPr/>
        <a:lstStyle/>
        <a:p>
          <a:endParaRPr lang="ru-RU"/>
        </a:p>
      </dgm:t>
    </dgm:pt>
    <dgm:pt modelId="{87EC9BFD-8043-4463-A485-1784AD8FFDF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ЛОК и рисунки остаются современными в обучении!</a:t>
          </a:r>
        </a:p>
      </dgm:t>
    </dgm:pt>
    <dgm:pt modelId="{1225A9FB-9F74-4464-B4E6-A3495BA9D206}" type="parTrans" cxnId="{AB5D5C83-D1BD-4BFC-9E3C-8717847952BF}">
      <dgm:prSet/>
      <dgm:spPr/>
      <dgm:t>
        <a:bodyPr/>
        <a:lstStyle/>
        <a:p>
          <a:endParaRPr lang="ru-RU"/>
        </a:p>
      </dgm:t>
    </dgm:pt>
    <dgm:pt modelId="{25FCF359-BCF2-4B31-AA2D-26215D221C2E}" type="sibTrans" cxnId="{AB5D5C83-D1BD-4BFC-9E3C-8717847952BF}">
      <dgm:prSet/>
      <dgm:spPr/>
      <dgm:t>
        <a:bodyPr/>
        <a:lstStyle/>
        <a:p>
          <a:endParaRPr lang="ru-RU"/>
        </a:p>
      </dgm:t>
    </dgm:pt>
    <dgm:pt modelId="{BD35B822-D5F8-4C91-832F-BC0981697827}">
      <dgm:prSet phldrT="[Текст]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C03AC-5A07-451C-BE82-0FAAF3395537}" type="parTrans" cxnId="{BA0B983B-2AD8-4EC8-855F-4B967B5761A2}">
      <dgm:prSet/>
      <dgm:spPr/>
      <dgm:t>
        <a:bodyPr/>
        <a:lstStyle/>
        <a:p>
          <a:endParaRPr lang="ru-RU"/>
        </a:p>
      </dgm:t>
    </dgm:pt>
    <dgm:pt modelId="{157F30CF-67FA-4198-8481-1A132559B6DD}" type="sibTrans" cxnId="{BA0B983B-2AD8-4EC8-855F-4B967B5761A2}">
      <dgm:prSet/>
      <dgm:spPr/>
      <dgm:t>
        <a:bodyPr/>
        <a:lstStyle/>
        <a:p>
          <a:endParaRPr lang="ru-RU"/>
        </a:p>
      </dgm:t>
    </dgm:pt>
    <dgm:pt modelId="{53EC33D2-F099-4BD4-AE6C-79082F7C6ABF}" type="pres">
      <dgm:prSet presAssocID="{80018E54-EE78-431E-A4F4-FA87DF083931}" presName="linear" presStyleCnt="0">
        <dgm:presLayoutVars>
          <dgm:animLvl val="lvl"/>
          <dgm:resizeHandles val="exact"/>
        </dgm:presLayoutVars>
      </dgm:prSet>
      <dgm:spPr/>
    </dgm:pt>
    <dgm:pt modelId="{45CF46BA-9AFD-41CA-A6A6-DD7D133D7ED6}" type="pres">
      <dgm:prSet presAssocID="{249CBD5C-9D23-4C55-B3EC-C19875AECE3C}" presName="parentText" presStyleLbl="node1" presStyleIdx="0" presStyleCnt="2" custLinFactNeighborY="-72822">
        <dgm:presLayoutVars>
          <dgm:chMax val="0"/>
          <dgm:bulletEnabled val="1"/>
        </dgm:presLayoutVars>
      </dgm:prSet>
      <dgm:spPr/>
    </dgm:pt>
    <dgm:pt modelId="{88DFF0EF-5002-4957-A0E2-8418B7126FEA}" type="pres">
      <dgm:prSet presAssocID="{249CBD5C-9D23-4C55-B3EC-C19875AECE3C}" presName="childText" presStyleLbl="revTx" presStyleIdx="0" presStyleCnt="2" custScaleY="93127">
        <dgm:presLayoutVars>
          <dgm:bulletEnabled val="1"/>
        </dgm:presLayoutVars>
      </dgm:prSet>
      <dgm:spPr/>
    </dgm:pt>
    <dgm:pt modelId="{6E625883-B4FB-47A2-A902-49211281210B}" type="pres">
      <dgm:prSet presAssocID="{DE7C428A-47C3-489E-A882-0622C860A524}" presName="parentText" presStyleLbl="node1" presStyleIdx="1" presStyleCnt="2" custScaleY="106426" custLinFactNeighborY="36508">
        <dgm:presLayoutVars>
          <dgm:chMax val="0"/>
          <dgm:bulletEnabled val="1"/>
        </dgm:presLayoutVars>
      </dgm:prSet>
      <dgm:spPr/>
    </dgm:pt>
    <dgm:pt modelId="{2F8E01C3-9E1D-43D0-9847-D22949EDDFA7}" type="pres">
      <dgm:prSet presAssocID="{DE7C428A-47C3-489E-A882-0622C860A52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548002-E1F0-4DC5-BA0B-C6706C8A597C}" type="presOf" srcId="{87EC9BFD-8043-4463-A485-1784AD8FFDF8}" destId="{2F8E01C3-9E1D-43D0-9847-D22949EDDFA7}" srcOrd="0" destOrd="1" presId="urn:microsoft.com/office/officeart/2005/8/layout/vList2"/>
    <dgm:cxn modelId="{3224B513-68F7-4FDE-A4F5-AB5DF45D527E}" srcId="{249CBD5C-9D23-4C55-B3EC-C19875AECE3C}" destId="{A26B93D6-610A-46CB-8C29-ACB7EC161E3D}" srcOrd="0" destOrd="0" parTransId="{092867DC-736A-4381-98F8-B2653897B6CC}" sibTransId="{CD31A77B-50C4-4498-96C1-61D4630A74C2}"/>
    <dgm:cxn modelId="{BA0B983B-2AD8-4EC8-855F-4B967B5761A2}" srcId="{DE7C428A-47C3-489E-A882-0622C860A524}" destId="{BD35B822-D5F8-4C91-832F-BC0981697827}" srcOrd="0" destOrd="0" parTransId="{D1DC03AC-5A07-451C-BE82-0FAAF3395537}" sibTransId="{157F30CF-67FA-4198-8481-1A132559B6DD}"/>
    <dgm:cxn modelId="{36CC9078-BD6B-48EB-B91B-4F1C64209DD3}" type="presOf" srcId="{DE7C428A-47C3-489E-A882-0622C860A524}" destId="{6E625883-B4FB-47A2-A902-49211281210B}" srcOrd="0" destOrd="0" presId="urn:microsoft.com/office/officeart/2005/8/layout/vList2"/>
    <dgm:cxn modelId="{24A99380-D15B-4023-945D-E8CF8E72C208}" srcId="{80018E54-EE78-431E-A4F4-FA87DF083931}" destId="{249CBD5C-9D23-4C55-B3EC-C19875AECE3C}" srcOrd="0" destOrd="0" parTransId="{ECCB68A3-B818-45F6-9C71-644A236BD863}" sibTransId="{0ACBEF60-C34E-4005-849D-9B97599ECC2B}"/>
    <dgm:cxn modelId="{AB5D5C83-D1BD-4BFC-9E3C-8717847952BF}" srcId="{DE7C428A-47C3-489E-A882-0622C860A524}" destId="{87EC9BFD-8043-4463-A485-1784AD8FFDF8}" srcOrd="1" destOrd="0" parTransId="{1225A9FB-9F74-4464-B4E6-A3495BA9D206}" sibTransId="{25FCF359-BCF2-4B31-AA2D-26215D221C2E}"/>
    <dgm:cxn modelId="{7AA26492-B8B8-4E95-A690-671BC5BCC413}" srcId="{80018E54-EE78-431E-A4F4-FA87DF083931}" destId="{DE7C428A-47C3-489E-A882-0622C860A524}" srcOrd="1" destOrd="0" parTransId="{375603BB-B3E3-44F7-9444-3D173D9C17E4}" sibTransId="{8D20C8B0-8647-4E74-A65B-50EB8DF6D7C8}"/>
    <dgm:cxn modelId="{0E81A19F-F23D-479B-8194-6137D917C040}" type="presOf" srcId="{A26B93D6-610A-46CB-8C29-ACB7EC161E3D}" destId="{88DFF0EF-5002-4957-A0E2-8418B7126FEA}" srcOrd="0" destOrd="0" presId="urn:microsoft.com/office/officeart/2005/8/layout/vList2"/>
    <dgm:cxn modelId="{A8F753B8-6330-4148-9E8A-F9A84D121C7C}" type="presOf" srcId="{80018E54-EE78-431E-A4F4-FA87DF083931}" destId="{53EC33D2-F099-4BD4-AE6C-79082F7C6ABF}" srcOrd="0" destOrd="0" presId="urn:microsoft.com/office/officeart/2005/8/layout/vList2"/>
    <dgm:cxn modelId="{EE4BB3B9-6221-47FF-B1A8-94BB6612F63B}" type="presOf" srcId="{249CBD5C-9D23-4C55-B3EC-C19875AECE3C}" destId="{45CF46BA-9AFD-41CA-A6A6-DD7D133D7ED6}" srcOrd="0" destOrd="0" presId="urn:microsoft.com/office/officeart/2005/8/layout/vList2"/>
    <dgm:cxn modelId="{DFBC89FC-E505-4704-BD28-7564E7A483AB}" type="presOf" srcId="{BD35B822-D5F8-4C91-832F-BC0981697827}" destId="{2F8E01C3-9E1D-43D0-9847-D22949EDDFA7}" srcOrd="0" destOrd="0" presId="urn:microsoft.com/office/officeart/2005/8/layout/vList2"/>
    <dgm:cxn modelId="{0CAD0B48-BE4C-494F-8EC3-68D266C68A39}" type="presParOf" srcId="{53EC33D2-F099-4BD4-AE6C-79082F7C6ABF}" destId="{45CF46BA-9AFD-41CA-A6A6-DD7D133D7ED6}" srcOrd="0" destOrd="0" presId="urn:microsoft.com/office/officeart/2005/8/layout/vList2"/>
    <dgm:cxn modelId="{E65B2563-E412-4049-9F6C-7919E6135D2A}" type="presParOf" srcId="{53EC33D2-F099-4BD4-AE6C-79082F7C6ABF}" destId="{88DFF0EF-5002-4957-A0E2-8418B7126FEA}" srcOrd="1" destOrd="0" presId="urn:microsoft.com/office/officeart/2005/8/layout/vList2"/>
    <dgm:cxn modelId="{26542355-D20E-4E29-992D-40E086583490}" type="presParOf" srcId="{53EC33D2-F099-4BD4-AE6C-79082F7C6ABF}" destId="{6E625883-B4FB-47A2-A902-49211281210B}" srcOrd="2" destOrd="0" presId="urn:microsoft.com/office/officeart/2005/8/layout/vList2"/>
    <dgm:cxn modelId="{4E6E5CE3-F593-4757-B073-00D284378BC3}" type="presParOf" srcId="{53EC33D2-F099-4BD4-AE6C-79082F7C6ABF}" destId="{2F8E01C3-9E1D-43D0-9847-D22949EDDF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B1FAB-4FF0-4CEB-9971-B95FE91A0D80}">
      <dsp:nvSpPr>
        <dsp:cNvPr id="0" name=""/>
        <dsp:cNvSpPr/>
      </dsp:nvSpPr>
      <dsp:spPr>
        <a:xfrm>
          <a:off x="489" y="33459"/>
          <a:ext cx="2004820" cy="100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Применение  логически опорных конспектов (ЛОК)</a:t>
          </a:r>
        </a:p>
      </dsp:txBody>
      <dsp:txXfrm>
        <a:off x="29849" y="62819"/>
        <a:ext cx="1946100" cy="943690"/>
      </dsp:txXfrm>
    </dsp:sp>
    <dsp:sp modelId="{7F35F911-6ADF-4FA7-A113-7DA2FC6EC2B3}">
      <dsp:nvSpPr>
        <dsp:cNvPr id="0" name=""/>
        <dsp:cNvSpPr/>
      </dsp:nvSpPr>
      <dsp:spPr>
        <a:xfrm>
          <a:off x="200971" y="1035869"/>
          <a:ext cx="200482" cy="75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807"/>
              </a:lnTo>
              <a:lnTo>
                <a:pt x="200482" y="7518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3F22-3A98-441D-B3B6-477EC051017F}">
      <dsp:nvSpPr>
        <dsp:cNvPr id="0" name=""/>
        <dsp:cNvSpPr/>
      </dsp:nvSpPr>
      <dsp:spPr>
        <a:xfrm>
          <a:off x="401453" y="1286472"/>
          <a:ext cx="2320170" cy="100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 ЛОК- компактное графическое отображение основного учебного материала лекции с указанием логической структуры в процессе изложения его учителем</a:t>
          </a:r>
        </a:p>
      </dsp:txBody>
      <dsp:txXfrm>
        <a:off x="430813" y="1315832"/>
        <a:ext cx="2261450" cy="943690"/>
      </dsp:txXfrm>
    </dsp:sp>
    <dsp:sp modelId="{C23983BF-3E5E-4CBC-BFD2-1860D4B4FAA4}">
      <dsp:nvSpPr>
        <dsp:cNvPr id="0" name=""/>
        <dsp:cNvSpPr/>
      </dsp:nvSpPr>
      <dsp:spPr>
        <a:xfrm>
          <a:off x="200971" y="1035869"/>
          <a:ext cx="225742" cy="2261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1462"/>
              </a:lnTo>
              <a:lnTo>
                <a:pt x="225742" y="22614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97DF2-24C9-4440-B1A1-AEEFC98923F4}">
      <dsp:nvSpPr>
        <dsp:cNvPr id="0" name=""/>
        <dsp:cNvSpPr/>
      </dsp:nvSpPr>
      <dsp:spPr>
        <a:xfrm>
          <a:off x="426714" y="2559392"/>
          <a:ext cx="2458230" cy="1475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Требования: * лаконичность, структурность, компактность расположения учебного материала, простота.*выделение основного материала цветом, величиной знаков.*словесная форма отображения учебного материала, с использованием графиков, диаграмм, стрелок, символов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469941" y="2602619"/>
        <a:ext cx="2371776" cy="1389424"/>
      </dsp:txXfrm>
    </dsp:sp>
    <dsp:sp modelId="{1B50F536-B6D1-4910-8E0F-4574C5BA2182}">
      <dsp:nvSpPr>
        <dsp:cNvPr id="0" name=""/>
        <dsp:cNvSpPr/>
      </dsp:nvSpPr>
      <dsp:spPr>
        <a:xfrm>
          <a:off x="2959925" y="33459"/>
          <a:ext cx="2004820" cy="100241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Применение графических конспектов</a:t>
          </a:r>
        </a:p>
      </dsp:txBody>
      <dsp:txXfrm>
        <a:off x="2989285" y="62819"/>
        <a:ext cx="1946100" cy="943690"/>
      </dsp:txXfrm>
    </dsp:sp>
    <dsp:sp modelId="{BD2E5811-2607-4917-B68A-1460FA4E98CB}">
      <dsp:nvSpPr>
        <dsp:cNvPr id="0" name=""/>
        <dsp:cNvSpPr/>
      </dsp:nvSpPr>
      <dsp:spPr>
        <a:xfrm>
          <a:off x="3160407" y="1035869"/>
          <a:ext cx="200482" cy="75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807"/>
              </a:lnTo>
              <a:lnTo>
                <a:pt x="200482" y="75180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8E2FC-01B0-4997-AEE4-53E50CF204DA}">
      <dsp:nvSpPr>
        <dsp:cNvPr id="0" name=""/>
        <dsp:cNvSpPr/>
      </dsp:nvSpPr>
      <dsp:spPr>
        <a:xfrm>
          <a:off x="3360889" y="1286472"/>
          <a:ext cx="2473050" cy="1002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Визуальная интерпретация учебного материала изложенного учителем и выполняемого учащимися в процессе рассказа или объяснения преподавателя</a:t>
          </a:r>
        </a:p>
      </dsp:txBody>
      <dsp:txXfrm>
        <a:off x="3390249" y="1315832"/>
        <a:ext cx="2414330" cy="943690"/>
      </dsp:txXfrm>
    </dsp:sp>
    <dsp:sp modelId="{BD136303-DB32-43CF-AC8C-E1F339EDDA0A}">
      <dsp:nvSpPr>
        <dsp:cNvPr id="0" name=""/>
        <dsp:cNvSpPr/>
      </dsp:nvSpPr>
      <dsp:spPr>
        <a:xfrm>
          <a:off x="3160407" y="1035869"/>
          <a:ext cx="200482" cy="222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2293"/>
              </a:lnTo>
              <a:lnTo>
                <a:pt x="200482" y="22222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5BED-326C-429D-A150-81CF7C4E0F6B}">
      <dsp:nvSpPr>
        <dsp:cNvPr id="0" name=""/>
        <dsp:cNvSpPr/>
      </dsp:nvSpPr>
      <dsp:spPr>
        <a:xfrm>
          <a:off x="3360889" y="2539484"/>
          <a:ext cx="2965081" cy="1437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Требования:* предыдущие (для ЛОКов), *составление поэтапного конспекта, но с большей долей самостоятельной работы, выполняемой обучающими</a:t>
          </a:r>
        </a:p>
      </dsp:txBody>
      <dsp:txXfrm>
        <a:off x="3402988" y="2581583"/>
        <a:ext cx="2880883" cy="1353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46BA-9AFD-41CA-A6A6-DD7D133D7ED6}">
      <dsp:nvSpPr>
        <dsp:cNvPr id="0" name=""/>
        <dsp:cNvSpPr/>
      </dsp:nvSpPr>
      <dsp:spPr>
        <a:xfrm>
          <a:off x="0" y="0"/>
          <a:ext cx="7560840" cy="1209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Заметно изменилась психология нашего восприятия информации. Едва ли не ежеминутно мы убеждаемся в том, что за небольшим по объему но выразительным, умело составленным  текстом  - будущее. А по большому счету опорный конспект ( ОК)- это реклама учебного материала</a:t>
          </a:r>
        </a:p>
      </dsp:txBody>
      <dsp:txXfrm>
        <a:off x="59028" y="59028"/>
        <a:ext cx="7442784" cy="1091139"/>
      </dsp:txXfrm>
    </dsp:sp>
    <dsp:sp modelId="{88DFF0EF-5002-4957-A0E2-8418B7126FEA}">
      <dsp:nvSpPr>
        <dsp:cNvPr id="0" name=""/>
        <dsp:cNvSpPr/>
      </dsp:nvSpPr>
      <dsp:spPr>
        <a:xfrm>
          <a:off x="0" y="1225164"/>
          <a:ext cx="7560840" cy="601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 ОК не захлестнет ученика</a:t>
          </a:r>
        </a:p>
      </dsp:txBody>
      <dsp:txXfrm>
        <a:off x="0" y="1225164"/>
        <a:ext cx="7560840" cy="601451"/>
      </dsp:txXfrm>
    </dsp:sp>
    <dsp:sp modelId="{6E625883-B4FB-47A2-A902-49211281210B}">
      <dsp:nvSpPr>
        <dsp:cNvPr id="0" name=""/>
        <dsp:cNvSpPr/>
      </dsp:nvSpPr>
      <dsp:spPr>
        <a:xfrm>
          <a:off x="0" y="2062399"/>
          <a:ext cx="7560840" cy="1286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Широкое применение компьютеров в жизни! Компактная опора весьма органична на экране монитора. ЕЁ легко можно создавать и изменять в современных текстовых процессорах. С ней можно работать, применяя самые передовые информационные технологии</a:t>
          </a:r>
        </a:p>
      </dsp:txBody>
      <dsp:txXfrm>
        <a:off x="62821" y="2125220"/>
        <a:ext cx="7435198" cy="1161255"/>
      </dsp:txXfrm>
    </dsp:sp>
    <dsp:sp modelId="{2F8E01C3-9E1D-43D0-9847-D22949EDDFA7}">
      <dsp:nvSpPr>
        <dsp:cNvPr id="0" name=""/>
        <dsp:cNvSpPr/>
      </dsp:nvSpPr>
      <dsp:spPr>
        <a:xfrm>
          <a:off x="0" y="3113513"/>
          <a:ext cx="756084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5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ЛОК и рисунки остаются современными в обучении!</a:t>
          </a:r>
        </a:p>
      </dsp:txBody>
      <dsp:txXfrm>
        <a:off x="0" y="3113513"/>
        <a:ext cx="7560840" cy="64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8B6C63-AB32-4577-9824-12D62D2F2FCD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9CCB79-B600-4BFB-B5FB-7B492B409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1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7351F-391A-4D7D-B4EA-9733DF804A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6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CCB79-B600-4BFB-B5FB-7B492B40902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2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4F22-6FE1-4CBA-B659-3812483CB759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AB31-8924-41EE-88B8-401F5405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43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1349-A402-4621-88C4-950A97C4493B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9C35-09CD-4B34-B3BD-6614FF87F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12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BFCC-CA5E-47A4-A2EA-D226C2FE61BF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1289-962B-4961-A79D-EC9AAF49C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278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A5B6-B730-4FAD-91FC-837F22430B18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0247-51EF-41A2-BDC3-5A4A93DC4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9104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FAA3-A4F4-4F62-B03D-B568A68F4A8E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A6E96-03D9-43FF-B270-238B7D0DC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08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9B73B-20B9-43A9-ADF8-73ABD6E238B2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1CCD-960D-4CE2-905E-66E54F3C5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85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6D2-CEBC-4347-8A9D-1E552C3E2994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BA00-6768-4240-B343-0318C1808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086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D6B15-2BE5-419A-B1BB-5D2B9A9E7C8A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A766-8477-4173-9D57-13FA1E50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124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8364-8050-46FB-82A7-8E7C2BBD6DF6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5DB5-B5A4-48A0-9D4B-11CB478E3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76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5D92-59F3-40B4-9287-668B60B8E9FA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746A-0397-4E1F-B105-974E3854E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103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A194-AC8F-4D07-8B7D-DFE4E9899ED8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AF5F-F47D-4BE5-9828-BB371C4D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075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47AFFB-477E-480C-893E-19040E0675AE}" type="datetimeFigureOut">
              <a:rPr lang="ru-RU"/>
              <a:pPr>
                <a:defRPr/>
              </a:pPr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DC65F4-B6AA-4672-B3F0-CE4D13A23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72DBF6-2E46-435C-8540-2E9438ECA7B7}"/>
              </a:ext>
            </a:extLst>
          </p:cNvPr>
          <p:cNvSpPr/>
          <p:nvPr/>
        </p:nvSpPr>
        <p:spPr>
          <a:xfrm>
            <a:off x="3897000" y="4549816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65516"/>
            <a:ext cx="8424936" cy="415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 ЛОК: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ru-RU" sz="1800" i="1" u="sng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урока целесообразно записывать на доске синхронно с изложением содержания;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объяснения учащиеся фиксируют ЛОК в своей рабочей тетради;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Фиксирование ЛОК учащимися осуществляется параллельно записи его учителем на доске;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ЛОК в ходе изложения содержания материала, учитель акцентирует внимание школьников на главных понятиях, процессах.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18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ru-RU" sz="1500" kern="0" dirty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1500" kern="0" dirty="0">
              <a:solidFill>
                <a:srgbClr val="99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15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2100" kern="0" dirty="0"/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endParaRPr lang="ru-RU" sz="75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5263"/>
            <a:ext cx="8712968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6484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646" y="115636"/>
            <a:ext cx="6480720" cy="998730"/>
          </a:xfrm>
        </p:spPr>
        <p:txBody>
          <a:bodyPr/>
          <a:lstStyle/>
          <a:p>
            <a:r>
              <a:rPr lang="ru-RU" sz="33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7474"/>
            <a:ext cx="8640960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27005" y="98661"/>
            <a:ext cx="32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конспекты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6443682">
            <a:off x="3195607" y="568072"/>
            <a:ext cx="24264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4324477">
            <a:off x="5778687" y="576836"/>
            <a:ext cx="24264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31064" y="951571"/>
            <a:ext cx="2751534" cy="3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опорных конспектов: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смысловые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аббревиатурные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i="1" dirty="0"/>
          </a:p>
          <a:p>
            <a:pPr eaLnBrk="1" hangingPunct="1"/>
            <a:endParaRPr lang="ru-RU" altLang="ru-RU" sz="2400" i="1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382598" y="932267"/>
            <a:ext cx="3374175" cy="35361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400" i="1" dirty="0">
                <a:solidFill>
                  <a:srgbClr val="008000"/>
                </a:solidFill>
              </a:rPr>
              <a:t>Формы опорных конспектов: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схемы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таблицы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диаграммы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ассоциативное поле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опорный конспект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400" dirty="0"/>
              <a:t>алгоритмы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98661"/>
            <a:ext cx="8640960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0106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1167" y="-317628"/>
            <a:ext cx="2554843" cy="3581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81058"/>
            <a:ext cx="4702737" cy="3338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60" y="2643758"/>
            <a:ext cx="1584176" cy="19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652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5486"/>
            <a:ext cx="6776295" cy="4806534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41480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9918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5263"/>
            <a:ext cx="8712968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9502"/>
            <a:ext cx="676875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15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3" y="692119"/>
            <a:ext cx="7137754" cy="36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995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3518"/>
            <a:ext cx="5334000" cy="3971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1200" y="807508"/>
            <a:ext cx="3075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перечисленных городов, показанных на карте, находится в зоне действия антициклона?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1200" y="2423398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Архангельск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Омск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Магадан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Якутск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291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95263"/>
            <a:ext cx="8712968" cy="4698206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7694"/>
            <a:ext cx="3875352" cy="2494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83518"/>
            <a:ext cx="4032448" cy="23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106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480"/>
            <a:ext cx="8640959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1399"/>
            <a:ext cx="7056783" cy="47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7474"/>
            <a:ext cx="8640960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4081"/>
            <a:ext cx="5760640" cy="46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46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00100" y="2190036"/>
            <a:ext cx="6849665" cy="807913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логических опорных схем на уроках географии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84" y="428610"/>
            <a:ext cx="1349896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6435957" y="357172"/>
            <a:ext cx="2080755" cy="1446550"/>
            <a:chOff x="10226104" y="602644"/>
            <a:chExt cx="2774339" cy="19287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2503250" cy="1928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88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26104" y="2279618"/>
              <a:ext cx="710000" cy="190501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10"/>
            <a:ext cx="1857388" cy="15130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00100" y="3556351"/>
            <a:ext cx="6816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Татьяна Владимировна, учитель географии, заместитель директора по УВР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«Лицей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19» г. Майкоп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8182904" y="400457"/>
            <a:ext cx="532500" cy="142876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6758"/>
            <a:ext cx="7194078" cy="4613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123478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25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Users\ДомиК\Desktop\сигн заг  гидросфера.tif"/>
          <p:cNvPicPr/>
          <p:nvPr/>
        </p:nvPicPr>
        <p:blipFill rotWithShape="1">
          <a:blip r:embed="rId2" cstate="print">
            <a:duotone>
              <a:prstClr val="black"/>
              <a:srgbClr val="9FDB95">
                <a:tint val="45000"/>
                <a:satMod val="400000"/>
              </a:srgbClr>
            </a:duotone>
          </a:blip>
          <a:srcRect l="11002" t="3647" r="18525" b="55648"/>
          <a:stretch/>
        </p:blipFill>
        <p:spPr bwMode="auto">
          <a:xfrm>
            <a:off x="1979712" y="1149740"/>
            <a:ext cx="5429135" cy="3215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339502"/>
            <a:ext cx="359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Сигнальные загадки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264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90" y="471761"/>
            <a:ext cx="2629667" cy="189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141480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56" y="195486"/>
            <a:ext cx="1977883" cy="464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195487"/>
            <a:ext cx="558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Путь освоения схемы-конспекта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260476"/>
            <a:ext cx="4482498" cy="262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Урала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Урала уникально, ведь этот регион расположен одновременно в двух частях света – в Европе и Азии. Это один из крупнейших районов России, имеющий большое транспортное и промышленное значение.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 представляет собой естественный рубеж между двумя частями света – Азией и Европой.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этот регион находится между двумя большими равнинами: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– Восточно-Европейская равнина;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 – Западно-Сибирская равнина.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частью Урала является горная система, простирающаяся на севере до побережья Северного Ледовитого океана, и на юге до полупустынной зоны Казахстана. В общей сложности протяженность Урала составляет 2000 км. Ширина его неодинакова: в северных регионах она колеблется в пределах 50 км, а с продвижением на юг расширяется до 150 км.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3478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15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478"/>
            <a:ext cx="3364631" cy="4671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9744" y="835089"/>
            <a:ext cx="4482498" cy="3349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Урала</a:t>
            </a: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 Урала уникально, ведь этот регион расположен одновременно в двух частях света – в Европе и Азии. Это один из крупнейших районов России, имеющий большое транспортное и промышленное значение.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 представляет собой естественный рубеж между двумя частями света – Азией и Европой.</a:t>
            </a:r>
            <a:b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этот регион находится между двумя большими равнинами: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западе – Восточно-Европейская равнина;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востоке – Западно-Сибирская равнина.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частью Урала является горная система, простирающаяся на севере до побережья Северного Ледовитого океана, и на юге до полупустынной зоны Казахстана. В общей сложности протяженность Урала составляет 2000 км. Ширина его неодинакова: в северных регионах она колеблется в пределах 50 км, а с продвижением на юг расширяется до 150 км.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453747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87474"/>
            <a:ext cx="8640960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7614"/>
            <a:ext cx="4850904" cy="3411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171996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«Fishbone»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628343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3170"/>
            <a:ext cx="5544616" cy="3141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23478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13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16401" r="1701" b="3801"/>
          <a:stretch/>
        </p:blipFill>
        <p:spPr>
          <a:xfrm>
            <a:off x="1619672" y="915566"/>
            <a:ext cx="5976664" cy="3702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87474"/>
            <a:ext cx="8640960" cy="5001481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9115" y="183500"/>
            <a:ext cx="5697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Дальний Восток-край контрастов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422839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7629" y="432000"/>
            <a:ext cx="6849665" cy="346249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03" y="3055144"/>
            <a:ext cx="865585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7702018" y="423831"/>
            <a:ext cx="1206755" cy="751428"/>
            <a:chOff x="10269356" y="565107"/>
            <a:chExt cx="1609007" cy="100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00" b="1" dirty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062" y="1694535"/>
            <a:ext cx="1187602" cy="967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3437" y="964728"/>
            <a:ext cx="6858048" cy="3394472"/>
          </a:xfrm>
          <a:prstGeom prst="rect">
            <a:avLst/>
          </a:prstGeo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	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37" y="1065828"/>
            <a:ext cx="68538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«Схемы на­учают выделять главное и основное, приучают отыскивать и уста­навливать логические связи, существенно помогают ученикам усваивать урок»</a:t>
            </a:r>
          </a:p>
          <a:p>
            <a:pPr algn="r"/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Н.Н. Баранский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5383658" y="513070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B94E5-BBB4-4BF9-A01A-D0D162F9CCDB}"/>
              </a:ext>
            </a:extLst>
          </p:cNvPr>
          <p:cNvSpPr/>
          <p:nvPr/>
        </p:nvSpPr>
        <p:spPr>
          <a:xfrm>
            <a:off x="628049" y="557463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C6860E7-BEF0-452A-A088-10E9FB859659}"/>
              </a:ext>
            </a:extLst>
          </p:cNvPr>
          <p:cNvSpPr/>
          <p:nvPr/>
        </p:nvSpPr>
        <p:spPr>
          <a:xfrm>
            <a:off x="628048" y="3952621"/>
            <a:ext cx="202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7D2DF6F-740C-4640-8A6A-EB277EA8462A}"/>
              </a:ext>
            </a:extLst>
          </p:cNvPr>
          <p:cNvSpPr/>
          <p:nvPr/>
        </p:nvSpPr>
        <p:spPr>
          <a:xfrm>
            <a:off x="6783404" y="3952621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4936612" y="1293441"/>
            <a:ext cx="3743363" cy="300082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Центр непрерывного повышения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612" y="1730410"/>
            <a:ext cx="3487468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профессионального мастерства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116" y="1335345"/>
            <a:ext cx="2086148" cy="162736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0100" b="1" dirty="0">
                <a:solidFill>
                  <a:schemeClr val="bg1"/>
                </a:solidFill>
                <a:latin typeface="Circe" panose="020B0502020203020203" pitchFamily="34" charset="-52"/>
              </a:rPr>
              <a:t>MP</a:t>
            </a:r>
            <a:endParaRPr lang="ru-RU" sz="101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36612" y="3038259"/>
            <a:ext cx="2184293" cy="352142"/>
            <a:chOff x="6582150" y="3341315"/>
            <a:chExt cx="2912390" cy="469523"/>
          </a:xfrm>
        </p:grpSpPr>
        <p:grpSp>
          <p:nvGrpSpPr>
            <p:cNvPr id="7" name="Группа 18">
              <a:extLst>
                <a:ext uri="{FF2B5EF4-FFF2-40B4-BE49-F238E27FC236}">
                  <a16:creationId xmlns:a16="http://schemas.microsoft.com/office/drawing/2014/main" id="{05936107-89F2-4EF8-8AC5-0681F45A42CB}"/>
                </a:ext>
              </a:extLst>
            </p:cNvPr>
            <p:cNvGrpSpPr/>
            <p:nvPr/>
          </p:nvGrpSpPr>
          <p:grpSpPr>
            <a:xfrm>
              <a:off x="6582150" y="3341315"/>
              <a:ext cx="2912390" cy="469523"/>
              <a:chOff x="7521950" y="3878537"/>
              <a:chExt cx="3260350" cy="646339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4A699BC-4692-40CA-A452-AB2D77704690}"/>
                  </a:ext>
                </a:extLst>
              </p:cNvPr>
              <p:cNvSpPr/>
              <p:nvPr/>
            </p:nvSpPr>
            <p:spPr>
              <a:xfrm>
                <a:off x="7521950" y="3878537"/>
                <a:ext cx="3260350" cy="646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E3C9C5-D30A-4AAE-82D0-977F78E2A5C3}"/>
                  </a:ext>
                </a:extLst>
              </p:cNvPr>
              <p:cNvSpPr txBox="1"/>
              <p:nvPr/>
            </p:nvSpPr>
            <p:spPr>
              <a:xfrm>
                <a:off x="7780188" y="3925159"/>
                <a:ext cx="2941102" cy="59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magister </a:t>
                </a:r>
                <a:r>
                  <a:rPr lang="en-US" sz="1500" b="1" dirty="0" err="1">
                    <a:solidFill>
                      <a:srgbClr val="373C59"/>
                    </a:solidFill>
                    <a:latin typeface="Circe" panose="020B0502020203020203" pitchFamily="34" charset="-52"/>
                  </a:rPr>
                  <a:t>posterum</a:t>
                </a:r>
                <a:r>
                  <a:rPr lang="en-US" sz="1500" b="1" dirty="0">
                    <a:solidFill>
                      <a:srgbClr val="373C59"/>
                    </a:solidFill>
                    <a:latin typeface="Circe" panose="020B0502020203020203" pitchFamily="34" charset="-52"/>
                  </a:rPr>
                  <a:t> </a:t>
                </a:r>
                <a:endParaRPr lang="ru-RU" sz="1500" b="1" dirty="0">
                  <a:solidFill>
                    <a:srgbClr val="373C59"/>
                  </a:solidFill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9208849" y="3449357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58C0FC4-0A23-435C-8D8F-0A78DE528FE9}"/>
                </a:ext>
              </a:extLst>
            </p:cNvPr>
            <p:cNvSpPr/>
            <p:nvPr/>
          </p:nvSpPr>
          <p:spPr>
            <a:xfrm flipH="1">
              <a:off x="6674823" y="3724260"/>
              <a:ext cx="204241" cy="45719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6971" y="2169698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педагогических работников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3504381" y="1293441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36DE405-8F0F-41C0-AB3C-690E7E41DEA4}"/>
              </a:ext>
            </a:extLst>
          </p:cNvPr>
          <p:cNvSpPr/>
          <p:nvPr/>
        </p:nvSpPr>
        <p:spPr>
          <a:xfrm>
            <a:off x="1081880" y="2779940"/>
            <a:ext cx="896169" cy="164977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A17B4D-B044-4CCC-9E42-11E598417A0C}"/>
              </a:ext>
            </a:extLst>
          </p:cNvPr>
          <p:cNvSpPr txBox="1"/>
          <p:nvPr/>
        </p:nvSpPr>
        <p:spPr>
          <a:xfrm>
            <a:off x="4934040" y="2600511"/>
            <a:ext cx="3118621" cy="300083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irce" panose="020B0502020203020203" pitchFamily="34" charset="-52"/>
              </a:rPr>
              <a:t>Республики Адыгея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928662" y="428626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proshkolu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sergeeva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tatiana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928662" y="4643452"/>
            <a:ext cx="450059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sergeeva-geo@rambler.ru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6000760" y="4286262"/>
            <a:ext cx="2714644" cy="329706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mp01.ru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1EFD41-F318-49FF-BD70-D617C1489D19}"/>
              </a:ext>
            </a:extLst>
          </p:cNvPr>
          <p:cNvSpPr txBox="1"/>
          <p:nvPr/>
        </p:nvSpPr>
        <p:spPr>
          <a:xfrm>
            <a:off x="6000760" y="4643452"/>
            <a:ext cx="2714644" cy="352404"/>
          </a:xfrm>
          <a:prstGeom prst="rect">
            <a:avLst/>
          </a:prstGeom>
          <a:solidFill>
            <a:srgbClr val="F15B4E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mpadygea@yandex.ru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76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8383604" y="4899677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147629" y="153842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7629" y="432000"/>
            <a:ext cx="6849665" cy="346249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  <a:latin typeface="Circe" pitchFamily="34" charset="-52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903" y="3055144"/>
            <a:ext cx="865585" cy="87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22"/>
          <p:cNvGrpSpPr/>
          <p:nvPr/>
        </p:nvGrpSpPr>
        <p:grpSpPr>
          <a:xfrm>
            <a:off x="7702018" y="423831"/>
            <a:ext cx="1206755" cy="751428"/>
            <a:chOff x="10269356" y="565107"/>
            <a:chExt cx="1609007" cy="10019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00" b="1" dirty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9" name="Picture 5" descr="C:\Users\User02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2062" y="1694535"/>
            <a:ext cx="1187602" cy="967429"/>
          </a:xfrm>
          <a:prstGeom prst="rect">
            <a:avLst/>
          </a:prstGeom>
          <a:noFill/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42844" y="1177542"/>
            <a:ext cx="6858048" cy="3394472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 - «клеточка» педагогического процесса. В нем, как солнце в капле воды, отражаются все его стороны. Если не вся, то значительная часть педагоги­ки концентрируется в уроке»</a:t>
            </a:r>
          </a:p>
          <a:p>
            <a:pPr marL="0" indent="0" algn="r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Н. Скаткин</a:t>
            </a:r>
          </a:p>
        </p:txBody>
      </p:sp>
    </p:spTree>
    <p:extLst>
      <p:ext uri="{BB962C8B-B14F-4D97-AF65-F5344CB8AC3E}">
        <p14:creationId xmlns:p14="http://schemas.microsoft.com/office/powerpoint/2010/main" val="133736542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899592" y="411510"/>
            <a:ext cx="7506833" cy="924966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дети безразличны к нашим урокам?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8217"/>
            <a:ext cx="2757560" cy="456557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95486"/>
            <a:ext cx="8496944" cy="479253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1480"/>
            <a:ext cx="8712967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33" y="2655928"/>
            <a:ext cx="3078342" cy="23087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57505"/>
            <a:ext cx="842493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психологов К.К. Платонова и Г.Р. Голубева «от услышанного учащимися в течение урока у них в памяти остается в среднем 10% содержания. От воспринятого через чтение закрепляется 30%. Наблюдение учащимися какого-либо предмета или явления оставляет в их памяти в среднем около 50% воспринятого. 	</a:t>
            </a:r>
            <a:r>
              <a:rPr lang="ru-RU" alt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действия учащихся с учебным материалом составляют в их памяти в среднем 90% воспринятого</a:t>
            </a:r>
            <a:r>
              <a:rPr lang="ru-RU" alt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945917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480"/>
            <a:ext cx="8640959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6821"/>
            <a:ext cx="83529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ЛОС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компактное графическое отображение основного                 учебного материала с указанием логической структуры                 его изложения учителем</a:t>
            </a:r>
          </a:p>
          <a:p>
            <a:pPr>
              <a:defRPr/>
            </a:pPr>
            <a:r>
              <a:rPr lang="ru-RU" sz="1500" dirty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ru-RU" sz="1500" dirty="0">
              <a:solidFill>
                <a:srgbClr val="CC99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21851" y="2301720"/>
            <a:ext cx="2593181" cy="102631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350" b="1" dirty="0">
                <a:solidFill>
                  <a:srgbClr val="0000CC"/>
                </a:solidFill>
              </a:rPr>
              <a:t>Назначение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21831" y="1166105"/>
            <a:ext cx="2484835" cy="972741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Создать у учащихся чёткое,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наглядное представление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учебном материале в целом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о системе знаний</a:t>
            </a:r>
          </a:p>
          <a:p>
            <a:pPr>
              <a:defRPr/>
            </a:pP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939676" y="2520256"/>
            <a:ext cx="1746249" cy="97274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Показать взаимосвязи </a:t>
            </a:r>
          </a:p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 отдельными </a:t>
            </a:r>
          </a:p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компонентами </a:t>
            </a:r>
          </a:p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содержания материала</a:t>
            </a:r>
          </a:p>
          <a:p>
            <a:pPr>
              <a:defRPr/>
            </a:pP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221831" y="3681549"/>
            <a:ext cx="2484835" cy="972741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Усвоение учащимися </a:t>
            </a:r>
          </a:p>
          <a:p>
            <a:pPr algn="ctr"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материала на уроке</a:t>
            </a:r>
          </a:p>
          <a:p>
            <a:pPr>
              <a:defRPr/>
            </a:pPr>
            <a:endParaRPr lang="ru-RU" sz="1050" dirty="0">
              <a:solidFill>
                <a:schemeClr val="tx2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39652" y="2463404"/>
            <a:ext cx="1673833" cy="97274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Разобраться в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построении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материала,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05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выделить главное</a:t>
            </a:r>
          </a:p>
          <a:p>
            <a:pPr algn="ctr">
              <a:defRPr/>
            </a:pPr>
            <a:endParaRPr lang="ru-RU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684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1480"/>
            <a:ext cx="8784975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9742" y="287068"/>
            <a:ext cx="5255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опорных сигналов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629859"/>
              </p:ext>
            </p:extLst>
          </p:nvPr>
        </p:nvGraphicFramePr>
        <p:xfrm>
          <a:off x="1445432" y="845185"/>
          <a:ext cx="6326460" cy="404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5942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2484"/>
            <a:ext cx="8784976" cy="491454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67876" y="413858"/>
            <a:ext cx="4176464" cy="4202452"/>
            <a:chOff x="2949426" y="432060"/>
            <a:chExt cx="2366999" cy="83032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49426" y="432060"/>
              <a:ext cx="2366999" cy="830324"/>
            </a:xfrm>
            <a:prstGeom prst="roundRect">
              <a:avLst>
                <a:gd name="adj" fmla="val 10000"/>
              </a:avLst>
            </a:prstGeom>
            <a:solidFill>
              <a:srgbClr val="373C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115577" y="481682"/>
              <a:ext cx="2034236" cy="736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Aft>
                  <a:spcPct val="35000"/>
                </a:spcAft>
              </a:pPr>
              <a:endParaRPr lang="ru-RU" sz="1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39" y="943902"/>
            <a:ext cx="4267738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2155" y="718497"/>
            <a:ext cx="3507906" cy="358251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Сжимает информацию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понимание новой информации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учащихся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 время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Упрощает процесс запоминания новых терминов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демонстрирует связи между природными компонентами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выделять главное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Благотворно действует на психологический климат урока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5658" y="256832"/>
            <a:ext cx="433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опорного конспекта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805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41480"/>
            <a:ext cx="8712967" cy="48605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949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 в защиту опорного конспекта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77359"/>
              </p:ext>
            </p:extLst>
          </p:nvPr>
        </p:nvGraphicFramePr>
        <p:xfrm>
          <a:off x="899592" y="888107"/>
          <a:ext cx="7560840" cy="377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04736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10307</TotalTime>
  <Words>923</Words>
  <Application>Microsoft Office PowerPoint</Application>
  <PresentationFormat>Экран (16:9)</PresentationFormat>
  <Paragraphs>127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Circe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Почему  дети безразличны к нашим урокам?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Проектная деятельность</dc:subject>
  <dc:creator>люфт лена когалым</dc:creator>
  <cp:lastModifiedBy>User</cp:lastModifiedBy>
  <cp:revision>358</cp:revision>
  <dcterms:modified xsi:type="dcterms:W3CDTF">2021-12-28T11:46:09Z</dcterms:modified>
</cp:coreProperties>
</file>