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1" r:id="rId2"/>
    <p:sldId id="483" r:id="rId3"/>
    <p:sldId id="484" r:id="rId4"/>
    <p:sldId id="492" r:id="rId5"/>
    <p:sldId id="446" r:id="rId6"/>
    <p:sldId id="486" r:id="rId7"/>
    <p:sldId id="414" r:id="rId8"/>
    <p:sldId id="416" r:id="rId9"/>
    <p:sldId id="436" r:id="rId10"/>
    <p:sldId id="487" r:id="rId11"/>
    <p:sldId id="488" r:id="rId12"/>
    <p:sldId id="433" r:id="rId13"/>
    <p:sldId id="489" r:id="rId14"/>
    <p:sldId id="477" r:id="rId15"/>
    <p:sldId id="494" r:id="rId16"/>
    <p:sldId id="495" r:id="rId17"/>
    <p:sldId id="496" r:id="rId18"/>
    <p:sldId id="500" r:id="rId19"/>
    <p:sldId id="398" r:id="rId20"/>
    <p:sldId id="493" r:id="rId21"/>
    <p:sldId id="498" r:id="rId22"/>
    <p:sldId id="478" r:id="rId23"/>
    <p:sldId id="490" r:id="rId24"/>
    <p:sldId id="485" r:id="rId2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4E"/>
    <a:srgbClr val="373C59"/>
    <a:srgbClr val="FF0000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003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6T00:22:10.74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6T00:22:10.74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2088A-E482-4CE8-BD9C-86817E82C0F1}" type="doc">
      <dgm:prSet loTypeId="urn:microsoft.com/office/officeart/2005/8/layout/hierarchy3" loCatId="hierarchy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77CE14-5707-4AFB-A422-ADA265A8185E}">
      <dgm:prSet phldrT="[Текст]" custT="1"/>
      <dgm:spPr>
        <a:solidFill>
          <a:srgbClr val="373C59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Проблемная ситуация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85F188-BFA0-4443-BBC4-3FBA017B14F8}" type="parTrans" cxnId="{0A8690EB-D036-4FC1-B105-F7323EF908B1}">
      <dgm:prSet/>
      <dgm:spPr/>
      <dgm:t>
        <a:bodyPr/>
        <a:lstStyle/>
        <a:p>
          <a:endParaRPr lang="ru-RU"/>
        </a:p>
      </dgm:t>
    </dgm:pt>
    <dgm:pt modelId="{B2FB7FCB-E6FC-44CD-B002-A72FCB298CDF}" type="sibTrans" cxnId="{0A8690EB-D036-4FC1-B105-F7323EF908B1}">
      <dgm:prSet/>
      <dgm:spPr/>
      <dgm:t>
        <a:bodyPr/>
        <a:lstStyle/>
        <a:p>
          <a:endParaRPr lang="ru-RU"/>
        </a:p>
      </dgm:t>
    </dgm:pt>
    <dgm:pt modelId="{2EE23BB2-AA9D-4AC7-BA71-818F991FF5C6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особый вид мыслительного взаимодействия субъекта и объекта; характеризуется таким психическим состоянием, возникающим у субъекта (учащегося) при выполнении им задания, которое требует найти (открыть или усвоить) новые, ранее неизвестные субъекту знания или способы действия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31B9D-9EEC-4282-9264-909869F00553}" type="parTrans" cxnId="{98A0DC14-1525-4FA5-8766-43367579F171}">
      <dgm:prSet/>
      <dgm:spPr/>
      <dgm:t>
        <a:bodyPr/>
        <a:lstStyle/>
        <a:p>
          <a:endParaRPr lang="ru-RU"/>
        </a:p>
      </dgm:t>
    </dgm:pt>
    <dgm:pt modelId="{EB293E8B-3335-4851-841C-C4044460DB8B}" type="sibTrans" cxnId="{98A0DC14-1525-4FA5-8766-43367579F171}">
      <dgm:prSet/>
      <dgm:spPr/>
      <dgm:t>
        <a:bodyPr/>
        <a:lstStyle/>
        <a:p>
          <a:endParaRPr lang="ru-RU"/>
        </a:p>
      </dgm:t>
    </dgm:pt>
    <dgm:pt modelId="{ADF3D0EA-1263-427A-87FE-5A07CC07C658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 – это первоначальный элемент мышления, вызывающий потребность в рамках познавательного учения, формирующий внутренние условия для усвоения новых знаний и способов деятельности по их добыче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D6979-C996-4947-AAE7-EDD2ED9E9A9D}" type="parTrans" cxnId="{FB45E177-3F7F-41B8-B4A8-433BE59518DD}">
      <dgm:prSet/>
      <dgm:spPr/>
      <dgm:t>
        <a:bodyPr/>
        <a:lstStyle/>
        <a:p>
          <a:endParaRPr lang="ru-RU"/>
        </a:p>
      </dgm:t>
    </dgm:pt>
    <dgm:pt modelId="{BE3D87A9-9A76-434C-B19E-741431263054}" type="sibTrans" cxnId="{FB45E177-3F7F-41B8-B4A8-433BE59518DD}">
      <dgm:prSet/>
      <dgm:spPr/>
      <dgm:t>
        <a:bodyPr/>
        <a:lstStyle/>
        <a:p>
          <a:endParaRPr lang="ru-RU"/>
        </a:p>
      </dgm:t>
    </dgm:pt>
    <dgm:pt modelId="{62B42EF0-94B2-4154-BB7E-87889541E422}">
      <dgm:prSet phldrT="[Текст]" custT="1"/>
      <dgm:spPr>
        <a:solidFill>
          <a:srgbClr val="F15B4E"/>
        </a:solidFill>
      </dgm:spPr>
      <dgm:t>
        <a:bodyPr/>
        <a:lstStyle/>
        <a:p>
          <a:r>
            <a:rPr lang="ru-RU" sz="1600" dirty="0" smtClean="0"/>
            <a:t>Учебная проблема</a:t>
          </a:r>
          <a:endParaRPr lang="ru-RU" sz="1600" dirty="0"/>
        </a:p>
      </dgm:t>
    </dgm:pt>
    <dgm:pt modelId="{6D1C4208-A450-48FB-8EE0-32F16132431D}" type="parTrans" cxnId="{5322C72A-ABD5-498A-9340-A59F518557D9}">
      <dgm:prSet/>
      <dgm:spPr/>
      <dgm:t>
        <a:bodyPr/>
        <a:lstStyle/>
        <a:p>
          <a:endParaRPr lang="ru-RU"/>
        </a:p>
      </dgm:t>
    </dgm:pt>
    <dgm:pt modelId="{08433E0C-DD77-4F4B-A911-483193F18934}" type="sibTrans" cxnId="{5322C72A-ABD5-498A-9340-A59F518557D9}">
      <dgm:prSet/>
      <dgm:spPr/>
      <dgm:t>
        <a:bodyPr/>
        <a:lstStyle/>
        <a:p>
          <a:endParaRPr lang="ru-RU"/>
        </a:p>
      </dgm:t>
    </dgm:pt>
    <dgm:pt modelId="{E58AE34D-E041-4FC9-8077-25E67C4F0470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форма реализации принципа проблемности в обучении. Учебная проблема- явление субъективное и существует в сознании ученика в идеальной форме, в мысли, так же как любое суждение, пока оно не станет логически завершенным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D054F-9F15-4E5C-A166-B8EFA9B25E5C}" type="parTrans" cxnId="{603E03B6-89C0-4D77-A8BE-711E612ED57A}">
      <dgm:prSet/>
      <dgm:spPr/>
      <dgm:t>
        <a:bodyPr/>
        <a:lstStyle/>
        <a:p>
          <a:endParaRPr lang="ru-RU"/>
        </a:p>
      </dgm:t>
    </dgm:pt>
    <dgm:pt modelId="{7A84A469-88CF-4484-BAA2-7EB35DC3C502}" type="sibTrans" cxnId="{603E03B6-89C0-4D77-A8BE-711E612ED57A}">
      <dgm:prSet/>
      <dgm:spPr/>
      <dgm:t>
        <a:bodyPr/>
        <a:lstStyle/>
        <a:p>
          <a:endParaRPr lang="ru-RU"/>
        </a:p>
      </dgm:t>
    </dgm:pt>
    <dgm:pt modelId="{3685D56A-C1C8-44EB-A224-1D18636B3012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суть учебной проблемы состоит в том, что она является содержанием проблемной ситуации, возникающей в процессе учебной деятельности школьника. Она несет в себе новые для ученика знание и способы усвоения этого знания и определяет структуру мыслительного процесса</a:t>
          </a:r>
        </a:p>
      </dgm:t>
    </dgm:pt>
    <dgm:pt modelId="{F4444E07-7BE2-4F6B-9FDA-E7D4A7C82F2C}" type="parTrans" cxnId="{A452F721-C652-4958-8D36-FBC3B2539ABA}">
      <dgm:prSet/>
      <dgm:spPr/>
      <dgm:t>
        <a:bodyPr/>
        <a:lstStyle/>
        <a:p>
          <a:endParaRPr lang="ru-RU"/>
        </a:p>
      </dgm:t>
    </dgm:pt>
    <dgm:pt modelId="{7BFA5954-6B5B-41A6-99E3-5117451F49CB}" type="sibTrans" cxnId="{A452F721-C652-4958-8D36-FBC3B2539ABA}">
      <dgm:prSet/>
      <dgm:spPr/>
      <dgm:t>
        <a:bodyPr/>
        <a:lstStyle/>
        <a:p>
          <a:endParaRPr lang="ru-RU"/>
        </a:p>
      </dgm:t>
    </dgm:pt>
    <dgm:pt modelId="{25A7E287-FBFE-437B-ABF4-BD1023DDD891}" type="pres">
      <dgm:prSet presAssocID="{CAF2088A-E482-4CE8-BD9C-86817E82C0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040FC9-10FA-47D2-90E7-A26F1EE6E925}" type="pres">
      <dgm:prSet presAssocID="{3B77CE14-5707-4AFB-A422-ADA265A8185E}" presName="root" presStyleCnt="0"/>
      <dgm:spPr/>
    </dgm:pt>
    <dgm:pt modelId="{640C0996-FD47-4C7F-89EC-4BB8094DD8B2}" type="pres">
      <dgm:prSet presAssocID="{3B77CE14-5707-4AFB-A422-ADA265A8185E}" presName="rootComposite" presStyleCnt="0"/>
      <dgm:spPr/>
    </dgm:pt>
    <dgm:pt modelId="{94AB1FAB-4FF0-4CEB-9971-B95FE91A0D80}" type="pres">
      <dgm:prSet presAssocID="{3B77CE14-5707-4AFB-A422-ADA265A8185E}" presName="rootText" presStyleLbl="node1" presStyleIdx="0" presStyleCnt="2" custScaleX="143841"/>
      <dgm:spPr/>
      <dgm:t>
        <a:bodyPr/>
        <a:lstStyle/>
        <a:p>
          <a:endParaRPr lang="ru-RU"/>
        </a:p>
      </dgm:t>
    </dgm:pt>
    <dgm:pt modelId="{8B54F272-680C-403E-A22A-2DFC1CDB6193}" type="pres">
      <dgm:prSet presAssocID="{3B77CE14-5707-4AFB-A422-ADA265A8185E}" presName="rootConnector" presStyleLbl="node1" presStyleIdx="0" presStyleCnt="2"/>
      <dgm:spPr/>
      <dgm:t>
        <a:bodyPr/>
        <a:lstStyle/>
        <a:p>
          <a:endParaRPr lang="ru-RU"/>
        </a:p>
      </dgm:t>
    </dgm:pt>
    <dgm:pt modelId="{3979CA3C-2E27-4B21-8442-A09F11BF124E}" type="pres">
      <dgm:prSet presAssocID="{3B77CE14-5707-4AFB-A422-ADA265A8185E}" presName="childShape" presStyleCnt="0"/>
      <dgm:spPr/>
    </dgm:pt>
    <dgm:pt modelId="{7F35F911-6ADF-4FA7-A113-7DA2FC6EC2B3}" type="pres">
      <dgm:prSet presAssocID="{E9131B9D-9EEC-4282-9264-909869F0055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B673F22-3A98-441D-B3B6-477EC051017F}" type="pres">
      <dgm:prSet presAssocID="{2EE23BB2-AA9D-4AC7-BA71-818F991FF5C6}" presName="childText" presStyleLbl="bgAcc1" presStyleIdx="0" presStyleCnt="4" custScaleX="166250" custScaleY="164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983BF-3E5E-4CBC-BFD2-1860D4B4FAA4}" type="pres">
      <dgm:prSet presAssocID="{3E3D6979-C996-4947-AAE7-EDD2ED9E9A9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5797DF2-24C9-4440-B1A1-AEEFC98923F4}" type="pres">
      <dgm:prSet presAssocID="{ADF3D0EA-1263-427A-87FE-5A07CC07C658}" presName="childText" presStyleLbl="bgAcc1" presStyleIdx="1" presStyleCnt="4" custScaleX="199957" custScaleY="147233" custLinFactNeighborX="1575" custLinFactNeighborY="-1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C5258-50B5-4D09-9E04-304E75D90B57}" type="pres">
      <dgm:prSet presAssocID="{62B42EF0-94B2-4154-BB7E-87889541E422}" presName="root" presStyleCnt="0"/>
      <dgm:spPr/>
    </dgm:pt>
    <dgm:pt modelId="{8008E2FE-A6B4-4947-9158-E041ECB46D33}" type="pres">
      <dgm:prSet presAssocID="{62B42EF0-94B2-4154-BB7E-87889541E422}" presName="rootComposite" presStyleCnt="0"/>
      <dgm:spPr/>
    </dgm:pt>
    <dgm:pt modelId="{1B50F536-B6D1-4910-8E0F-4574C5BA2182}" type="pres">
      <dgm:prSet presAssocID="{62B42EF0-94B2-4154-BB7E-87889541E422}" presName="rootText" presStyleLbl="node1" presStyleIdx="1" presStyleCnt="2" custScaleX="157421"/>
      <dgm:spPr/>
      <dgm:t>
        <a:bodyPr/>
        <a:lstStyle/>
        <a:p>
          <a:endParaRPr lang="ru-RU"/>
        </a:p>
      </dgm:t>
    </dgm:pt>
    <dgm:pt modelId="{CEB24770-6512-4772-B00D-49F8B4823FDF}" type="pres">
      <dgm:prSet presAssocID="{62B42EF0-94B2-4154-BB7E-87889541E422}" presName="rootConnector" presStyleLbl="node1" presStyleIdx="1" presStyleCnt="2"/>
      <dgm:spPr/>
      <dgm:t>
        <a:bodyPr/>
        <a:lstStyle/>
        <a:p>
          <a:endParaRPr lang="ru-RU"/>
        </a:p>
      </dgm:t>
    </dgm:pt>
    <dgm:pt modelId="{CC1D9BC1-78CF-4BF1-8EC2-B5680B1816D5}" type="pres">
      <dgm:prSet presAssocID="{62B42EF0-94B2-4154-BB7E-87889541E422}" presName="childShape" presStyleCnt="0"/>
      <dgm:spPr/>
    </dgm:pt>
    <dgm:pt modelId="{BD2E5811-2607-4917-B68A-1460FA4E98CB}" type="pres">
      <dgm:prSet presAssocID="{125D054F-9F15-4E5C-A166-B8EFA9B25E5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E08E2FC-01B0-4997-AEE4-53E50CF204DA}" type="pres">
      <dgm:prSet presAssocID="{E58AE34D-E041-4FC9-8077-25E67C4F0470}" presName="childText" presStyleLbl="bgAcc1" presStyleIdx="2" presStyleCnt="4" custScaleX="178174" custScaleY="126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6303-DB32-43CF-AC8C-E1F339EDDA0A}" type="pres">
      <dgm:prSet presAssocID="{F4444E07-7BE2-4F6B-9FDA-E7D4A7C82F2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7E65BED-326C-429D-A150-81CF7C4E0F6B}" type="pres">
      <dgm:prSet presAssocID="{3685D56A-C1C8-44EB-A224-1D18636B3012}" presName="childText" presStyleLbl="bgAcc1" presStyleIdx="3" presStyleCnt="4" custScaleX="202174" custScaleY="143390" custLinFactNeighborX="8655" custLinFactNeighborY="-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E03B6-89C0-4D77-A8BE-711E612ED57A}" srcId="{62B42EF0-94B2-4154-BB7E-87889541E422}" destId="{E58AE34D-E041-4FC9-8077-25E67C4F0470}" srcOrd="0" destOrd="0" parTransId="{125D054F-9F15-4E5C-A166-B8EFA9B25E5C}" sibTransId="{7A84A469-88CF-4484-BAA2-7EB35DC3C502}"/>
    <dgm:cxn modelId="{FB45E177-3F7F-41B8-B4A8-433BE59518DD}" srcId="{3B77CE14-5707-4AFB-A422-ADA265A8185E}" destId="{ADF3D0EA-1263-427A-87FE-5A07CC07C658}" srcOrd="1" destOrd="0" parTransId="{3E3D6979-C996-4947-AAE7-EDD2ED9E9A9D}" sibTransId="{BE3D87A9-9A76-434C-B19E-741431263054}"/>
    <dgm:cxn modelId="{2905D586-E254-40DB-BAFD-680F36DEF8C0}" type="presOf" srcId="{3B77CE14-5707-4AFB-A422-ADA265A8185E}" destId="{94AB1FAB-4FF0-4CEB-9971-B95FE91A0D80}" srcOrd="0" destOrd="0" presId="urn:microsoft.com/office/officeart/2005/8/layout/hierarchy3"/>
    <dgm:cxn modelId="{147935AD-0BD1-4D39-BAEA-6E2C5AE998E9}" type="presOf" srcId="{3685D56A-C1C8-44EB-A224-1D18636B3012}" destId="{A7E65BED-326C-429D-A150-81CF7C4E0F6B}" srcOrd="0" destOrd="0" presId="urn:microsoft.com/office/officeart/2005/8/layout/hierarchy3"/>
    <dgm:cxn modelId="{33A7C40C-CB26-4A05-9990-68F395DDD5AE}" type="presOf" srcId="{2EE23BB2-AA9D-4AC7-BA71-818F991FF5C6}" destId="{7B673F22-3A98-441D-B3B6-477EC051017F}" srcOrd="0" destOrd="0" presId="urn:microsoft.com/office/officeart/2005/8/layout/hierarchy3"/>
    <dgm:cxn modelId="{A0F68A9C-BA8A-447B-A9D3-6BD3F015DADD}" type="presOf" srcId="{62B42EF0-94B2-4154-BB7E-87889541E422}" destId="{1B50F536-B6D1-4910-8E0F-4574C5BA2182}" srcOrd="0" destOrd="0" presId="urn:microsoft.com/office/officeart/2005/8/layout/hierarchy3"/>
    <dgm:cxn modelId="{0A8690EB-D036-4FC1-B105-F7323EF908B1}" srcId="{CAF2088A-E482-4CE8-BD9C-86817E82C0F1}" destId="{3B77CE14-5707-4AFB-A422-ADA265A8185E}" srcOrd="0" destOrd="0" parTransId="{C385F188-BFA0-4443-BBC4-3FBA017B14F8}" sibTransId="{B2FB7FCB-E6FC-44CD-B002-A72FCB298CDF}"/>
    <dgm:cxn modelId="{A452F721-C652-4958-8D36-FBC3B2539ABA}" srcId="{62B42EF0-94B2-4154-BB7E-87889541E422}" destId="{3685D56A-C1C8-44EB-A224-1D18636B3012}" srcOrd="1" destOrd="0" parTransId="{F4444E07-7BE2-4F6B-9FDA-E7D4A7C82F2C}" sibTransId="{7BFA5954-6B5B-41A6-99E3-5117451F49CB}"/>
    <dgm:cxn modelId="{5322C72A-ABD5-498A-9340-A59F518557D9}" srcId="{CAF2088A-E482-4CE8-BD9C-86817E82C0F1}" destId="{62B42EF0-94B2-4154-BB7E-87889541E422}" srcOrd="1" destOrd="0" parTransId="{6D1C4208-A450-48FB-8EE0-32F16132431D}" sibTransId="{08433E0C-DD77-4F4B-A911-483193F18934}"/>
    <dgm:cxn modelId="{48A8AD38-4790-4800-A839-B034397CA884}" type="presOf" srcId="{125D054F-9F15-4E5C-A166-B8EFA9B25E5C}" destId="{BD2E5811-2607-4917-B68A-1460FA4E98CB}" srcOrd="0" destOrd="0" presId="urn:microsoft.com/office/officeart/2005/8/layout/hierarchy3"/>
    <dgm:cxn modelId="{1C21B6B4-1401-4F66-8DE5-8A3ED29FDF04}" type="presOf" srcId="{3E3D6979-C996-4947-AAE7-EDD2ED9E9A9D}" destId="{C23983BF-3E5E-4CBC-BFD2-1860D4B4FAA4}" srcOrd="0" destOrd="0" presId="urn:microsoft.com/office/officeart/2005/8/layout/hierarchy3"/>
    <dgm:cxn modelId="{4C547FD0-EEFF-4E50-8952-D1BA91BE5F71}" type="presOf" srcId="{3B77CE14-5707-4AFB-A422-ADA265A8185E}" destId="{8B54F272-680C-403E-A22A-2DFC1CDB6193}" srcOrd="1" destOrd="0" presId="urn:microsoft.com/office/officeart/2005/8/layout/hierarchy3"/>
    <dgm:cxn modelId="{9F72BB37-67CC-40C9-B4B4-8F0F0EB96AB1}" type="presOf" srcId="{CAF2088A-E482-4CE8-BD9C-86817E82C0F1}" destId="{25A7E287-FBFE-437B-ABF4-BD1023DDD891}" srcOrd="0" destOrd="0" presId="urn:microsoft.com/office/officeart/2005/8/layout/hierarchy3"/>
    <dgm:cxn modelId="{64D030DD-25AB-4E34-BEB0-2CDD6DD3E4F5}" type="presOf" srcId="{E58AE34D-E041-4FC9-8077-25E67C4F0470}" destId="{DE08E2FC-01B0-4997-AEE4-53E50CF204DA}" srcOrd="0" destOrd="0" presId="urn:microsoft.com/office/officeart/2005/8/layout/hierarchy3"/>
    <dgm:cxn modelId="{6231A025-C86C-4101-9180-F6526310C7B8}" type="presOf" srcId="{62B42EF0-94B2-4154-BB7E-87889541E422}" destId="{CEB24770-6512-4772-B00D-49F8B4823FDF}" srcOrd="1" destOrd="0" presId="urn:microsoft.com/office/officeart/2005/8/layout/hierarchy3"/>
    <dgm:cxn modelId="{1A70F8CB-440B-4C52-A9DD-7BB5F75F9749}" type="presOf" srcId="{F4444E07-7BE2-4F6B-9FDA-E7D4A7C82F2C}" destId="{BD136303-DB32-43CF-AC8C-E1F339EDDA0A}" srcOrd="0" destOrd="0" presId="urn:microsoft.com/office/officeart/2005/8/layout/hierarchy3"/>
    <dgm:cxn modelId="{E2B96030-42E7-4145-A85F-CE7A6BEB78FC}" type="presOf" srcId="{E9131B9D-9EEC-4282-9264-909869F00553}" destId="{7F35F911-6ADF-4FA7-A113-7DA2FC6EC2B3}" srcOrd="0" destOrd="0" presId="urn:microsoft.com/office/officeart/2005/8/layout/hierarchy3"/>
    <dgm:cxn modelId="{98A0DC14-1525-4FA5-8766-43367579F171}" srcId="{3B77CE14-5707-4AFB-A422-ADA265A8185E}" destId="{2EE23BB2-AA9D-4AC7-BA71-818F991FF5C6}" srcOrd="0" destOrd="0" parTransId="{E9131B9D-9EEC-4282-9264-909869F00553}" sibTransId="{EB293E8B-3335-4851-841C-C4044460DB8B}"/>
    <dgm:cxn modelId="{8422A0CD-CE6F-4179-91E1-F8BC6E307483}" type="presOf" srcId="{ADF3D0EA-1263-427A-87FE-5A07CC07C658}" destId="{75797DF2-24C9-4440-B1A1-AEEFC98923F4}" srcOrd="0" destOrd="0" presId="urn:microsoft.com/office/officeart/2005/8/layout/hierarchy3"/>
    <dgm:cxn modelId="{D595CDE4-ABCC-432C-8BB7-D31249B6575A}" type="presParOf" srcId="{25A7E287-FBFE-437B-ABF4-BD1023DDD891}" destId="{C1040FC9-10FA-47D2-90E7-A26F1EE6E925}" srcOrd="0" destOrd="0" presId="urn:microsoft.com/office/officeart/2005/8/layout/hierarchy3"/>
    <dgm:cxn modelId="{5863C992-F714-4DA4-9E1C-41DBF0E0BCD3}" type="presParOf" srcId="{C1040FC9-10FA-47D2-90E7-A26F1EE6E925}" destId="{640C0996-FD47-4C7F-89EC-4BB8094DD8B2}" srcOrd="0" destOrd="0" presId="urn:microsoft.com/office/officeart/2005/8/layout/hierarchy3"/>
    <dgm:cxn modelId="{CF30C023-8648-4452-B516-C131BE144866}" type="presParOf" srcId="{640C0996-FD47-4C7F-89EC-4BB8094DD8B2}" destId="{94AB1FAB-4FF0-4CEB-9971-B95FE91A0D80}" srcOrd="0" destOrd="0" presId="urn:microsoft.com/office/officeart/2005/8/layout/hierarchy3"/>
    <dgm:cxn modelId="{DC1194CE-5A8A-48F7-A96A-AC8F80B40A7A}" type="presParOf" srcId="{640C0996-FD47-4C7F-89EC-4BB8094DD8B2}" destId="{8B54F272-680C-403E-A22A-2DFC1CDB6193}" srcOrd="1" destOrd="0" presId="urn:microsoft.com/office/officeart/2005/8/layout/hierarchy3"/>
    <dgm:cxn modelId="{B4AC3E56-B9FD-413A-9FD4-0E02CCC5E3E8}" type="presParOf" srcId="{C1040FC9-10FA-47D2-90E7-A26F1EE6E925}" destId="{3979CA3C-2E27-4B21-8442-A09F11BF124E}" srcOrd="1" destOrd="0" presId="urn:microsoft.com/office/officeart/2005/8/layout/hierarchy3"/>
    <dgm:cxn modelId="{9C09D95D-05FD-4B4A-AF66-780652165093}" type="presParOf" srcId="{3979CA3C-2E27-4B21-8442-A09F11BF124E}" destId="{7F35F911-6ADF-4FA7-A113-7DA2FC6EC2B3}" srcOrd="0" destOrd="0" presId="urn:microsoft.com/office/officeart/2005/8/layout/hierarchy3"/>
    <dgm:cxn modelId="{EBB7362A-8253-4E05-B430-4D3B535B1F99}" type="presParOf" srcId="{3979CA3C-2E27-4B21-8442-A09F11BF124E}" destId="{7B673F22-3A98-441D-B3B6-477EC051017F}" srcOrd="1" destOrd="0" presId="urn:microsoft.com/office/officeart/2005/8/layout/hierarchy3"/>
    <dgm:cxn modelId="{4B264EB3-B669-4D4A-8CAC-09B476F36ED1}" type="presParOf" srcId="{3979CA3C-2E27-4B21-8442-A09F11BF124E}" destId="{C23983BF-3E5E-4CBC-BFD2-1860D4B4FAA4}" srcOrd="2" destOrd="0" presId="urn:microsoft.com/office/officeart/2005/8/layout/hierarchy3"/>
    <dgm:cxn modelId="{7FC86337-B9A5-4002-A27F-E74F550FC7C1}" type="presParOf" srcId="{3979CA3C-2E27-4B21-8442-A09F11BF124E}" destId="{75797DF2-24C9-4440-B1A1-AEEFC98923F4}" srcOrd="3" destOrd="0" presId="urn:microsoft.com/office/officeart/2005/8/layout/hierarchy3"/>
    <dgm:cxn modelId="{78EA141A-2A41-4790-8ADE-FF011A74177E}" type="presParOf" srcId="{25A7E287-FBFE-437B-ABF4-BD1023DDD891}" destId="{53FC5258-50B5-4D09-9E04-304E75D90B57}" srcOrd="1" destOrd="0" presId="urn:microsoft.com/office/officeart/2005/8/layout/hierarchy3"/>
    <dgm:cxn modelId="{630B77E8-F4C0-40EA-8042-67B1A0AB4806}" type="presParOf" srcId="{53FC5258-50B5-4D09-9E04-304E75D90B57}" destId="{8008E2FE-A6B4-4947-9158-E041ECB46D33}" srcOrd="0" destOrd="0" presId="urn:microsoft.com/office/officeart/2005/8/layout/hierarchy3"/>
    <dgm:cxn modelId="{AB61419E-4E17-44D3-815C-84AB3821822A}" type="presParOf" srcId="{8008E2FE-A6B4-4947-9158-E041ECB46D33}" destId="{1B50F536-B6D1-4910-8E0F-4574C5BA2182}" srcOrd="0" destOrd="0" presId="urn:microsoft.com/office/officeart/2005/8/layout/hierarchy3"/>
    <dgm:cxn modelId="{9800C298-303A-4A99-ADBD-50747673DB03}" type="presParOf" srcId="{8008E2FE-A6B4-4947-9158-E041ECB46D33}" destId="{CEB24770-6512-4772-B00D-49F8B4823FDF}" srcOrd="1" destOrd="0" presId="urn:microsoft.com/office/officeart/2005/8/layout/hierarchy3"/>
    <dgm:cxn modelId="{7E6F94F4-AF78-4D33-B5BF-0DAA8E2078E4}" type="presParOf" srcId="{53FC5258-50B5-4D09-9E04-304E75D90B57}" destId="{CC1D9BC1-78CF-4BF1-8EC2-B5680B1816D5}" srcOrd="1" destOrd="0" presId="urn:microsoft.com/office/officeart/2005/8/layout/hierarchy3"/>
    <dgm:cxn modelId="{C997EEA0-DF2D-4DFD-8700-69A4CC003A91}" type="presParOf" srcId="{CC1D9BC1-78CF-4BF1-8EC2-B5680B1816D5}" destId="{BD2E5811-2607-4917-B68A-1460FA4E98CB}" srcOrd="0" destOrd="0" presId="urn:microsoft.com/office/officeart/2005/8/layout/hierarchy3"/>
    <dgm:cxn modelId="{09083808-5B3B-48B3-BCFD-BB46BF5C81A7}" type="presParOf" srcId="{CC1D9BC1-78CF-4BF1-8EC2-B5680B1816D5}" destId="{DE08E2FC-01B0-4997-AEE4-53E50CF204DA}" srcOrd="1" destOrd="0" presId="urn:microsoft.com/office/officeart/2005/8/layout/hierarchy3"/>
    <dgm:cxn modelId="{D66AD003-06A6-4CE8-B35C-10BD0C175DE9}" type="presParOf" srcId="{CC1D9BC1-78CF-4BF1-8EC2-B5680B1816D5}" destId="{BD136303-DB32-43CF-AC8C-E1F339EDDA0A}" srcOrd="2" destOrd="0" presId="urn:microsoft.com/office/officeart/2005/8/layout/hierarchy3"/>
    <dgm:cxn modelId="{2468AACE-86C1-445F-A9E6-6ED9533C2284}" type="presParOf" srcId="{CC1D9BC1-78CF-4BF1-8EC2-B5680B1816D5}" destId="{A7E65BED-326C-429D-A150-81CF7C4E0F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1FAB-4FF0-4CEB-9971-B95FE91A0D80}">
      <dsp:nvSpPr>
        <dsp:cNvPr id="0" name=""/>
        <dsp:cNvSpPr/>
      </dsp:nvSpPr>
      <dsp:spPr>
        <a:xfrm>
          <a:off x="931340" y="1992"/>
          <a:ext cx="2517915" cy="875242"/>
        </a:xfrm>
        <a:prstGeom prst="roundRect">
          <a:avLst>
            <a:gd name="adj" fmla="val 10000"/>
          </a:avLst>
        </a:prstGeom>
        <a:solidFill>
          <a:srgbClr val="373C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Проблемная ситуация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6975" y="27627"/>
        <a:ext cx="2466645" cy="823972"/>
      </dsp:txXfrm>
    </dsp:sp>
    <dsp:sp modelId="{7F35F911-6ADF-4FA7-A113-7DA2FC6EC2B3}">
      <dsp:nvSpPr>
        <dsp:cNvPr id="0" name=""/>
        <dsp:cNvSpPr/>
      </dsp:nvSpPr>
      <dsp:spPr>
        <a:xfrm>
          <a:off x="1183131" y="877235"/>
          <a:ext cx="251791" cy="94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474"/>
              </a:lnTo>
              <a:lnTo>
                <a:pt x="251791" y="9404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3F22-3A98-441D-B3B6-477EC051017F}">
      <dsp:nvSpPr>
        <dsp:cNvPr id="0" name=""/>
        <dsp:cNvSpPr/>
      </dsp:nvSpPr>
      <dsp:spPr>
        <a:xfrm>
          <a:off x="1434923" y="1096045"/>
          <a:ext cx="2328145" cy="1443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особый вид мыслительного взаимодействия субъекта и объекта; характеризуется таким психическим состоянием, возникающим у субъекта (учащегося) при выполнении им задания, которое требует найти (открыть или усвоить) новые, ранее неизвестные субъекту знания или способы действия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197" y="1138319"/>
        <a:ext cx="2243597" cy="1358779"/>
      </dsp:txXfrm>
    </dsp:sp>
    <dsp:sp modelId="{C23983BF-3E5E-4CBC-BFD2-1860D4B4FAA4}">
      <dsp:nvSpPr>
        <dsp:cNvPr id="0" name=""/>
        <dsp:cNvSpPr/>
      </dsp:nvSpPr>
      <dsp:spPr>
        <a:xfrm>
          <a:off x="1183131" y="877235"/>
          <a:ext cx="273847" cy="237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130"/>
              </a:lnTo>
              <a:lnTo>
                <a:pt x="273847" y="23721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7DF2-24C9-4440-B1A1-AEEFC98923F4}">
      <dsp:nvSpPr>
        <dsp:cNvPr id="0" name=""/>
        <dsp:cNvSpPr/>
      </dsp:nvSpPr>
      <dsp:spPr>
        <a:xfrm>
          <a:off x="1456979" y="2605043"/>
          <a:ext cx="2800174" cy="1288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 – это первоначальный элемент мышления, вызывающий потребность в рамках познавательного учения, формирующий внутренние условия для усвоения новых знаний и способов деятельности по их добыче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4722" y="2642786"/>
        <a:ext cx="2724688" cy="1213160"/>
      </dsp:txXfrm>
    </dsp:sp>
    <dsp:sp modelId="{1B50F536-B6D1-4910-8E0F-4574C5BA2182}">
      <dsp:nvSpPr>
        <dsp:cNvPr id="0" name=""/>
        <dsp:cNvSpPr/>
      </dsp:nvSpPr>
      <dsp:spPr>
        <a:xfrm>
          <a:off x="4121592" y="1992"/>
          <a:ext cx="2755631" cy="875242"/>
        </a:xfrm>
        <a:prstGeom prst="roundRect">
          <a:avLst>
            <a:gd name="adj" fmla="val 10000"/>
          </a:avLst>
        </a:prstGeom>
        <a:solidFill>
          <a:srgbClr val="F15B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Учебная проблема</a:t>
          </a:r>
          <a:endParaRPr lang="ru-RU" sz="1600" kern="1200" dirty="0"/>
        </a:p>
      </dsp:txBody>
      <dsp:txXfrm>
        <a:off x="4147227" y="27627"/>
        <a:ext cx="2704361" cy="823972"/>
      </dsp:txXfrm>
    </dsp:sp>
    <dsp:sp modelId="{BD2E5811-2607-4917-B68A-1460FA4E98CB}">
      <dsp:nvSpPr>
        <dsp:cNvPr id="0" name=""/>
        <dsp:cNvSpPr/>
      </dsp:nvSpPr>
      <dsp:spPr>
        <a:xfrm>
          <a:off x="4397155" y="877235"/>
          <a:ext cx="275563" cy="77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49"/>
              </a:lnTo>
              <a:lnTo>
                <a:pt x="275563" y="7717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8E2FC-01B0-4997-AEE4-53E50CF204DA}">
      <dsp:nvSpPr>
        <dsp:cNvPr id="0" name=""/>
        <dsp:cNvSpPr/>
      </dsp:nvSpPr>
      <dsp:spPr>
        <a:xfrm>
          <a:off x="4672718" y="1096045"/>
          <a:ext cx="2495127" cy="1105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форма реализации принципа проблемности в обучении. Учебная проблема- явление субъективное и существует в сознании ученика в идеальной форме, в мысли, так же как любое суждение, пока оно не станет логически завершенным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5108" y="1128435"/>
        <a:ext cx="2430347" cy="1041097"/>
      </dsp:txXfrm>
    </dsp:sp>
    <dsp:sp modelId="{BD136303-DB32-43CF-AC8C-E1F339EDDA0A}">
      <dsp:nvSpPr>
        <dsp:cNvPr id="0" name=""/>
        <dsp:cNvSpPr/>
      </dsp:nvSpPr>
      <dsp:spPr>
        <a:xfrm>
          <a:off x="4397155" y="877235"/>
          <a:ext cx="396766" cy="213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521"/>
              </a:lnTo>
              <a:lnTo>
                <a:pt x="396766" y="2139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5BED-326C-429D-A150-81CF7C4E0F6B}">
      <dsp:nvSpPr>
        <dsp:cNvPr id="0" name=""/>
        <dsp:cNvSpPr/>
      </dsp:nvSpPr>
      <dsp:spPr>
        <a:xfrm>
          <a:off x="4793922" y="2389252"/>
          <a:ext cx="2831221" cy="1255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суть учебной проблемы состоит в том, что она является содержанием проблемной ситуации, возникающей в процессе учебной деятельности школьника. Она несет в себе новые для ученика знание и способы усвоения этого знания и определяет структуру мыслительного процесса</a:t>
          </a:r>
        </a:p>
      </dsp:txBody>
      <dsp:txXfrm>
        <a:off x="4830680" y="2426010"/>
        <a:ext cx="2757705" cy="118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B6C63-AB32-4577-9824-12D62D2F2FCD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9CCB79-B600-4BFB-B5FB-7B492B409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7351F-391A-4D7D-B4EA-9733DF804AB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0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CCB79-B600-4BFB-B5FB-7B492B4090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1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CCB79-B600-4BFB-B5FB-7B492B40902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3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4F22-6FE1-4CBA-B659-3812483CB759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AB31-8924-41EE-88B8-401F5405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1349-A402-4621-88C4-950A97C4493B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9C35-09CD-4B34-B3BD-6614FF87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BFCC-CA5E-47A4-A2EA-D226C2FE61BF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1289-962B-4961-A79D-EC9AAF49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A5B6-B730-4FAD-91FC-837F22430B18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47-51EF-41A2-BDC3-5A4A93DC4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1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FAA3-A4F4-4F62-B03D-B568A68F4A8E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6E96-03D9-43FF-B270-238B7D0D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0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B73B-20B9-43A9-ADF8-73ABD6E238B2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1CCD-960D-4CE2-905E-66E54F3C5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6D2-CEBC-4347-8A9D-1E552C3E2994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BA00-6768-4240-B343-0318C1808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0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6B15-2BE5-419A-B1BB-5D2B9A9E7C8A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A766-8477-4173-9D57-13FA1E50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2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8364-8050-46FB-82A7-8E7C2BBD6DF6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5DB5-B5A4-48A0-9D4B-11CB478E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5D92-59F3-40B4-9287-668B60B8E9FA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746A-0397-4E1F-B105-974E3854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A194-AC8F-4D07-8B7D-DFE4E9899ED8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AF5F-F47D-4BE5-9828-BB371C4D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0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7AFFB-477E-480C-893E-19040E0675AE}" type="datetimeFigureOut">
              <a:rPr lang="ru-RU"/>
              <a:pPr>
                <a:defRPr/>
              </a:pPr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DC65F4-B6AA-4672-B3F0-CE4D13A2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72DBF6-2E46-435C-8540-2E9438ECA7B7}"/>
              </a:ext>
            </a:extLst>
          </p:cNvPr>
          <p:cNvSpPr/>
          <p:nvPr/>
        </p:nvSpPr>
        <p:spPr>
          <a:xfrm>
            <a:off x="3897000" y="4549816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</a:t>
            </a:r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  <a:endParaRPr lang="ru-RU" sz="15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74" y="2344391"/>
            <a:ext cx="3131586" cy="223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82518"/>
            <a:ext cx="6244681" cy="1887684"/>
          </a:xfrm>
        </p:spPr>
        <p:txBody>
          <a:bodyPr/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Почему </a:t>
            </a:r>
            <a:r>
              <a:rPr lang="ru-RU" sz="20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spc="-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  <a:r>
              <a:rPr lang="ru-RU" sz="2000" spc="-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Адыгея </a:t>
            </a:r>
            <a:r>
              <a:rPr lang="ru-RU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 1000 свадеб пришлось 400 разводов, а в древние времена на Руси разводов не было совсем?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25" y="2344391"/>
            <a:ext cx="3248469" cy="240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43126" y="249492"/>
            <a:ext cx="6515409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58" y="677433"/>
            <a:ext cx="4360436" cy="313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56" y="467621"/>
            <a:ext cx="6784125" cy="71668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задания на основе анализа произведений живописи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480"/>
            <a:ext cx="8856983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05" y="1545636"/>
            <a:ext cx="3700253" cy="335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051719" y="3868549"/>
            <a:ext cx="5328593" cy="876092"/>
            <a:chOff x="767127" y="1593953"/>
            <a:chExt cx="2409551" cy="87609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67127" y="1593953"/>
              <a:ext cx="2409551" cy="876092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92787" y="1619613"/>
              <a:ext cx="2358231" cy="824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latin typeface="Circe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123728" y="389370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репродукции  картин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Заполярный Урал» и «Кавказ». Найдите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5636"/>
            <a:ext cx="8640960" cy="99873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7475"/>
            <a:ext cx="8856984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55526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работник туристической фирмы, которому необходимо разработать слоган для привлечения туристов в Адыгею. С каким призывом вы обратитесь к людям?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56028"/>
            <a:ext cx="3202680" cy="31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53561" y="2085696"/>
          <a:ext cx="5616623" cy="1831576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СЛОГАН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Приглашаем в край голубых озёр и рек, в край белых ночей! Посетите памятники культуры Кижи и Валаам!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Посетите города-курорты нашего региона, по своему разнообразию и ценности минеральных вод и лечебной грязи не имеющие аналогов в Европе!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Республика Карелия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Ставропольский край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Тюменская область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Самарская область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545886" y="4137924"/>
          <a:ext cx="1944216" cy="702078"/>
        </p:xfrm>
        <a:graphic>
          <a:graphicData uri="http://schemas.openxmlformats.org/drawingml/2006/table">
            <a:tbl>
              <a:tblPr/>
              <a:tblGrid>
                <a:gridCol w="972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94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Б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7"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1871700" y="249493"/>
            <a:ext cx="5698484" cy="19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995" rIns="0" bIns="24995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34541" algn="just" defTabSz="68580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20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Установите соответствие между слоганом и регионом.</a:t>
            </a:r>
          </a:p>
          <a:p>
            <a:pPr indent="134541" algn="just" defTabSz="6858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134541" algn="just" defTabSz="685800"/>
            <a:r>
              <a:rPr lang="ru-RU" sz="675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134541" algn="just" defTabSz="685800"/>
            <a:r>
              <a:rPr lang="ru-RU" sz="675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br>
              <a:rPr lang="ru-RU" sz="675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675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675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3629" y="87474"/>
            <a:ext cx="6634907" cy="50225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36418" y="339502"/>
            <a:ext cx="5233996" cy="41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в 1500 г. испанцы открыли побережье нынешней Бразилии, они наткнулись на чудо природы, повергнувшее их в панический страх. Таинственная земля низвергала в океан огромные массы клокочущей воды. Водовороты кишели стволами могучих деревьев, вырванных с корнем. Суеверные испанцы крестились и испуганно спрашивали у своих попутчиков-индейцев: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это?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Бог,— отвечали туземцы, - великий, грозный Бог! 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8" y="195264"/>
            <a:ext cx="8569325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544"/>
            <a:ext cx="3190940" cy="473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9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0475" y="2102125"/>
            <a:ext cx="3259996" cy="857250"/>
          </a:xfrm>
        </p:spPr>
        <p:txBody>
          <a:bodyPr/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Говорило Море Туче,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Той, что ливень пролила: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Эй ты, Туча! Что ж ты лучше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выбрать не смогла?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Отвечала Морю Туча: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у всех морей в долгу!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выпал случай: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Расплатилась, чем могу.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Михалков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8391"/>
            <a:ext cx="5092931" cy="4024719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73478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5979"/>
            <a:ext cx="5593024" cy="4761485"/>
          </a:xfrm>
        </p:spPr>
      </p:pic>
      <p:sp>
        <p:nvSpPr>
          <p:cNvPr id="5" name="Прямоугольник 4"/>
          <p:cNvSpPr/>
          <p:nvPr/>
        </p:nvSpPr>
        <p:spPr>
          <a:xfrm>
            <a:off x="250826" y="123478"/>
            <a:ext cx="8713662" cy="496855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584" y="1070430"/>
            <a:ext cx="307808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         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Везувий зев открыл - дым хлынул клубом,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Пламя широко развилось, как боевое знамя.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         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Земля волнуется-с шатнувшихся колонн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         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Кумиры падают! Народ, гонимый страхом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         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Под каменным дождем, под воспаленным прахом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</a:rPr>
              <a:t>         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Толпами, стар и млад, бежит из града вон»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4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7930"/>
            <a:ext cx="8784975" cy="85725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краю нашей планеты лежит, как спящая принцесса, земля, закованная в голубой лед. Зловещая и прекрасная, она покоится в морозной дремоте, в складках мантии снега, светящегося аметистами и изумрудами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82" y="1491630"/>
            <a:ext cx="5082641" cy="3394075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41480"/>
            <a:ext cx="8856983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571" y="229710"/>
            <a:ext cx="2857223" cy="857250"/>
          </a:xfrm>
        </p:spPr>
        <p:txBody>
          <a:bodyPr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объектов, представленных на фотографиях, может быть сооружён на участке 2? Обоснуйте свой ответ.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0" y="265904"/>
            <a:ext cx="3483919" cy="4754257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87474"/>
            <a:ext cx="8712968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46" y="1127274"/>
            <a:ext cx="2232759" cy="1380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8126" y="2196432"/>
            <a:ext cx="140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А- стадион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45" y="2920537"/>
            <a:ext cx="2232760" cy="1705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6521" y="43138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Б- санный спуск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276" y="141480"/>
            <a:ext cx="8687212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08768"/>
            <a:ext cx="3302000" cy="452596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4" y="195486"/>
            <a:ext cx="4950923" cy="446449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0832" y="2671374"/>
            <a:ext cx="3006196" cy="21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00100" y="2190036"/>
            <a:ext cx="6849665" cy="807913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проблемной деятельности в рамках системно-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428610"/>
            <a:ext cx="1349896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6435957" y="357172"/>
            <a:ext cx="2080755" cy="1446550"/>
            <a:chOff x="10226104" y="602644"/>
            <a:chExt cx="2774339" cy="19287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2503250" cy="192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88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26104" y="2279618"/>
              <a:ext cx="710000" cy="190501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1857388" cy="15130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3556351"/>
            <a:ext cx="6816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Татьяна Владимировна, учитель географии, заместитель директора по УВР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«Лицей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19» г. Майкоп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8182904" y="400457"/>
            <a:ext cx="532500" cy="142876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4" y="192360"/>
            <a:ext cx="2454523" cy="2454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3" y="2811786"/>
            <a:ext cx="2718888" cy="203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27600" r="18500" b="9401"/>
          <a:stretch/>
        </p:blipFill>
        <p:spPr>
          <a:xfrm>
            <a:off x="3203848" y="254268"/>
            <a:ext cx="3535611" cy="2374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51470"/>
            <a:ext cx="8856984" cy="4968552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50" y="2820027"/>
            <a:ext cx="3536809" cy="2035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" t="15001" r="78756" b="19389"/>
          <a:stretch/>
        </p:blipFill>
        <p:spPr>
          <a:xfrm>
            <a:off x="6333618" y="848415"/>
            <a:ext cx="2353182" cy="33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582" y="681540"/>
            <a:ext cx="6515409" cy="691586"/>
          </a:xfrm>
        </p:spPr>
        <p:txBody>
          <a:bodyPr/>
          <a:lstStyle/>
          <a:p>
            <a:r>
              <a:rPr lang="ru-RU" sz="25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«Перепутанные логические цепочки»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на стадиях «ВЫЗОВ» и «РЕФЛЕКСИЯ»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5" y="1275606"/>
            <a:ext cx="6056430" cy="358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41480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3478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6749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подходов проблемного обучения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0714"/>
            <a:ext cx="2304256" cy="2254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40" y="2931790"/>
            <a:ext cx="1870424" cy="1688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1" y="1419622"/>
            <a:ext cx="3121152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7474"/>
            <a:ext cx="8640959" cy="49325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9" y="267494"/>
            <a:ext cx="3851920" cy="216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47739"/>
            <a:ext cx="3755293" cy="250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6139"/>
            <a:ext cx="2151728" cy="202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14219"/>
            <a:ext cx="2962538" cy="22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5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</a:t>
            </a:r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 smtClean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  <a:endParaRPr lang="ru-RU" sz="15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928662" y="428626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proshkolu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sergeeva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tatiana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04/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928662" y="464345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sergeeva-geo@rambler.ru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6000760" y="4286262"/>
            <a:ext cx="2714644" cy="329706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mp01.ru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6000760" y="4643452"/>
            <a:ext cx="271464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mpadygea@yandex.ru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7629" y="432000"/>
            <a:ext cx="6849665" cy="346249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03" y="3055144"/>
            <a:ext cx="865585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7702018" y="423831"/>
            <a:ext cx="1206755" cy="751428"/>
            <a:chOff x="10269356" y="565107"/>
            <a:chExt cx="1609007" cy="100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062" y="1694535"/>
            <a:ext cx="1187602" cy="967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2844" y="1177542"/>
            <a:ext cx="6858048" cy="3394472"/>
          </a:xfrm>
          <a:prstGeom prst="rect">
            <a:avLst/>
          </a:prstGeom>
        </p:spPr>
        <p:txBody>
          <a:bodyPr/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«Хороший учитель даст ученику готовую истину, а отличный – поможет ему открыть её самому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r" eaLnBrk="0" hangingPunct="0">
              <a:spcBef>
                <a:spcPct val="20000"/>
              </a:spcBef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А.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Каменский</a:t>
            </a:r>
            <a:r>
              <a:rPr lang="ru-RU" sz="3200" i="1" dirty="0"/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7474"/>
            <a:ext cx="8429684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 descr="F:\для Кесебежевой мой опыт\профессиональная компетентность учителя географии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8"/>
            <a:ext cx="8286808" cy="40853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1429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0033" y="141606"/>
            <a:ext cx="8285387" cy="928694"/>
            <a:chOff x="2912" y="251434"/>
            <a:chExt cx="3204387" cy="76360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912" y="251434"/>
              <a:ext cx="3204387" cy="763603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5277" y="273799"/>
              <a:ext cx="3159657" cy="718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86000" y="2357435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4285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институты реагируют на изменения цивилизации  с разной скоростью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85720" y="503776"/>
            <a:ext cx="8538983" cy="924966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3478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1" y="2427734"/>
            <a:ext cx="5102894" cy="2418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77" y="1563638"/>
            <a:ext cx="3570426" cy="31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00034" y="357173"/>
            <a:ext cx="8069357" cy="78581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73C5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 взрастить успешность?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Как сделать каждый урок продуктивным и интересным?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821" y="140169"/>
            <a:ext cx="775353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6" y="195263"/>
            <a:ext cx="8569325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81768"/>
            <a:ext cx="3389880" cy="184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12698" y="1180529"/>
            <a:ext cx="81956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80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/>
              <a:t>  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ru-RU" altLang="ru-RU" sz="1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5"/>
            <a:ext cx="3343582" cy="197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3" y="1894876"/>
            <a:ext cx="2062762" cy="279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7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276" y="141480"/>
            <a:ext cx="8687212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3" y="296494"/>
            <a:ext cx="1832643" cy="2300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1550" y="2752403"/>
            <a:ext cx="1879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М. И.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Махмутов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0" y="2283718"/>
            <a:ext cx="1846680" cy="254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26061" y="141835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тип развивающего обучения, в котором сочетаются систематическая самостоятельная поисковая деятельность учащихся с усвоением ими готовых выводов науки, а система методов построена с учетом целеполагания и принципа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проблемности;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взаимодействия преподавания и учения ориентирован на формирование познавательной самостоятельности учащихся, устойчивости мотивов учения и мыслительных (включая и творческие) способностей в ходе усвоения ими научных понятий и способов деятельности, детерминированного системой проблемных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276" y="141480"/>
            <a:ext cx="8687212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142858"/>
            <a:ext cx="7050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проблемного обучения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43331"/>
              </p:ext>
            </p:extLst>
          </p:nvPr>
        </p:nvGraphicFramePr>
        <p:xfrm>
          <a:off x="403242" y="845186"/>
          <a:ext cx="8435280" cy="404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276" y="141480"/>
            <a:ext cx="8687212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95487"/>
            <a:ext cx="7129462" cy="6810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проблемного обучения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0222" y="867395"/>
            <a:ext cx="8280250" cy="41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мотивация учащихся к обучению;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учащимся усвоить не только знания, но и способы умственной практической деятельности;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самостоятельность и творческие способности учащихся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62" y="3219822"/>
            <a:ext cx="5713985" cy="16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9866</TotalTime>
  <Words>624</Words>
  <Application>Microsoft Office PowerPoint</Application>
  <PresentationFormat>Экран (16:9)</PresentationFormat>
  <Paragraphs>85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Circe</vt:lpstr>
      <vt:lpstr>Monotype Corsiva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Проблемное обучение</vt:lpstr>
      <vt:lpstr>Презентация PowerPoint</vt:lpstr>
      <vt:lpstr>Презентация PowerPoint</vt:lpstr>
      <vt:lpstr>Презентация PowerPoint</vt:lpstr>
      <vt:lpstr>Задачи проблемного обучения</vt:lpstr>
      <vt:lpstr>Презентация PowerPoint</vt:lpstr>
      <vt:lpstr>Ситуационные задания на основе анализа произведений живописи </vt:lpstr>
      <vt:lpstr> </vt:lpstr>
      <vt:lpstr>Презентация PowerPoint</vt:lpstr>
      <vt:lpstr>Презентация PowerPoint</vt:lpstr>
      <vt:lpstr>Говорило Море Туче, Той, что ливень пролила: - Эй ты, Туча! Что ж ты лучше Места выбрать не смогла? Отвечала Морю Туча: - Я у всех морей в долгу! И сегодня выпал случай: Расплатилась, чем могу.  С.В. Михалков </vt:lpstr>
      <vt:lpstr>Презентация PowerPoint</vt:lpstr>
      <vt:lpstr>На краю нашей планеты лежит, как спящая принцесса, земля, закованная в голубой лед. Зловещая и прекрасная, она покоится в морозной дремоте, в складках мантии снега, светящегося аметистами и изумрудами льдов</vt:lpstr>
      <vt:lpstr>Какой из объектов, представленных на фотографиях, может быть сооружён на участке 2? Обоснуйте свой ответ.</vt:lpstr>
      <vt:lpstr>Презентация PowerPoint</vt:lpstr>
      <vt:lpstr>Презентация PowerPoint</vt:lpstr>
      <vt:lpstr> «Перепутанные логические цепочки» Используется на стадиях «ВЫЗОВ» и «РЕФЛЕКСИЯ»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Проектная деятельность</dc:subject>
  <dc:creator>люфт лена когалым</dc:creator>
  <cp:lastModifiedBy>Пользователь Windows</cp:lastModifiedBy>
  <cp:revision>311</cp:revision>
  <dcterms:modified xsi:type="dcterms:W3CDTF">2021-12-19T20:10:53Z</dcterms:modified>
</cp:coreProperties>
</file>