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95" r:id="rId2"/>
    <p:sldId id="496" r:id="rId3"/>
    <p:sldId id="497" r:id="rId4"/>
    <p:sldId id="502" r:id="rId5"/>
    <p:sldId id="477" r:id="rId6"/>
    <p:sldId id="504" r:id="rId7"/>
    <p:sldId id="505" r:id="rId8"/>
    <p:sldId id="478" r:id="rId9"/>
    <p:sldId id="482" r:id="rId10"/>
    <p:sldId id="501" r:id="rId11"/>
    <p:sldId id="507" r:id="rId12"/>
    <p:sldId id="509" r:id="rId13"/>
    <p:sldId id="511" r:id="rId14"/>
    <p:sldId id="513" r:id="rId15"/>
    <p:sldId id="515" r:id="rId16"/>
    <p:sldId id="517" r:id="rId17"/>
    <p:sldId id="518" r:id="rId18"/>
    <p:sldId id="519" r:id="rId19"/>
    <p:sldId id="520" r:id="rId20"/>
    <p:sldId id="521" r:id="rId21"/>
    <p:sldId id="522" r:id="rId22"/>
    <p:sldId id="523" r:id="rId23"/>
    <p:sldId id="524" r:id="rId24"/>
    <p:sldId id="525" r:id="rId25"/>
    <p:sldId id="526" r:id="rId26"/>
    <p:sldId id="527" r:id="rId27"/>
    <p:sldId id="499" r:id="rId28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C59"/>
    <a:srgbClr val="FF0000"/>
    <a:srgbClr val="FF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0" autoAdjust="0"/>
    <p:restoredTop sz="94713" autoAdjust="0"/>
  </p:normalViewPr>
  <p:slideViewPr>
    <p:cSldViewPr>
      <p:cViewPr varScale="1">
        <p:scale>
          <a:sx n="111" d="100"/>
          <a:sy n="111" d="100"/>
        </p:scale>
        <p:origin x="979" y="77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4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64BFDE-24D0-4920-9BE8-36415A9260B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D4D7F7-7F01-4B8E-888B-6010B67049E1}">
      <dgm:prSet phldrT="[Текст]" custT="1"/>
      <dgm:spPr>
        <a:solidFill>
          <a:srgbClr val="373C59"/>
        </a:solidFill>
      </dgm:spPr>
      <dgm:t>
        <a:bodyPr/>
        <a:lstStyle/>
        <a:p>
          <a:r>
            <a:rPr lang="ru-RU" sz="240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Информационный</a:t>
          </a:r>
          <a:endParaRPr lang="ru-RU" sz="2400" b="1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7DB1B9-CA73-4186-9BEF-45B78B78227C}" type="parTrans" cxnId="{1CB5B2CB-7F5C-474E-AA72-AB381FEC4D47}">
      <dgm:prSet/>
      <dgm:spPr/>
      <dgm:t>
        <a:bodyPr/>
        <a:lstStyle/>
        <a:p>
          <a:endParaRPr lang="ru-RU"/>
        </a:p>
      </dgm:t>
    </dgm:pt>
    <dgm:pt modelId="{3712A397-FFF4-4ADA-947A-F256CDDA8ED4}" type="sibTrans" cxnId="{1CB5B2CB-7F5C-474E-AA72-AB381FEC4D47}">
      <dgm:prSet/>
      <dgm:spPr/>
      <dgm:t>
        <a:bodyPr/>
        <a:lstStyle/>
        <a:p>
          <a:endParaRPr lang="ru-RU"/>
        </a:p>
      </dgm:t>
    </dgm:pt>
    <dgm:pt modelId="{4B08B8B6-A3DB-4B8F-909D-4F1BFDC7539E}" type="pres">
      <dgm:prSet presAssocID="{1364BFDE-24D0-4920-9BE8-36415A9260B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5F72D0-0694-48C2-93F3-2B25E3D3F4A1}" type="pres">
      <dgm:prSet presAssocID="{1364BFDE-24D0-4920-9BE8-36415A9260BD}" presName="hierFlow" presStyleCnt="0"/>
      <dgm:spPr/>
    </dgm:pt>
    <dgm:pt modelId="{94FD9665-9CFF-4693-83C2-C88CB49715EB}" type="pres">
      <dgm:prSet presAssocID="{1364BFDE-24D0-4920-9BE8-36415A9260B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61556B0-7B10-4CA3-8C6E-4085E45F3A8A}" type="pres">
      <dgm:prSet presAssocID="{49D4D7F7-7F01-4B8E-888B-6010B67049E1}" presName="Name14" presStyleCnt="0"/>
      <dgm:spPr/>
    </dgm:pt>
    <dgm:pt modelId="{2F7C7711-6E07-4790-9DCF-33B0C0E149E9}" type="pres">
      <dgm:prSet presAssocID="{49D4D7F7-7F01-4B8E-888B-6010B67049E1}" presName="level1Shape" presStyleLbl="node0" presStyleIdx="0" presStyleCnt="1" custScaleX="285753" custScaleY="109280" custLinFactNeighborX="1418" custLinFactNeighborY="-320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C5FD45-423E-479E-B1F6-4FAEE0506C7D}" type="pres">
      <dgm:prSet presAssocID="{49D4D7F7-7F01-4B8E-888B-6010B67049E1}" presName="hierChild2" presStyleCnt="0"/>
      <dgm:spPr/>
    </dgm:pt>
    <dgm:pt modelId="{BE94DB06-8E7A-4EE0-9B03-21495ECA9B1C}" type="pres">
      <dgm:prSet presAssocID="{1364BFDE-24D0-4920-9BE8-36415A9260BD}" presName="bgShapesFlow" presStyleCnt="0"/>
      <dgm:spPr/>
    </dgm:pt>
  </dgm:ptLst>
  <dgm:cxnLst>
    <dgm:cxn modelId="{C4E5E91A-6D67-41F7-B04E-779DC6A359B2}" type="presOf" srcId="{1364BFDE-24D0-4920-9BE8-36415A9260BD}" destId="{4B08B8B6-A3DB-4B8F-909D-4F1BFDC7539E}" srcOrd="0" destOrd="0" presId="urn:microsoft.com/office/officeart/2005/8/layout/hierarchy6"/>
    <dgm:cxn modelId="{1CB5B2CB-7F5C-474E-AA72-AB381FEC4D47}" srcId="{1364BFDE-24D0-4920-9BE8-36415A9260BD}" destId="{49D4D7F7-7F01-4B8E-888B-6010B67049E1}" srcOrd="0" destOrd="0" parTransId="{4F7DB1B9-CA73-4186-9BEF-45B78B78227C}" sibTransId="{3712A397-FFF4-4ADA-947A-F256CDDA8ED4}"/>
    <dgm:cxn modelId="{CBB9386F-0CA0-4F54-975E-6D98D7F683B1}" type="presOf" srcId="{49D4D7F7-7F01-4B8E-888B-6010B67049E1}" destId="{2F7C7711-6E07-4790-9DCF-33B0C0E149E9}" srcOrd="0" destOrd="0" presId="urn:microsoft.com/office/officeart/2005/8/layout/hierarchy6"/>
    <dgm:cxn modelId="{8CD31C48-E9F1-4A2B-BC7B-941756081C14}" type="presParOf" srcId="{4B08B8B6-A3DB-4B8F-909D-4F1BFDC7539E}" destId="{625F72D0-0694-48C2-93F3-2B25E3D3F4A1}" srcOrd="0" destOrd="0" presId="urn:microsoft.com/office/officeart/2005/8/layout/hierarchy6"/>
    <dgm:cxn modelId="{2B85A85F-863C-4E3C-B4D6-56B59CF98BDD}" type="presParOf" srcId="{625F72D0-0694-48C2-93F3-2B25E3D3F4A1}" destId="{94FD9665-9CFF-4693-83C2-C88CB49715EB}" srcOrd="0" destOrd="0" presId="urn:microsoft.com/office/officeart/2005/8/layout/hierarchy6"/>
    <dgm:cxn modelId="{60166C73-0E6D-424F-A6C3-682BF587B0D1}" type="presParOf" srcId="{94FD9665-9CFF-4693-83C2-C88CB49715EB}" destId="{861556B0-7B10-4CA3-8C6E-4085E45F3A8A}" srcOrd="0" destOrd="0" presId="urn:microsoft.com/office/officeart/2005/8/layout/hierarchy6"/>
    <dgm:cxn modelId="{D6CA1FC8-5A76-4FEF-9F01-CF4ED33984F1}" type="presParOf" srcId="{861556B0-7B10-4CA3-8C6E-4085E45F3A8A}" destId="{2F7C7711-6E07-4790-9DCF-33B0C0E149E9}" srcOrd="0" destOrd="0" presId="urn:microsoft.com/office/officeart/2005/8/layout/hierarchy6"/>
    <dgm:cxn modelId="{83C0B126-2989-4335-A3F7-31EC759C2BC7}" type="presParOf" srcId="{861556B0-7B10-4CA3-8C6E-4085E45F3A8A}" destId="{60C5FD45-423E-479E-B1F6-4FAEE0506C7D}" srcOrd="1" destOrd="0" presId="urn:microsoft.com/office/officeart/2005/8/layout/hierarchy6"/>
    <dgm:cxn modelId="{884C912E-4DB0-4C77-9919-E34CBE3C0C48}" type="presParOf" srcId="{4B08B8B6-A3DB-4B8F-909D-4F1BFDC7539E}" destId="{BE94DB06-8E7A-4EE0-9B03-21495ECA9B1C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C7711-6E07-4790-9DCF-33B0C0E149E9}">
      <dsp:nvSpPr>
        <dsp:cNvPr id="0" name=""/>
        <dsp:cNvSpPr/>
      </dsp:nvSpPr>
      <dsp:spPr>
        <a:xfrm>
          <a:off x="86023" y="0"/>
          <a:ext cx="3331413" cy="849350"/>
        </a:xfrm>
        <a:prstGeom prst="roundRect">
          <a:avLst>
            <a:gd name="adj" fmla="val 10000"/>
          </a:avLst>
        </a:prstGeom>
        <a:solidFill>
          <a:srgbClr val="373C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Информационный</a:t>
          </a:r>
          <a:endParaRPr lang="ru-RU" sz="2400" b="1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900" y="24877"/>
        <a:ext cx="3281659" cy="799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6-01-09T08:36:35.21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780 73,'-56'0,"37"0,1 0,-56 0,55 0,0-18,1 18,-38 0,0 0,1-19,18 1,18 18,19 0,-37 0,0 0,0 0,18 0,0 0,-18 0,19 37,-1-37,1 0,-1 0,19 18,-19 0,19 0,0-18,0 18,-37 18,37-36,-18 37,18-37,0 18,0 0,0-18,0 18,0 0,0-18,0 18,0 1,0-1,0 0,18-18,-18 18,0-18,0 36,19-18,-19 0,18-18,-18 18,0 0,19 0,-19-18,37 37,-37-19,19 1,-1-1,1-18,-19 18,18-18,-18 18,38-18,-20 0,19 0,-18 0,-19 0,18 0,1 18,18-18,0 0,0 0,-37 0,19 0,0 0,-1 0,19 0,0 0,-18 0,0 0,-1 0,1 0,-1 0,1 0,-19 0,37 0,-37 0,19 0,-1 0,1 0,-1 0,-18 0,19 0,-19 0,37 0,-37 0,19 0,-1-18,1 0,-19 18,18 0,1 0,-19-18,18 0,-18-1,19 1,0 18,-1-18,-18-1,37 1,-37 18,19 0,-19 0,18-18,1 0,0 0,-19 0,0 0,18 18,-18-18,0 0,0-18,0 17,0 1,0 0,-37 18,-19-54,19 54,0 0,0 0,18-18,1-1,18 19,-19-18,1 18,-1 0,-18 0,-37-36,55 18,0 18,-18-55,19 55,18 0,-37 0,37 0,-19 0,-18 0,37 0,-37-18,18 0,1 18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8B6C63-AB32-4577-9824-12D62D2F2FCD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9CCB79-B600-4BFB-B5FB-7B492B4090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112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A4F22-6FE1-4CBA-B659-3812483CB759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EAB31-8924-41EE-88B8-401F54051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17437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71349-A402-4621-88C4-950A97C4493B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9C35-09CD-4B34-B3BD-6614FF87F6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11268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3BFCC-CA5E-47A4-A2EA-D226C2FE61BF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1289-962B-4961-A79D-EC9AAF49C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0278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8A5B6-B730-4FAD-91FC-837F22430B18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A0247-51EF-41A2-BDC3-5A4A93DC4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91045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1FAA3-A4F4-4F62-B03D-B568A68F4A8E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A6E96-03D9-43FF-B270-238B7D0DC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1085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9B73B-20B9-43A9-ADF8-73ABD6E238B2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C1CCD-960D-4CE2-905E-66E54F3C5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8852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756D2-CEBC-4347-8A9D-1E552C3E2994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6BA00-6768-4240-B343-0318C18088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10863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D6B15-2BE5-419A-B1BB-5D2B9A9E7C8A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AA766-8477-4173-9D57-13FA1E50E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12416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F8364-8050-46FB-82A7-8E7C2BBD6DF6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B5DB5-B5A4-48A0-9D4B-11CB478E3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4876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75D92-59F3-40B4-9287-668B60B8E9FA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1746A-0397-4E1F-B105-974E3854E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0103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9A194-AC8F-4D07-8B7D-DFE4E9899ED8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8AF5F-F47D-4BE5-9828-BB371C4D3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0759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47AFFB-477E-480C-893E-19040E0675AE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DC65F4-B6AA-4672-B3F0-CE4D13A23B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customXml" Target="../ink/ink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36DE405-8F0F-41C0-AB3C-690E7E41DEA4}"/>
              </a:ext>
            </a:extLst>
          </p:cNvPr>
          <p:cNvSpPr/>
          <p:nvPr/>
        </p:nvSpPr>
        <p:spPr>
          <a:xfrm>
            <a:off x="5383658" y="513070"/>
            <a:ext cx="675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DCB94E5-BBB4-4BF9-A01A-D0D162F9CCDB}"/>
              </a:ext>
            </a:extLst>
          </p:cNvPr>
          <p:cNvSpPr/>
          <p:nvPr/>
        </p:nvSpPr>
        <p:spPr>
          <a:xfrm>
            <a:off x="628049" y="557463"/>
            <a:ext cx="1350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C6860E7-BEF0-452A-A088-10E9FB859659}"/>
              </a:ext>
            </a:extLst>
          </p:cNvPr>
          <p:cNvSpPr/>
          <p:nvPr/>
        </p:nvSpPr>
        <p:spPr>
          <a:xfrm>
            <a:off x="628048" y="3952621"/>
            <a:ext cx="2025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D72DBF6-2E46-435C-8540-2E9438ECA7B7}"/>
              </a:ext>
            </a:extLst>
          </p:cNvPr>
          <p:cNvSpPr/>
          <p:nvPr/>
        </p:nvSpPr>
        <p:spPr>
          <a:xfrm>
            <a:off x="3897000" y="4549816"/>
            <a:ext cx="1350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7D2DF6F-740C-4640-8A6A-EB277EA8462A}"/>
              </a:ext>
            </a:extLst>
          </p:cNvPr>
          <p:cNvSpPr/>
          <p:nvPr/>
        </p:nvSpPr>
        <p:spPr>
          <a:xfrm>
            <a:off x="6783404" y="3952621"/>
            <a:ext cx="675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1EFD41-F318-49FF-BD70-D617C1489D19}"/>
              </a:ext>
            </a:extLst>
          </p:cNvPr>
          <p:cNvSpPr txBox="1"/>
          <p:nvPr/>
        </p:nvSpPr>
        <p:spPr>
          <a:xfrm>
            <a:off x="4936612" y="1293441"/>
            <a:ext cx="3743363" cy="300082"/>
          </a:xfrm>
          <a:prstGeom prst="rect">
            <a:avLst/>
          </a:prstGeom>
          <a:solidFill>
            <a:srgbClr val="F15B4E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-52"/>
              </a:rPr>
              <a:t>Центр непрерывного </a:t>
            </a:r>
            <a:r>
              <a:rPr lang="ru-RU" sz="1500" dirty="0" smtClean="0">
                <a:solidFill>
                  <a:schemeClr val="bg1"/>
                </a:solidFill>
                <a:latin typeface="Circe" panose="020B0502020203020203" pitchFamily="34" charset="-52"/>
              </a:rPr>
              <a:t>повышения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A17B4D-B044-4CCC-9E42-11E598417A0C}"/>
              </a:ext>
            </a:extLst>
          </p:cNvPr>
          <p:cNvSpPr txBox="1"/>
          <p:nvPr/>
        </p:nvSpPr>
        <p:spPr>
          <a:xfrm>
            <a:off x="4936612" y="1730410"/>
            <a:ext cx="3487468" cy="300083"/>
          </a:xfrm>
          <a:prstGeom prst="rect">
            <a:avLst/>
          </a:prstGeom>
          <a:solidFill>
            <a:srgbClr val="F15B4E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-52"/>
              </a:rPr>
              <a:t>профессионального мастерства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6116" y="1335345"/>
            <a:ext cx="2086148" cy="162736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0100" b="1" dirty="0" smtClean="0">
                <a:solidFill>
                  <a:schemeClr val="bg1"/>
                </a:solidFill>
                <a:latin typeface="Circe" panose="020B0502020203020203" pitchFamily="34" charset="-52"/>
              </a:rPr>
              <a:t>MP</a:t>
            </a:r>
            <a:endParaRPr lang="ru-RU" sz="10100" b="1" dirty="0">
              <a:solidFill>
                <a:schemeClr val="bg1"/>
              </a:solidFill>
              <a:latin typeface="Circe" panose="020B0502020203020203" pitchFamily="34" charset="-52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936612" y="3038259"/>
            <a:ext cx="2184293" cy="352142"/>
            <a:chOff x="6582150" y="3341315"/>
            <a:chExt cx="2912390" cy="469523"/>
          </a:xfrm>
        </p:grpSpPr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xmlns="" id="{05936107-89F2-4EF8-8AC5-0681F45A42CB}"/>
                </a:ext>
              </a:extLst>
            </p:cNvPr>
            <p:cNvGrpSpPr/>
            <p:nvPr/>
          </p:nvGrpSpPr>
          <p:grpSpPr>
            <a:xfrm>
              <a:off x="6582150" y="3341315"/>
              <a:ext cx="2912390" cy="469523"/>
              <a:chOff x="7521950" y="3878537"/>
              <a:chExt cx="3260350" cy="646339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xmlns="" id="{34A699BC-4692-40CA-A452-AB2D77704690}"/>
                  </a:ext>
                </a:extLst>
              </p:cNvPr>
              <p:cNvSpPr/>
              <p:nvPr/>
            </p:nvSpPr>
            <p:spPr>
              <a:xfrm>
                <a:off x="7521950" y="3878537"/>
                <a:ext cx="3260350" cy="6463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37E3C9C5-D30A-4AAE-82D0-977F78E2A5C3}"/>
                  </a:ext>
                </a:extLst>
              </p:cNvPr>
              <p:cNvSpPr txBox="1"/>
              <p:nvPr/>
            </p:nvSpPr>
            <p:spPr>
              <a:xfrm>
                <a:off x="7780188" y="3925159"/>
                <a:ext cx="2941102" cy="593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 smtClean="0">
                    <a:solidFill>
                      <a:srgbClr val="373C59"/>
                    </a:solidFill>
                    <a:latin typeface="Circe" panose="020B0502020203020203" pitchFamily="34" charset="-52"/>
                  </a:rPr>
                  <a:t>magister </a:t>
                </a:r>
                <a:r>
                  <a:rPr lang="en-US" sz="1500" b="1" dirty="0" err="1" smtClean="0">
                    <a:solidFill>
                      <a:srgbClr val="373C59"/>
                    </a:solidFill>
                    <a:latin typeface="Circe" panose="020B0502020203020203" pitchFamily="34" charset="-52"/>
                  </a:rPr>
                  <a:t>posterum</a:t>
                </a:r>
                <a:r>
                  <a:rPr lang="en-US" sz="1500" b="1" dirty="0" smtClean="0">
                    <a:solidFill>
                      <a:srgbClr val="373C59"/>
                    </a:solidFill>
                    <a:latin typeface="Circe" panose="020B0502020203020203" pitchFamily="34" charset="-52"/>
                  </a:rPr>
                  <a:t> </a:t>
                </a:r>
                <a:endParaRPr lang="ru-RU" sz="1500" b="1" dirty="0">
                  <a:solidFill>
                    <a:srgbClr val="373C59"/>
                  </a:solidFill>
                  <a:latin typeface="Circe" panose="020B0502020203020203" pitchFamily="34" charset="-52"/>
                </a:endParaRPr>
              </a:p>
            </p:txBody>
          </p:sp>
        </p:grp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758C0FC4-0A23-435C-8D8F-0A78DE528FE9}"/>
                </a:ext>
              </a:extLst>
            </p:cNvPr>
            <p:cNvSpPr/>
            <p:nvPr/>
          </p:nvSpPr>
          <p:spPr>
            <a:xfrm flipH="1">
              <a:off x="9208849" y="3449357"/>
              <a:ext cx="204241" cy="45719"/>
            </a:xfrm>
            <a:prstGeom prst="rect">
              <a:avLst/>
            </a:prstGeom>
            <a:solidFill>
              <a:srgbClr val="F15B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758C0FC4-0A23-435C-8D8F-0A78DE528FE9}"/>
                </a:ext>
              </a:extLst>
            </p:cNvPr>
            <p:cNvSpPr/>
            <p:nvPr/>
          </p:nvSpPr>
          <p:spPr>
            <a:xfrm flipH="1">
              <a:off x="6674823" y="3724260"/>
              <a:ext cx="204241" cy="45719"/>
            </a:xfrm>
            <a:prstGeom prst="rect">
              <a:avLst/>
            </a:prstGeom>
            <a:solidFill>
              <a:srgbClr val="F15B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7A17B4D-B044-4CCC-9E42-11E598417A0C}"/>
              </a:ext>
            </a:extLst>
          </p:cNvPr>
          <p:cNvSpPr txBox="1"/>
          <p:nvPr/>
        </p:nvSpPr>
        <p:spPr>
          <a:xfrm>
            <a:off x="4936971" y="2169698"/>
            <a:ext cx="3118621" cy="300083"/>
          </a:xfrm>
          <a:prstGeom prst="rect">
            <a:avLst/>
          </a:prstGeom>
          <a:solidFill>
            <a:srgbClr val="F15B4E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-52"/>
              </a:rPr>
              <a:t>педагогических работников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236DE405-8F0F-41C0-AB3C-690E7E41DEA4}"/>
              </a:ext>
            </a:extLst>
          </p:cNvPr>
          <p:cNvSpPr/>
          <p:nvPr/>
        </p:nvSpPr>
        <p:spPr>
          <a:xfrm>
            <a:off x="3504381" y="1293441"/>
            <a:ext cx="896169" cy="164977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236DE405-8F0F-41C0-AB3C-690E7E41DEA4}"/>
              </a:ext>
            </a:extLst>
          </p:cNvPr>
          <p:cNvSpPr/>
          <p:nvPr/>
        </p:nvSpPr>
        <p:spPr>
          <a:xfrm>
            <a:off x="1081880" y="2779940"/>
            <a:ext cx="896169" cy="164977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A17B4D-B044-4CCC-9E42-11E598417A0C}"/>
              </a:ext>
            </a:extLst>
          </p:cNvPr>
          <p:cNvSpPr txBox="1"/>
          <p:nvPr/>
        </p:nvSpPr>
        <p:spPr>
          <a:xfrm>
            <a:off x="4934040" y="2600511"/>
            <a:ext cx="3118621" cy="300083"/>
          </a:xfrm>
          <a:prstGeom prst="rect">
            <a:avLst/>
          </a:prstGeom>
          <a:solidFill>
            <a:srgbClr val="F15B4E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Circe" panose="020B0502020203020203" pitchFamily="34" charset="-52"/>
              </a:rPr>
              <a:t>Республики Адыгея</a:t>
            </a:r>
            <a:endParaRPr lang="ru-RU" sz="1500" dirty="0">
              <a:solidFill>
                <a:schemeClr val="bg1"/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73576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220033B-AA58-4496-97F8-BB502CE87CFE}"/>
              </a:ext>
            </a:extLst>
          </p:cNvPr>
          <p:cNvSpPr/>
          <p:nvPr/>
        </p:nvSpPr>
        <p:spPr>
          <a:xfrm>
            <a:off x="8383604" y="4899677"/>
            <a:ext cx="675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C450461-F1DC-46F8-AC07-D63428FADFF6}"/>
              </a:ext>
            </a:extLst>
          </p:cNvPr>
          <p:cNvSpPr/>
          <p:nvPr/>
        </p:nvSpPr>
        <p:spPr>
          <a:xfrm>
            <a:off x="147629" y="153842"/>
            <a:ext cx="1350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47629" y="432000"/>
            <a:ext cx="6849665" cy="346249"/>
          </a:xfrm>
          <a:prstGeom prst="rect">
            <a:avLst/>
          </a:prstGeom>
          <a:solidFill>
            <a:srgbClr val="F15B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chemeClr val="bg1"/>
              </a:solidFill>
              <a:latin typeface="Circe" pitchFamily="34" charset="-52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03" y="3055144"/>
            <a:ext cx="865585" cy="87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22"/>
          <p:cNvGrpSpPr/>
          <p:nvPr/>
        </p:nvGrpSpPr>
        <p:grpSpPr>
          <a:xfrm>
            <a:off x="7702018" y="423831"/>
            <a:ext cx="1206755" cy="751428"/>
            <a:chOff x="10269356" y="565107"/>
            <a:chExt cx="1609007" cy="100190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B46B523-13A6-49B0-BCD8-0B494B7940F5}"/>
                </a:ext>
              </a:extLst>
            </p:cNvPr>
            <p:cNvSpPr txBox="1"/>
            <p:nvPr/>
          </p:nvSpPr>
          <p:spPr>
            <a:xfrm>
              <a:off x="10497193" y="602644"/>
              <a:ext cx="1297791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100" b="1" dirty="0" smtClean="0">
                  <a:solidFill>
                    <a:srgbClr val="373C59"/>
                  </a:solidFill>
                  <a:latin typeface="Circe" panose="020B0502020203020203" pitchFamily="34" charset="-52"/>
                </a:rPr>
                <a:t>MP</a:t>
              </a:r>
              <a:endParaRPr lang="ru-RU" sz="4100" b="1" dirty="0">
                <a:solidFill>
                  <a:srgbClr val="373C59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236DE405-8F0F-41C0-AB3C-690E7E41DEA4}"/>
                </a:ext>
              </a:extLst>
            </p:cNvPr>
            <p:cNvSpPr/>
            <p:nvPr/>
          </p:nvSpPr>
          <p:spPr>
            <a:xfrm>
              <a:off x="10269356" y="1360060"/>
              <a:ext cx="424248" cy="84928"/>
            </a:xfrm>
            <a:prstGeom prst="rect">
              <a:avLst/>
            </a:prstGeom>
            <a:solidFill>
              <a:srgbClr val="F15B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236DE405-8F0F-41C0-AB3C-690E7E41DEA4}"/>
                </a:ext>
              </a:extLst>
            </p:cNvPr>
            <p:cNvSpPr/>
            <p:nvPr/>
          </p:nvSpPr>
          <p:spPr>
            <a:xfrm>
              <a:off x="11454115" y="565107"/>
              <a:ext cx="424248" cy="84928"/>
            </a:xfrm>
            <a:prstGeom prst="rect">
              <a:avLst/>
            </a:prstGeom>
            <a:solidFill>
              <a:srgbClr val="F15B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29" name="Picture 5" descr="C:\Users\User02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2062" y="1694535"/>
            <a:ext cx="1187602" cy="967429"/>
          </a:xfrm>
          <a:prstGeom prst="rect">
            <a:avLst/>
          </a:prstGeom>
          <a:noFill/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43437" y="964728"/>
            <a:ext cx="6858048" cy="3394472"/>
          </a:xfrm>
          <a:prstGeom prst="rect">
            <a:avLst/>
          </a:prstGeom>
        </p:spPr>
        <p:txBody>
          <a:bodyPr/>
          <a:lstStyle/>
          <a:p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«Чем больше ребенок видел, слышал и пережил, чем больше он знает, и усвоил, чем большее количество элементов действительности он располагает в своем опыте, тем значительнее и продуктивнее при других равных условиях будет его творческая деятельность» </a:t>
            </a: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Выготский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65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220033B-AA58-4496-97F8-BB502CE87CFE}"/>
              </a:ext>
            </a:extLst>
          </p:cNvPr>
          <p:cNvSpPr/>
          <p:nvPr/>
        </p:nvSpPr>
        <p:spPr>
          <a:xfrm>
            <a:off x="8383604" y="4899677"/>
            <a:ext cx="675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C450461-F1DC-46F8-AC07-D63428FADFF6}"/>
              </a:ext>
            </a:extLst>
          </p:cNvPr>
          <p:cNvSpPr/>
          <p:nvPr/>
        </p:nvSpPr>
        <p:spPr>
          <a:xfrm>
            <a:off x="147629" y="153842"/>
            <a:ext cx="1350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47629" y="432000"/>
            <a:ext cx="6849665" cy="346249"/>
          </a:xfrm>
          <a:prstGeom prst="rect">
            <a:avLst/>
          </a:prstGeom>
          <a:solidFill>
            <a:srgbClr val="F15B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chemeClr val="bg1"/>
              </a:solidFill>
              <a:latin typeface="Circe" pitchFamily="34" charset="-52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03" y="3055144"/>
            <a:ext cx="865585" cy="87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22"/>
          <p:cNvGrpSpPr/>
          <p:nvPr/>
        </p:nvGrpSpPr>
        <p:grpSpPr>
          <a:xfrm>
            <a:off x="7702018" y="423831"/>
            <a:ext cx="1206755" cy="751428"/>
            <a:chOff x="10269356" y="565107"/>
            <a:chExt cx="1609007" cy="100190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B46B523-13A6-49B0-BCD8-0B494B7940F5}"/>
                </a:ext>
              </a:extLst>
            </p:cNvPr>
            <p:cNvSpPr txBox="1"/>
            <p:nvPr/>
          </p:nvSpPr>
          <p:spPr>
            <a:xfrm>
              <a:off x="10497193" y="602644"/>
              <a:ext cx="1297791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100" b="1" dirty="0" smtClean="0">
                  <a:solidFill>
                    <a:srgbClr val="373C59"/>
                  </a:solidFill>
                  <a:latin typeface="Circe" panose="020B0502020203020203" pitchFamily="34" charset="-52"/>
                </a:rPr>
                <a:t>MP</a:t>
              </a:r>
              <a:endParaRPr lang="ru-RU" sz="4100" b="1" dirty="0">
                <a:solidFill>
                  <a:srgbClr val="373C59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236DE405-8F0F-41C0-AB3C-690E7E41DEA4}"/>
                </a:ext>
              </a:extLst>
            </p:cNvPr>
            <p:cNvSpPr/>
            <p:nvPr/>
          </p:nvSpPr>
          <p:spPr>
            <a:xfrm>
              <a:off x="10269356" y="1360060"/>
              <a:ext cx="424248" cy="84928"/>
            </a:xfrm>
            <a:prstGeom prst="rect">
              <a:avLst/>
            </a:prstGeom>
            <a:solidFill>
              <a:srgbClr val="F15B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236DE405-8F0F-41C0-AB3C-690E7E41DEA4}"/>
                </a:ext>
              </a:extLst>
            </p:cNvPr>
            <p:cNvSpPr/>
            <p:nvPr/>
          </p:nvSpPr>
          <p:spPr>
            <a:xfrm>
              <a:off x="11454115" y="565107"/>
              <a:ext cx="424248" cy="84928"/>
            </a:xfrm>
            <a:prstGeom prst="rect">
              <a:avLst/>
            </a:prstGeom>
            <a:solidFill>
              <a:srgbClr val="F15B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29" name="Picture 5" descr="C:\Users\User02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2062" y="1694535"/>
            <a:ext cx="1187602" cy="967429"/>
          </a:xfrm>
          <a:prstGeom prst="rect">
            <a:avLst/>
          </a:prstGeom>
          <a:noFill/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42844" y="921407"/>
            <a:ext cx="6858048" cy="3650607"/>
          </a:xfrm>
          <a:prstGeom prst="rect">
            <a:avLst/>
          </a:prstGeom>
        </p:spPr>
        <p:txBody>
          <a:bodyPr/>
          <a:lstStyle/>
          <a:p>
            <a:pPr lvl="0" algn="just" eaLnBrk="0" hangingPunct="0"/>
            <a:r>
              <a:rPr lang="ru-RU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«География 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философия естествознания. Она одна открывает новые горизонты, которые часто затмеваются в чисто систематических науках… Главная задача географии — дать читателю связь между историей земного шара и явлениями жизни, теперь на ней </a:t>
            </a:r>
            <a:r>
              <a:rPr lang="ru-RU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совершающимися»</a:t>
            </a:r>
            <a:endParaRPr lang="ru-RU" alt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eaLnBrk="0" hangingPunct="0"/>
            <a:r>
              <a:rPr lang="ru-RU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А.Н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Краснов </a:t>
            </a:r>
          </a:p>
        </p:txBody>
      </p:sp>
    </p:spTree>
    <p:extLst>
      <p:ext uri="{BB962C8B-B14F-4D97-AF65-F5344CB8AC3E}">
        <p14:creationId xmlns:p14="http://schemas.microsoft.com/office/powerpoint/2010/main" val="1909561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87474"/>
            <a:ext cx="8496944" cy="5001481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7908"/>
            <a:ext cx="3043922" cy="2609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32148" y="169463"/>
            <a:ext cx="6552727" cy="857250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учебно-исследовательской деятельности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87471"/>
            <a:ext cx="2333253" cy="2201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78" y="2686826"/>
            <a:ext cx="2531552" cy="22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4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198" y="46738"/>
            <a:ext cx="6966157" cy="602071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Пушкинское лукоморье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6" name="AutoShape 6" descr="http://zagony.ru/admin_new/foto/2012-9-12/1347442478/fotopodborka_sredy_105_foto_19.jp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52484"/>
            <a:ext cx="8784976" cy="491454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677685"/>
            <a:ext cx="7560839" cy="4252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79512" y="46738"/>
            <a:ext cx="8784976" cy="491454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858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9512" y="87474"/>
            <a:ext cx="8856984" cy="4914546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7" y="411510"/>
            <a:ext cx="1999672" cy="23182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51" y="267494"/>
            <a:ext cx="3397812" cy="23317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67" y="1635646"/>
            <a:ext cx="1989243" cy="292996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4692342" y="3089677"/>
            <a:ext cx="4140021" cy="1152129"/>
            <a:chOff x="4011098" y="1759"/>
            <a:chExt cx="2036741" cy="1018370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4011098" y="1759"/>
              <a:ext cx="2036741" cy="1018370"/>
            </a:xfrm>
            <a:prstGeom prst="roundRect">
              <a:avLst>
                <a:gd name="adj" fmla="val 10000"/>
              </a:avLst>
            </a:prstGeom>
            <a:solidFill>
              <a:srgbClr val="F15B4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/>
            <p:nvPr/>
          </p:nvSpPr>
          <p:spPr>
            <a:xfrm>
              <a:off x="4040925" y="31586"/>
              <a:ext cx="1977087" cy="958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Лукоморье 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(устар. и поэт. лукоморие; морская лука) — </a:t>
              </a: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морской залив, бухта, изгиб 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морского </a:t>
              </a: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берега </a:t>
              </a:r>
              <a:endPara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147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52484"/>
            <a:ext cx="8784976" cy="491454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40960" cy="675450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Лукоморье находится 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«Южно-балтийском побережье»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r="9838"/>
          <a:stretch/>
        </p:blipFill>
        <p:spPr>
          <a:xfrm>
            <a:off x="1907704" y="1203598"/>
            <a:ext cx="5198552" cy="3640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9245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322" y="107158"/>
            <a:ext cx="6172200" cy="535767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Остров Рюген (Руян, Буян, Аркона)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36525" y="693503"/>
            <a:ext cx="3456384" cy="241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43960" y="803658"/>
            <a:ext cx="3332496" cy="234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Руян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43238" y="3144757"/>
            <a:ext cx="3053975" cy="18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45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27710" y="2085975"/>
              <a:ext cx="415528" cy="235744"/>
            </p14:xfrm>
          </p:contentPart>
        </mc:Choice>
        <mc:Fallback xmlns="">
          <p:pic>
            <p:nvPicPr>
              <p:cNvPr id="1945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18348" y="2076589"/>
                <a:ext cx="434252" cy="254517"/>
              </a:xfrm>
              <a:prstGeom prst="rect">
                <a:avLst/>
              </a:prstGeom>
            </p:spPr>
          </p:pic>
        </mc:Fallback>
      </mc:AlternateContent>
      <p:sp>
        <p:nvSpPr>
          <p:cNvPr id="8" name="Прямоугольник 7"/>
          <p:cNvSpPr/>
          <p:nvPr/>
        </p:nvSpPr>
        <p:spPr>
          <a:xfrm>
            <a:off x="323528" y="87474"/>
            <a:ext cx="8496944" cy="5001481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6934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9710"/>
            <a:ext cx="8526864" cy="469832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Излучина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нижним течением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Днепра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Азовским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морем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7474"/>
            <a:ext cx="8784976" cy="491454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3800"/>
          <a:stretch/>
        </p:blipFill>
        <p:spPr>
          <a:xfrm>
            <a:off x="1691680" y="856484"/>
            <a:ext cx="5589240" cy="4016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318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87474"/>
            <a:ext cx="8496944" cy="5001481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813690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2641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84168" y="4096330"/>
            <a:ext cx="2303852" cy="535785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Каменные  статуи (идолы)  лукоморских половцев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8380" y="709293"/>
            <a:ext cx="4889704" cy="34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84168" y="764332"/>
            <a:ext cx="2592288" cy="331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38380" y="4155782"/>
            <a:ext cx="4889704" cy="69652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257175" indent="-257175" algn="ctr">
              <a:spcBef>
                <a:spcPct val="20000"/>
              </a:spcBef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Карта лукоморских половцев (излучина Черного моря)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547664" y="214296"/>
            <a:ext cx="7128791" cy="3214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Из книги С. А. Плетневой «Половцы»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87474"/>
            <a:ext cx="8784976" cy="491454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080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220033B-AA58-4496-97F8-BB502CE87CFE}"/>
              </a:ext>
            </a:extLst>
          </p:cNvPr>
          <p:cNvSpPr/>
          <p:nvPr/>
        </p:nvSpPr>
        <p:spPr>
          <a:xfrm>
            <a:off x="8383604" y="4899677"/>
            <a:ext cx="675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C450461-F1DC-46F8-AC07-D63428FADFF6}"/>
              </a:ext>
            </a:extLst>
          </p:cNvPr>
          <p:cNvSpPr/>
          <p:nvPr/>
        </p:nvSpPr>
        <p:spPr>
          <a:xfrm>
            <a:off x="147629" y="153842"/>
            <a:ext cx="1350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00100" y="2190036"/>
            <a:ext cx="6849665" cy="807913"/>
          </a:xfrm>
          <a:prstGeom prst="rect">
            <a:avLst/>
          </a:prstGeom>
          <a:solidFill>
            <a:srgbClr val="F15B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и учебно-исследовательская деятельность по географии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484" y="428610"/>
            <a:ext cx="1349896" cy="13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22"/>
          <p:cNvGrpSpPr/>
          <p:nvPr/>
        </p:nvGrpSpPr>
        <p:grpSpPr>
          <a:xfrm>
            <a:off x="6435957" y="357172"/>
            <a:ext cx="2080755" cy="1446550"/>
            <a:chOff x="10226104" y="602644"/>
            <a:chExt cx="2774339" cy="192873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B46B523-13A6-49B0-BCD8-0B494B7940F5}"/>
                </a:ext>
              </a:extLst>
            </p:cNvPr>
            <p:cNvSpPr txBox="1"/>
            <p:nvPr/>
          </p:nvSpPr>
          <p:spPr>
            <a:xfrm>
              <a:off x="10497193" y="602644"/>
              <a:ext cx="2503250" cy="192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smtClean="0">
                  <a:solidFill>
                    <a:srgbClr val="373C59"/>
                  </a:solidFill>
                  <a:latin typeface="Circe" panose="020B0502020203020203" pitchFamily="34" charset="-52"/>
                </a:rPr>
                <a:t>MP</a:t>
              </a:r>
              <a:endParaRPr lang="ru-RU" sz="8800" b="1" dirty="0">
                <a:solidFill>
                  <a:srgbClr val="373C59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236DE405-8F0F-41C0-AB3C-690E7E41DEA4}"/>
                </a:ext>
              </a:extLst>
            </p:cNvPr>
            <p:cNvSpPr/>
            <p:nvPr/>
          </p:nvSpPr>
          <p:spPr>
            <a:xfrm>
              <a:off x="10226104" y="2279618"/>
              <a:ext cx="710000" cy="190501"/>
            </a:xfrm>
            <a:prstGeom prst="rect">
              <a:avLst/>
            </a:prstGeom>
            <a:solidFill>
              <a:srgbClr val="F15B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29" name="Picture 5" descr="C:\Users\User02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10"/>
            <a:ext cx="1857388" cy="1513041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000100" y="3556351"/>
            <a:ext cx="6816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Сергеева Татьяна Владимировна, учитель географии, заместитель директора по УВР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МБОУ «Лицей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19» г. Майкоп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36DE405-8F0F-41C0-AB3C-690E7E41DEA4}"/>
              </a:ext>
            </a:extLst>
          </p:cNvPr>
          <p:cNvSpPr/>
          <p:nvPr/>
        </p:nvSpPr>
        <p:spPr>
          <a:xfrm>
            <a:off x="8182904" y="400457"/>
            <a:ext cx="532500" cy="142876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7365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3857635"/>
            <a:ext cx="7560840" cy="642941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На крутом берегу мыса стоит памятник, на котором написано: «Здесь был А.С. Пушкин»</a:t>
            </a:r>
          </a:p>
          <a:p>
            <a:endParaRPr lang="ru-RU" dirty="0"/>
          </a:p>
        </p:txBody>
      </p:sp>
      <p:pic>
        <p:nvPicPr>
          <p:cNvPr id="4" name="Рисунок 3" descr="http://img-fotki.yandex.ru/get/6410/142282426.16/0_a3dfd_4685200a_orig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93075" y="339502"/>
            <a:ext cx="5357850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87474"/>
            <a:ext cx="8784976" cy="491454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331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064896" cy="436946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Часть карты из третьего путешествия Баренца, опубликованной в 1598 году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3811" y="1125130"/>
            <a:ext cx="5036379" cy="369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87474"/>
            <a:ext cx="8496944" cy="5001481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619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05979"/>
            <a:ext cx="7848872" cy="490524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Карта России из атласа Г. Меркатора 1595 </a:t>
            </a:r>
            <a:r>
              <a:rPr lang="ru-RU" sz="1950" b="1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10425" y="915566"/>
            <a:ext cx="5518586" cy="396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03711" y="535767"/>
            <a:ext cx="1017992" cy="139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87474"/>
            <a:ext cx="8784976" cy="491454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632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336626"/>
            <a:ext cx="8280920" cy="329789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Сопоставление современной карты и карты Меркатора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91680" y="915566"/>
            <a:ext cx="596621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87474"/>
            <a:ext cx="8496944" cy="5001481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887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2277147" y="-1451293"/>
            <a:ext cx="4733719" cy="806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87474"/>
            <a:ext cx="8496944" cy="5001481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463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3639" y="3580611"/>
            <a:ext cx="3620329" cy="6834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Хантыйский лабаз. Фотография Людмилы Липатовой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(Шурышкарский район ЯНАО)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249159"/>
            <a:ext cx="3600400" cy="311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46738"/>
            <a:ext cx="8784976" cy="491454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913" y="254382"/>
            <a:ext cx="2006409" cy="3114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386" y="249159"/>
            <a:ext cx="1994368" cy="31146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57913" y="356626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Избушка на ножках (левая ножка утрачена). Фигурка с археологических раскопок Надымского городища. Музей истории и археологии Надымского района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ЯНАО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65181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220033B-AA58-4496-97F8-BB502CE87CFE}"/>
              </a:ext>
            </a:extLst>
          </p:cNvPr>
          <p:cNvSpPr/>
          <p:nvPr/>
        </p:nvSpPr>
        <p:spPr>
          <a:xfrm>
            <a:off x="8383604" y="4899677"/>
            <a:ext cx="675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C450461-F1DC-46F8-AC07-D63428FADFF6}"/>
              </a:ext>
            </a:extLst>
          </p:cNvPr>
          <p:cNvSpPr/>
          <p:nvPr/>
        </p:nvSpPr>
        <p:spPr>
          <a:xfrm>
            <a:off x="147629" y="153842"/>
            <a:ext cx="1350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47629" y="432000"/>
            <a:ext cx="6849665" cy="346249"/>
          </a:xfrm>
          <a:prstGeom prst="rect">
            <a:avLst/>
          </a:prstGeom>
          <a:solidFill>
            <a:srgbClr val="F15B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chemeClr val="bg1"/>
              </a:solidFill>
              <a:latin typeface="Circe" pitchFamily="34" charset="-52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03" y="3055144"/>
            <a:ext cx="865585" cy="87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22"/>
          <p:cNvGrpSpPr/>
          <p:nvPr/>
        </p:nvGrpSpPr>
        <p:grpSpPr>
          <a:xfrm>
            <a:off x="7702018" y="423831"/>
            <a:ext cx="1206755" cy="751428"/>
            <a:chOff x="10269356" y="565107"/>
            <a:chExt cx="1609007" cy="100190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B46B523-13A6-49B0-BCD8-0B494B7940F5}"/>
                </a:ext>
              </a:extLst>
            </p:cNvPr>
            <p:cNvSpPr txBox="1"/>
            <p:nvPr/>
          </p:nvSpPr>
          <p:spPr>
            <a:xfrm>
              <a:off x="10497193" y="602644"/>
              <a:ext cx="1297791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100" b="1" dirty="0" smtClean="0">
                  <a:solidFill>
                    <a:srgbClr val="373C59"/>
                  </a:solidFill>
                  <a:latin typeface="Circe" panose="020B0502020203020203" pitchFamily="34" charset="-52"/>
                </a:rPr>
                <a:t>MP</a:t>
              </a:r>
              <a:endParaRPr lang="ru-RU" sz="4100" b="1" dirty="0">
                <a:solidFill>
                  <a:srgbClr val="373C59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236DE405-8F0F-41C0-AB3C-690E7E41DEA4}"/>
                </a:ext>
              </a:extLst>
            </p:cNvPr>
            <p:cNvSpPr/>
            <p:nvPr/>
          </p:nvSpPr>
          <p:spPr>
            <a:xfrm>
              <a:off x="10269356" y="1360060"/>
              <a:ext cx="424248" cy="84928"/>
            </a:xfrm>
            <a:prstGeom prst="rect">
              <a:avLst/>
            </a:prstGeom>
            <a:solidFill>
              <a:srgbClr val="F15B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236DE405-8F0F-41C0-AB3C-690E7E41DEA4}"/>
                </a:ext>
              </a:extLst>
            </p:cNvPr>
            <p:cNvSpPr/>
            <p:nvPr/>
          </p:nvSpPr>
          <p:spPr>
            <a:xfrm>
              <a:off x="11454115" y="565107"/>
              <a:ext cx="424248" cy="84928"/>
            </a:xfrm>
            <a:prstGeom prst="rect">
              <a:avLst/>
            </a:prstGeom>
            <a:solidFill>
              <a:srgbClr val="F15B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29" name="Picture 5" descr="C:\Users\User02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2062" y="1694535"/>
            <a:ext cx="1187602" cy="967429"/>
          </a:xfrm>
          <a:prstGeom prst="rect">
            <a:avLst/>
          </a:prstGeom>
          <a:noFill/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42844" y="1177542"/>
            <a:ext cx="6949436" cy="3394472"/>
          </a:xfrm>
          <a:prstGeom prst="rect">
            <a:avLst/>
          </a:prstGeom>
        </p:spPr>
        <p:txBody>
          <a:bodyPr/>
          <a:lstStyle/>
          <a:p>
            <a:pPr algn="just"/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«Скажи мне, и я забуду, покажи мне, и я запомню, 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дай мне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действовать самому, и я научусь»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древнекитайская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мудрость </a:t>
            </a:r>
          </a:p>
        </p:txBody>
      </p:sp>
    </p:spTree>
    <p:extLst>
      <p:ext uri="{BB962C8B-B14F-4D97-AF65-F5344CB8AC3E}">
        <p14:creationId xmlns:p14="http://schemas.microsoft.com/office/powerpoint/2010/main" val="2867018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36DE405-8F0F-41C0-AB3C-690E7E41DEA4}"/>
              </a:ext>
            </a:extLst>
          </p:cNvPr>
          <p:cNvSpPr/>
          <p:nvPr/>
        </p:nvSpPr>
        <p:spPr>
          <a:xfrm>
            <a:off x="5383658" y="513070"/>
            <a:ext cx="675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DCB94E5-BBB4-4BF9-A01A-D0D162F9CCDB}"/>
              </a:ext>
            </a:extLst>
          </p:cNvPr>
          <p:cNvSpPr/>
          <p:nvPr/>
        </p:nvSpPr>
        <p:spPr>
          <a:xfrm>
            <a:off x="628049" y="557463"/>
            <a:ext cx="1350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C6860E7-BEF0-452A-A088-10E9FB859659}"/>
              </a:ext>
            </a:extLst>
          </p:cNvPr>
          <p:cNvSpPr/>
          <p:nvPr/>
        </p:nvSpPr>
        <p:spPr>
          <a:xfrm>
            <a:off x="628048" y="3952621"/>
            <a:ext cx="2025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7D2DF6F-740C-4640-8A6A-EB277EA8462A}"/>
              </a:ext>
            </a:extLst>
          </p:cNvPr>
          <p:cNvSpPr/>
          <p:nvPr/>
        </p:nvSpPr>
        <p:spPr>
          <a:xfrm>
            <a:off x="6783404" y="3952621"/>
            <a:ext cx="675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1EFD41-F318-49FF-BD70-D617C1489D19}"/>
              </a:ext>
            </a:extLst>
          </p:cNvPr>
          <p:cNvSpPr txBox="1"/>
          <p:nvPr/>
        </p:nvSpPr>
        <p:spPr>
          <a:xfrm>
            <a:off x="4936612" y="1293441"/>
            <a:ext cx="3743363" cy="300082"/>
          </a:xfrm>
          <a:prstGeom prst="rect">
            <a:avLst/>
          </a:prstGeom>
          <a:solidFill>
            <a:srgbClr val="F15B4E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-52"/>
              </a:rPr>
              <a:t>Центр непрерывного </a:t>
            </a:r>
            <a:r>
              <a:rPr lang="ru-RU" sz="1500" dirty="0" smtClean="0">
                <a:solidFill>
                  <a:schemeClr val="bg1"/>
                </a:solidFill>
                <a:latin typeface="Circe" panose="020B0502020203020203" pitchFamily="34" charset="-52"/>
              </a:rPr>
              <a:t>повышения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A17B4D-B044-4CCC-9E42-11E598417A0C}"/>
              </a:ext>
            </a:extLst>
          </p:cNvPr>
          <p:cNvSpPr txBox="1"/>
          <p:nvPr/>
        </p:nvSpPr>
        <p:spPr>
          <a:xfrm>
            <a:off x="4936612" y="1730410"/>
            <a:ext cx="3487468" cy="300083"/>
          </a:xfrm>
          <a:prstGeom prst="rect">
            <a:avLst/>
          </a:prstGeom>
          <a:solidFill>
            <a:srgbClr val="F15B4E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-52"/>
              </a:rPr>
              <a:t>профессионального мастерства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6116" y="1335345"/>
            <a:ext cx="2086148" cy="162736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0100" b="1" dirty="0" smtClean="0">
                <a:solidFill>
                  <a:schemeClr val="bg1"/>
                </a:solidFill>
                <a:latin typeface="Circe" panose="020B0502020203020203" pitchFamily="34" charset="-52"/>
              </a:rPr>
              <a:t>MP</a:t>
            </a:r>
            <a:endParaRPr lang="ru-RU" sz="10100" b="1" dirty="0">
              <a:solidFill>
                <a:schemeClr val="bg1"/>
              </a:solidFill>
              <a:latin typeface="Circe" panose="020B0502020203020203" pitchFamily="34" charset="-52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936612" y="3038259"/>
            <a:ext cx="2184293" cy="352142"/>
            <a:chOff x="6582150" y="3341315"/>
            <a:chExt cx="2912390" cy="469523"/>
          </a:xfrm>
        </p:grpSpPr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xmlns="" id="{05936107-89F2-4EF8-8AC5-0681F45A42CB}"/>
                </a:ext>
              </a:extLst>
            </p:cNvPr>
            <p:cNvGrpSpPr/>
            <p:nvPr/>
          </p:nvGrpSpPr>
          <p:grpSpPr>
            <a:xfrm>
              <a:off x="6582150" y="3341315"/>
              <a:ext cx="2912390" cy="469523"/>
              <a:chOff x="7521950" y="3878537"/>
              <a:chExt cx="3260350" cy="646339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xmlns="" id="{34A699BC-4692-40CA-A452-AB2D77704690}"/>
                  </a:ext>
                </a:extLst>
              </p:cNvPr>
              <p:cNvSpPr/>
              <p:nvPr/>
            </p:nvSpPr>
            <p:spPr>
              <a:xfrm>
                <a:off x="7521950" y="3878537"/>
                <a:ext cx="3260350" cy="6463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37E3C9C5-D30A-4AAE-82D0-977F78E2A5C3}"/>
                  </a:ext>
                </a:extLst>
              </p:cNvPr>
              <p:cNvSpPr txBox="1"/>
              <p:nvPr/>
            </p:nvSpPr>
            <p:spPr>
              <a:xfrm>
                <a:off x="7780188" y="3925159"/>
                <a:ext cx="2941102" cy="593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 smtClean="0">
                    <a:solidFill>
                      <a:srgbClr val="373C59"/>
                    </a:solidFill>
                    <a:latin typeface="Circe" panose="020B0502020203020203" pitchFamily="34" charset="-52"/>
                  </a:rPr>
                  <a:t>magister </a:t>
                </a:r>
                <a:r>
                  <a:rPr lang="en-US" sz="1500" b="1" dirty="0" err="1" smtClean="0">
                    <a:solidFill>
                      <a:srgbClr val="373C59"/>
                    </a:solidFill>
                    <a:latin typeface="Circe" panose="020B0502020203020203" pitchFamily="34" charset="-52"/>
                  </a:rPr>
                  <a:t>posterum</a:t>
                </a:r>
                <a:r>
                  <a:rPr lang="en-US" sz="1500" b="1" dirty="0" smtClean="0">
                    <a:solidFill>
                      <a:srgbClr val="373C59"/>
                    </a:solidFill>
                    <a:latin typeface="Circe" panose="020B0502020203020203" pitchFamily="34" charset="-52"/>
                  </a:rPr>
                  <a:t> </a:t>
                </a:r>
                <a:endParaRPr lang="ru-RU" sz="1500" b="1" dirty="0">
                  <a:solidFill>
                    <a:srgbClr val="373C59"/>
                  </a:solidFill>
                  <a:latin typeface="Circe" panose="020B0502020203020203" pitchFamily="34" charset="-52"/>
                </a:endParaRPr>
              </a:p>
            </p:txBody>
          </p:sp>
        </p:grp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758C0FC4-0A23-435C-8D8F-0A78DE528FE9}"/>
                </a:ext>
              </a:extLst>
            </p:cNvPr>
            <p:cNvSpPr/>
            <p:nvPr/>
          </p:nvSpPr>
          <p:spPr>
            <a:xfrm flipH="1">
              <a:off x="9208849" y="3449357"/>
              <a:ext cx="204241" cy="45719"/>
            </a:xfrm>
            <a:prstGeom prst="rect">
              <a:avLst/>
            </a:prstGeom>
            <a:solidFill>
              <a:srgbClr val="F15B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758C0FC4-0A23-435C-8D8F-0A78DE528FE9}"/>
                </a:ext>
              </a:extLst>
            </p:cNvPr>
            <p:cNvSpPr/>
            <p:nvPr/>
          </p:nvSpPr>
          <p:spPr>
            <a:xfrm flipH="1">
              <a:off x="6674823" y="3724260"/>
              <a:ext cx="204241" cy="45719"/>
            </a:xfrm>
            <a:prstGeom prst="rect">
              <a:avLst/>
            </a:prstGeom>
            <a:solidFill>
              <a:srgbClr val="F15B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7A17B4D-B044-4CCC-9E42-11E598417A0C}"/>
              </a:ext>
            </a:extLst>
          </p:cNvPr>
          <p:cNvSpPr txBox="1"/>
          <p:nvPr/>
        </p:nvSpPr>
        <p:spPr>
          <a:xfrm>
            <a:off x="4936971" y="2169698"/>
            <a:ext cx="3118621" cy="300083"/>
          </a:xfrm>
          <a:prstGeom prst="rect">
            <a:avLst/>
          </a:prstGeom>
          <a:solidFill>
            <a:srgbClr val="F15B4E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Circe" panose="020B0502020203020203" pitchFamily="34" charset="-52"/>
              </a:rPr>
              <a:t>педагогических работников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236DE405-8F0F-41C0-AB3C-690E7E41DEA4}"/>
              </a:ext>
            </a:extLst>
          </p:cNvPr>
          <p:cNvSpPr/>
          <p:nvPr/>
        </p:nvSpPr>
        <p:spPr>
          <a:xfrm>
            <a:off x="3504381" y="1293441"/>
            <a:ext cx="896169" cy="164977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236DE405-8F0F-41C0-AB3C-690E7E41DEA4}"/>
              </a:ext>
            </a:extLst>
          </p:cNvPr>
          <p:cNvSpPr/>
          <p:nvPr/>
        </p:nvSpPr>
        <p:spPr>
          <a:xfrm>
            <a:off x="1081880" y="2779940"/>
            <a:ext cx="896169" cy="164977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A17B4D-B044-4CCC-9E42-11E598417A0C}"/>
              </a:ext>
            </a:extLst>
          </p:cNvPr>
          <p:cNvSpPr txBox="1"/>
          <p:nvPr/>
        </p:nvSpPr>
        <p:spPr>
          <a:xfrm>
            <a:off x="4934040" y="2600511"/>
            <a:ext cx="3118621" cy="300083"/>
          </a:xfrm>
          <a:prstGeom prst="rect">
            <a:avLst/>
          </a:prstGeom>
          <a:solidFill>
            <a:srgbClr val="F15B4E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Circe" panose="020B0502020203020203" pitchFamily="34" charset="-52"/>
              </a:rPr>
              <a:t>Республики Адыгея</a:t>
            </a:r>
            <a:endParaRPr lang="ru-RU" sz="1500" dirty="0">
              <a:solidFill>
                <a:schemeClr val="bg1"/>
              </a:solidFill>
              <a:latin typeface="Circe" panose="020B0502020203020203" pitchFamily="34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21EFD41-F318-49FF-BD70-D617C1489D19}"/>
              </a:ext>
            </a:extLst>
          </p:cNvPr>
          <p:cNvSpPr txBox="1"/>
          <p:nvPr/>
        </p:nvSpPr>
        <p:spPr>
          <a:xfrm>
            <a:off x="928662" y="4286262"/>
            <a:ext cx="4500594" cy="352404"/>
          </a:xfrm>
          <a:prstGeom prst="rect">
            <a:avLst/>
          </a:prstGeom>
          <a:solidFill>
            <a:srgbClr val="F15B4E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proshkolu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user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sergeeva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tatiana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04/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21EFD41-F318-49FF-BD70-D617C1489D19}"/>
              </a:ext>
            </a:extLst>
          </p:cNvPr>
          <p:cNvSpPr txBox="1"/>
          <p:nvPr/>
        </p:nvSpPr>
        <p:spPr>
          <a:xfrm>
            <a:off x="928662" y="4643452"/>
            <a:ext cx="4500594" cy="352404"/>
          </a:xfrm>
          <a:prstGeom prst="rect">
            <a:avLst/>
          </a:prstGeom>
          <a:solidFill>
            <a:srgbClr val="F15B4E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sergeeva-geo@rambler.ru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21EFD41-F318-49FF-BD70-D617C1489D19}"/>
              </a:ext>
            </a:extLst>
          </p:cNvPr>
          <p:cNvSpPr txBox="1"/>
          <p:nvPr/>
        </p:nvSpPr>
        <p:spPr>
          <a:xfrm>
            <a:off x="6000760" y="4286262"/>
            <a:ext cx="2714644" cy="329706"/>
          </a:xfrm>
          <a:prstGeom prst="rect">
            <a:avLst/>
          </a:prstGeom>
          <a:solidFill>
            <a:srgbClr val="F15B4E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mp01.ru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21EFD41-F318-49FF-BD70-D617C1489D19}"/>
              </a:ext>
            </a:extLst>
          </p:cNvPr>
          <p:cNvSpPr txBox="1"/>
          <p:nvPr/>
        </p:nvSpPr>
        <p:spPr>
          <a:xfrm>
            <a:off x="6000760" y="4643452"/>
            <a:ext cx="2714644" cy="352404"/>
          </a:xfrm>
          <a:prstGeom prst="rect">
            <a:avLst/>
          </a:prstGeom>
          <a:solidFill>
            <a:srgbClr val="F15B4E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mpadygea@yandex.ru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76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220033B-AA58-4496-97F8-BB502CE87CFE}"/>
              </a:ext>
            </a:extLst>
          </p:cNvPr>
          <p:cNvSpPr/>
          <p:nvPr/>
        </p:nvSpPr>
        <p:spPr>
          <a:xfrm>
            <a:off x="8383604" y="4899677"/>
            <a:ext cx="675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C450461-F1DC-46F8-AC07-D63428FADFF6}"/>
              </a:ext>
            </a:extLst>
          </p:cNvPr>
          <p:cNvSpPr/>
          <p:nvPr/>
        </p:nvSpPr>
        <p:spPr>
          <a:xfrm>
            <a:off x="147629" y="153842"/>
            <a:ext cx="1350000" cy="135000"/>
          </a:xfrm>
          <a:prstGeom prst="rect">
            <a:avLst/>
          </a:prstGeom>
          <a:solidFill>
            <a:srgbClr val="F1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47629" y="432000"/>
            <a:ext cx="6849665" cy="346249"/>
          </a:xfrm>
          <a:prstGeom prst="rect">
            <a:avLst/>
          </a:prstGeom>
          <a:solidFill>
            <a:srgbClr val="F15B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chemeClr val="bg1"/>
              </a:solidFill>
              <a:latin typeface="Circe" pitchFamily="34" charset="-52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03" y="3055144"/>
            <a:ext cx="865585" cy="87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22"/>
          <p:cNvGrpSpPr/>
          <p:nvPr/>
        </p:nvGrpSpPr>
        <p:grpSpPr>
          <a:xfrm>
            <a:off x="7702018" y="423831"/>
            <a:ext cx="1206755" cy="751428"/>
            <a:chOff x="10269356" y="565107"/>
            <a:chExt cx="1609007" cy="100190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B46B523-13A6-49B0-BCD8-0B494B7940F5}"/>
                </a:ext>
              </a:extLst>
            </p:cNvPr>
            <p:cNvSpPr txBox="1"/>
            <p:nvPr/>
          </p:nvSpPr>
          <p:spPr>
            <a:xfrm>
              <a:off x="10497193" y="602644"/>
              <a:ext cx="1297791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100" b="1" dirty="0" smtClean="0">
                  <a:solidFill>
                    <a:srgbClr val="373C59"/>
                  </a:solidFill>
                  <a:latin typeface="Circe" panose="020B0502020203020203" pitchFamily="34" charset="-52"/>
                </a:rPr>
                <a:t>MP</a:t>
              </a:r>
              <a:endParaRPr lang="ru-RU" sz="4100" b="1" dirty="0">
                <a:solidFill>
                  <a:srgbClr val="373C59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236DE405-8F0F-41C0-AB3C-690E7E41DEA4}"/>
                </a:ext>
              </a:extLst>
            </p:cNvPr>
            <p:cNvSpPr/>
            <p:nvPr/>
          </p:nvSpPr>
          <p:spPr>
            <a:xfrm>
              <a:off x="10269356" y="1360060"/>
              <a:ext cx="424248" cy="84928"/>
            </a:xfrm>
            <a:prstGeom prst="rect">
              <a:avLst/>
            </a:prstGeom>
            <a:solidFill>
              <a:srgbClr val="F15B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236DE405-8F0F-41C0-AB3C-690E7E41DEA4}"/>
                </a:ext>
              </a:extLst>
            </p:cNvPr>
            <p:cNvSpPr/>
            <p:nvPr/>
          </p:nvSpPr>
          <p:spPr>
            <a:xfrm>
              <a:off x="11454115" y="565107"/>
              <a:ext cx="424248" cy="84928"/>
            </a:xfrm>
            <a:prstGeom prst="rect">
              <a:avLst/>
            </a:prstGeom>
            <a:solidFill>
              <a:srgbClr val="F15B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29" name="Picture 5" descr="C:\Users\User02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2062" y="1694535"/>
            <a:ext cx="1187602" cy="967429"/>
          </a:xfrm>
          <a:prstGeom prst="rect">
            <a:avLst/>
          </a:prstGeom>
          <a:noFill/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42844" y="1177542"/>
            <a:ext cx="6858048" cy="3394472"/>
          </a:xfrm>
          <a:prstGeom prst="rect">
            <a:avLst/>
          </a:prstGeom>
        </p:spPr>
        <p:txBody>
          <a:bodyPr/>
          <a:lstStyle/>
          <a:p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постоянно приучать усваивать знания и умения в готовом виде,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притупить его природные творческие способности –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разучить» думать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Дистервег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65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8596" y="87474"/>
            <a:ext cx="8429684" cy="5001481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214296"/>
            <a:ext cx="8358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572000" y="545676"/>
            <a:ext cx="4147687" cy="4085076"/>
            <a:chOff x="2912" y="251434"/>
            <a:chExt cx="3204387" cy="763603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912" y="251434"/>
              <a:ext cx="3204387" cy="763603"/>
            </a:xfrm>
            <a:prstGeom prst="roundRect">
              <a:avLst>
                <a:gd name="adj" fmla="val 10000"/>
              </a:avLst>
            </a:prstGeom>
            <a:solidFill>
              <a:srgbClr val="373C5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25277" y="273799"/>
              <a:ext cx="3159657" cy="7188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286000" y="2357435"/>
            <a:ext cx="3500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30815" y="805761"/>
            <a:ext cx="37729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начинается исследование? С удивления…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Живет человек, воспринимает мир вокруг себя как само собой разумеющееся и не подлежащее сомнению. Но однажды задается вопросом: “А почему это именно так, а не иначе?”. С этого момента человек, не довольствуясь уже готовыми схемами, пытается найти свой ответ. Вот оно – начало поиска, начало исследования…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9" y="1051201"/>
            <a:ext cx="3219822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9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52484"/>
            <a:ext cx="8784976" cy="491454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409785" y="408531"/>
            <a:ext cx="4176464" cy="4202452"/>
            <a:chOff x="2949426" y="432060"/>
            <a:chExt cx="2366999" cy="830324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2949426" y="432060"/>
              <a:ext cx="2366999" cy="830324"/>
            </a:xfrm>
            <a:prstGeom prst="roundRect">
              <a:avLst>
                <a:gd name="adj" fmla="val 10000"/>
              </a:avLst>
            </a:prstGeom>
            <a:solidFill>
              <a:srgbClr val="373C5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3115577" y="481682"/>
              <a:ext cx="2034236" cy="7361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just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целях создания необходимых условий достижения нового, современного качества образования в 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«Концепции 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модернизации российского 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образования» 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говорится о необходимости использования деятельностного подхода в обучении. География - один из немногих школьных предметов, где ученик способен самостоятельно добывать информацию, принимать нестандартные решения, находить пути решения локальных, региональных и даже глобальных проблем современного развития цивилизации.</a:t>
              </a:r>
              <a:endParaRPr lang="ru-RU" sz="1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73553"/>
            <a:ext cx="426773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80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9512" y="87474"/>
            <a:ext cx="8856984" cy="4914546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14" y="171759"/>
            <a:ext cx="7020780" cy="47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0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79512" y="87474"/>
            <a:ext cx="8856984" cy="4914546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1713824561"/>
              </p:ext>
            </p:extLst>
          </p:nvPr>
        </p:nvGraphicFramePr>
        <p:xfrm>
          <a:off x="253345" y="812003"/>
          <a:ext cx="3470398" cy="849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8784976" cy="44743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по доминирующей деятельности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4"/>
          <p:cNvGrpSpPr/>
          <p:nvPr/>
        </p:nvGrpSpPr>
        <p:grpSpPr>
          <a:xfrm>
            <a:off x="3491880" y="1707654"/>
            <a:ext cx="2712269" cy="877889"/>
            <a:chOff x="718237" y="410871"/>
            <a:chExt cx="2506557" cy="59731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718237" y="410871"/>
              <a:ext cx="2506557" cy="597310"/>
            </a:xfrm>
            <a:prstGeom prst="roundRect">
              <a:avLst>
                <a:gd name="adj" fmla="val 10000"/>
              </a:avLst>
            </a:prstGeom>
            <a:solidFill>
              <a:srgbClr val="373C5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718237" y="445861"/>
              <a:ext cx="2471567" cy="5623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Исследовательский</a:t>
              </a:r>
              <a:endParaRPr lang="ru-RU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Группа 7"/>
          <p:cNvGrpSpPr/>
          <p:nvPr/>
        </p:nvGrpSpPr>
        <p:grpSpPr>
          <a:xfrm>
            <a:off x="6339778" y="786477"/>
            <a:ext cx="2561089" cy="1361667"/>
            <a:chOff x="700742" y="428366"/>
            <a:chExt cx="2506557" cy="59731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700742" y="428366"/>
              <a:ext cx="2506557" cy="597310"/>
            </a:xfrm>
            <a:prstGeom prst="roundRect">
              <a:avLst>
                <a:gd name="adj" fmla="val 10000"/>
              </a:avLst>
            </a:prstGeom>
            <a:solidFill>
              <a:srgbClr val="373C5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718237" y="445861"/>
              <a:ext cx="2471567" cy="5623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Практико-ориентированный</a:t>
              </a:r>
              <a:endParaRPr lang="ru-RU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F:\karta_evropy-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536" y="1661670"/>
            <a:ext cx="2520280" cy="2464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7" descr="вулканические остров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08" y="2775532"/>
            <a:ext cx="1728961" cy="1749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54" y="2652952"/>
            <a:ext cx="2523598" cy="1779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69700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F:\для Кесебежевой мой опыт\профессиональная компетентность учителя географии\2999-chto-nuzhno-znat-roditelyam-pered-tem-kak-otpravit-rebenka-v-pervyj-kl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02" y="546910"/>
            <a:ext cx="3929090" cy="33364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87474"/>
            <a:ext cx="8784976" cy="491454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Исследовательская деятельность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1439" y="3883362"/>
            <a:ext cx="400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создает новое знание </a:t>
            </a:r>
          </a:p>
          <a:p>
            <a:pPr algn="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Нил Армстронг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4"/>
          <p:cNvGrpSpPr/>
          <p:nvPr/>
        </p:nvGrpSpPr>
        <p:grpSpPr>
          <a:xfrm>
            <a:off x="4537973" y="1004948"/>
            <a:ext cx="4044311" cy="3524745"/>
            <a:chOff x="700742" y="428366"/>
            <a:chExt cx="2506557" cy="59731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700742" y="428366"/>
              <a:ext cx="2506557" cy="597310"/>
            </a:xfrm>
            <a:prstGeom prst="roundRect">
              <a:avLst>
                <a:gd name="adj" fmla="val 10000"/>
              </a:avLst>
            </a:prstGeom>
            <a:solidFill>
              <a:srgbClr val="373C5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718237" y="445861"/>
              <a:ext cx="2471567" cy="5623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just"/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 исследовательской 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деятельностью понимается творческий процесс совместной деятельности двух субъектов (учителя и ученика) по поиску решения неизвестного, результатом которой является формирование исследовательского стиля мышления и мировоззрения в целом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874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0826" y="195263"/>
            <a:ext cx="8569325" cy="4698206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0" r="861" b="13040"/>
          <a:stretch/>
        </p:blipFill>
        <p:spPr>
          <a:xfrm>
            <a:off x="439108" y="339502"/>
            <a:ext cx="320762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35009"/>
            <a:ext cx="2654210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747" y="718982"/>
            <a:ext cx="2399466" cy="3423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30558"/>
            <a:ext cx="2941128" cy="235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7125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10144</TotalTime>
  <Words>430</Words>
  <Application>Microsoft Office PowerPoint</Application>
  <PresentationFormat>Экран (16:9)</PresentationFormat>
  <Paragraphs>58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Circe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Проекты по доминирующей деятельности</vt:lpstr>
      <vt:lpstr>Исследовательская деятельность</vt:lpstr>
      <vt:lpstr>Презентация PowerPoint</vt:lpstr>
      <vt:lpstr>Презентация PowerPoint</vt:lpstr>
      <vt:lpstr>Презентация PowerPoint</vt:lpstr>
      <vt:lpstr>Задачи учебно-исследовательской деятельности</vt:lpstr>
      <vt:lpstr>Пушкинское лукоморье</vt:lpstr>
      <vt:lpstr>Презентация PowerPoint</vt:lpstr>
      <vt:lpstr>Лукоморье находится на   «Южно-балтийском побережье»</vt:lpstr>
      <vt:lpstr>Остров Рюген (Руян, Буян, Аркона) </vt:lpstr>
      <vt:lpstr>Излучина между нижним течением  Днепра и Азовским морем</vt:lpstr>
      <vt:lpstr>Презентация PowerPoint</vt:lpstr>
      <vt:lpstr>Презентация PowerPoint</vt:lpstr>
      <vt:lpstr>Презентация PowerPoint</vt:lpstr>
      <vt:lpstr>Часть карты из третьего путешествия Баренца, опубликованной в 1598 году</vt:lpstr>
      <vt:lpstr>Карта России из атласа Г. Меркатора 1595 г.  </vt:lpstr>
      <vt:lpstr>Сопоставление современной карты и карты Меркатора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Проектная деятельность</dc:subject>
  <dc:creator>люфт лена когалым</dc:creator>
  <cp:lastModifiedBy>Пользователь</cp:lastModifiedBy>
  <cp:revision>349</cp:revision>
  <dcterms:modified xsi:type="dcterms:W3CDTF">2021-10-25T19:28:21Z</dcterms:modified>
</cp:coreProperties>
</file>