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95" r:id="rId2"/>
    <p:sldId id="496" r:id="rId3"/>
    <p:sldId id="497" r:id="rId4"/>
    <p:sldId id="502" r:id="rId5"/>
    <p:sldId id="503" r:id="rId6"/>
    <p:sldId id="477" r:id="rId7"/>
    <p:sldId id="504" r:id="rId8"/>
    <p:sldId id="478" r:id="rId9"/>
    <p:sldId id="482" r:id="rId10"/>
    <p:sldId id="506" r:id="rId11"/>
    <p:sldId id="508" r:id="rId12"/>
    <p:sldId id="514" r:id="rId13"/>
    <p:sldId id="516" r:id="rId14"/>
    <p:sldId id="510" r:id="rId15"/>
    <p:sldId id="511" r:id="rId16"/>
    <p:sldId id="513" r:id="rId17"/>
    <p:sldId id="501" r:id="rId18"/>
    <p:sldId id="499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  <a:srgbClr val="FF0000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979" y="7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4BFDE-24D0-4920-9BE8-36415A9260B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D4D7F7-7F01-4B8E-888B-6010B67049E1}">
      <dgm:prSet phldrT="[Текст]" custT="1"/>
      <dgm:spPr>
        <a:solidFill>
          <a:srgbClr val="373C59"/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DB1B9-CA73-4186-9BEF-45B78B78227C}" type="parTrans" cxnId="{1CB5B2CB-7F5C-474E-AA72-AB381FEC4D47}">
      <dgm:prSet/>
      <dgm:spPr/>
      <dgm:t>
        <a:bodyPr/>
        <a:lstStyle/>
        <a:p>
          <a:endParaRPr lang="ru-RU"/>
        </a:p>
      </dgm:t>
    </dgm:pt>
    <dgm:pt modelId="{3712A397-FFF4-4ADA-947A-F256CDDA8ED4}" type="sibTrans" cxnId="{1CB5B2CB-7F5C-474E-AA72-AB381FEC4D47}">
      <dgm:prSet/>
      <dgm:spPr/>
      <dgm:t>
        <a:bodyPr/>
        <a:lstStyle/>
        <a:p>
          <a:endParaRPr lang="ru-RU"/>
        </a:p>
      </dgm:t>
    </dgm:pt>
    <dgm:pt modelId="{4B08B8B6-A3DB-4B8F-909D-4F1BFDC7539E}" type="pres">
      <dgm:prSet presAssocID="{1364BFDE-24D0-4920-9BE8-36415A9260B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F72D0-0694-48C2-93F3-2B25E3D3F4A1}" type="pres">
      <dgm:prSet presAssocID="{1364BFDE-24D0-4920-9BE8-36415A9260BD}" presName="hierFlow" presStyleCnt="0"/>
      <dgm:spPr/>
    </dgm:pt>
    <dgm:pt modelId="{94FD9665-9CFF-4693-83C2-C88CB49715EB}" type="pres">
      <dgm:prSet presAssocID="{1364BFDE-24D0-4920-9BE8-36415A9260B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1556B0-7B10-4CA3-8C6E-4085E45F3A8A}" type="pres">
      <dgm:prSet presAssocID="{49D4D7F7-7F01-4B8E-888B-6010B67049E1}" presName="Name14" presStyleCnt="0"/>
      <dgm:spPr/>
    </dgm:pt>
    <dgm:pt modelId="{2F7C7711-6E07-4790-9DCF-33B0C0E149E9}" type="pres">
      <dgm:prSet presAssocID="{49D4D7F7-7F01-4B8E-888B-6010B67049E1}" presName="level1Shape" presStyleLbl="node0" presStyleIdx="0" presStyleCnt="1" custScaleX="180118" custScaleY="64383" custLinFactNeighborX="4444" custLinFactNeighborY="-36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FD45-423E-479E-B1F6-4FAEE0506C7D}" type="pres">
      <dgm:prSet presAssocID="{49D4D7F7-7F01-4B8E-888B-6010B67049E1}" presName="hierChild2" presStyleCnt="0"/>
      <dgm:spPr/>
    </dgm:pt>
    <dgm:pt modelId="{BE94DB06-8E7A-4EE0-9B03-21495ECA9B1C}" type="pres">
      <dgm:prSet presAssocID="{1364BFDE-24D0-4920-9BE8-36415A9260BD}" presName="bgShapesFlow" presStyleCnt="0"/>
      <dgm:spPr/>
    </dgm:pt>
  </dgm:ptLst>
  <dgm:cxnLst>
    <dgm:cxn modelId="{1CB5B2CB-7F5C-474E-AA72-AB381FEC4D47}" srcId="{1364BFDE-24D0-4920-9BE8-36415A9260BD}" destId="{49D4D7F7-7F01-4B8E-888B-6010B67049E1}" srcOrd="0" destOrd="0" parTransId="{4F7DB1B9-CA73-4186-9BEF-45B78B78227C}" sibTransId="{3712A397-FFF4-4ADA-947A-F256CDDA8ED4}"/>
    <dgm:cxn modelId="{9768E20F-0619-4DC2-931C-A7E22138490F}" type="presOf" srcId="{1364BFDE-24D0-4920-9BE8-36415A9260BD}" destId="{4B08B8B6-A3DB-4B8F-909D-4F1BFDC7539E}" srcOrd="0" destOrd="0" presId="urn:microsoft.com/office/officeart/2005/8/layout/hierarchy6"/>
    <dgm:cxn modelId="{2918A329-20B2-4D8A-A93B-24525562527C}" type="presOf" srcId="{49D4D7F7-7F01-4B8E-888B-6010B67049E1}" destId="{2F7C7711-6E07-4790-9DCF-33B0C0E149E9}" srcOrd="0" destOrd="0" presId="urn:microsoft.com/office/officeart/2005/8/layout/hierarchy6"/>
    <dgm:cxn modelId="{E82BF8C1-1F52-4255-9955-523774305A0F}" type="presParOf" srcId="{4B08B8B6-A3DB-4B8F-909D-4F1BFDC7539E}" destId="{625F72D0-0694-48C2-93F3-2B25E3D3F4A1}" srcOrd="0" destOrd="0" presId="urn:microsoft.com/office/officeart/2005/8/layout/hierarchy6"/>
    <dgm:cxn modelId="{1BDA3B59-41A9-406F-B4F2-E059FE89BFBD}" type="presParOf" srcId="{625F72D0-0694-48C2-93F3-2B25E3D3F4A1}" destId="{94FD9665-9CFF-4693-83C2-C88CB49715EB}" srcOrd="0" destOrd="0" presId="urn:microsoft.com/office/officeart/2005/8/layout/hierarchy6"/>
    <dgm:cxn modelId="{316EFC65-3316-4914-8322-EB33734F62E5}" type="presParOf" srcId="{94FD9665-9CFF-4693-83C2-C88CB49715EB}" destId="{861556B0-7B10-4CA3-8C6E-4085E45F3A8A}" srcOrd="0" destOrd="0" presId="urn:microsoft.com/office/officeart/2005/8/layout/hierarchy6"/>
    <dgm:cxn modelId="{F956C14D-950A-4857-833D-0DA174994806}" type="presParOf" srcId="{861556B0-7B10-4CA3-8C6E-4085E45F3A8A}" destId="{2F7C7711-6E07-4790-9DCF-33B0C0E149E9}" srcOrd="0" destOrd="0" presId="urn:microsoft.com/office/officeart/2005/8/layout/hierarchy6"/>
    <dgm:cxn modelId="{62DAAF3D-70B8-4416-A6A5-38E49266E325}" type="presParOf" srcId="{861556B0-7B10-4CA3-8C6E-4085E45F3A8A}" destId="{60C5FD45-423E-479E-B1F6-4FAEE0506C7D}" srcOrd="1" destOrd="0" presId="urn:microsoft.com/office/officeart/2005/8/layout/hierarchy6"/>
    <dgm:cxn modelId="{9526AAE7-D500-4B2F-AAC7-B9F13529916D}" type="presParOf" srcId="{4B08B8B6-A3DB-4B8F-909D-4F1BFDC7539E}" destId="{BE94DB06-8E7A-4EE0-9B03-21495ECA9B1C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7711-6E07-4790-9DCF-33B0C0E149E9}">
      <dsp:nvSpPr>
        <dsp:cNvPr id="0" name=""/>
        <dsp:cNvSpPr/>
      </dsp:nvSpPr>
      <dsp:spPr>
        <a:xfrm>
          <a:off x="2912" y="251434"/>
          <a:ext cx="3204387" cy="763603"/>
        </a:xfrm>
        <a:prstGeom prst="roundRect">
          <a:avLst>
            <a:gd name="adj" fmla="val 10000"/>
          </a:avLst>
        </a:prstGeom>
        <a:solidFill>
          <a:srgbClr val="373C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77" y="273799"/>
        <a:ext cx="3159657" cy="71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B6C63-AB32-4577-9824-12D62D2F2FCD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9CCB79-B600-4BFB-B5FB-7B492B409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4F22-6FE1-4CBA-B659-3812483CB759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AB31-8924-41EE-88B8-401F5405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4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1349-A402-4621-88C4-950A97C4493B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9C35-09CD-4B34-B3BD-6614FF87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2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BFCC-CA5E-47A4-A2EA-D226C2FE61BF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1289-962B-4961-A79D-EC9AAF49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278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A5B6-B730-4FAD-91FC-837F22430B18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47-51EF-41A2-BDC3-5A4A93DC4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104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FAA3-A4F4-4F62-B03D-B568A68F4A8E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6E96-03D9-43FF-B270-238B7D0D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08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B73B-20B9-43A9-ADF8-73ABD6E238B2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1CCD-960D-4CE2-905E-66E54F3C5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5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6D2-CEBC-4347-8A9D-1E552C3E2994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BA00-6768-4240-B343-0318C1808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086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6B15-2BE5-419A-B1BB-5D2B9A9E7C8A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A766-8477-4173-9D57-13FA1E50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24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8364-8050-46FB-82A7-8E7C2BBD6DF6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5DB5-B5A4-48A0-9D4B-11CB478E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76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5D92-59F3-40B4-9287-668B60B8E9FA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746A-0397-4E1F-B105-974E3854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103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A194-AC8F-4D07-8B7D-DFE4E9899ED8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AF5F-F47D-4BE5-9828-BB371C4D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075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7AFFB-477E-480C-893E-19040E0675AE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DC65F4-B6AA-4672-B3F0-CE4D13A2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72DBF6-2E46-435C-8540-2E9438ECA7B7}"/>
              </a:ext>
            </a:extLst>
          </p:cNvPr>
          <p:cNvSpPr/>
          <p:nvPr/>
        </p:nvSpPr>
        <p:spPr>
          <a:xfrm>
            <a:off x="3897000" y="4549816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</a:t>
            </a:r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xmlns="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  <a:endParaRPr lang="ru-RU" sz="15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9235"/>
            <a:ext cx="2644772" cy="333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34553"/>
            <a:ext cx="8568951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2564823"/>
            <a:ext cx="3188911" cy="230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321625"/>
            <a:ext cx="3186354" cy="212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01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8352928" cy="423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95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67494"/>
            <a:ext cx="3106688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покрытый зеленью,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весь,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невезения в океане есть.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живут несчастные люди-дикари,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лицо ужасные, добрые внутри.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ни делают, не идут дела -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в понедельник их мама родила.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 не ловится, не растет кокос,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Плачут, богу молятся, не жалея слез.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Вроде, не бездельники и могли бы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-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бы понедельники взять и отменить.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назло, на острове нет календаря,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Ребятня и взрослые пропадают зря.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такому случаю с ночи до зари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Плачут невезучие люди-дикари,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рыдают бедные, и клянут беду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какой - неведомо, в никаком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553"/>
            <a:ext cx="8568951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5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8352928" cy="423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34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979"/>
            <a:ext cx="8280920" cy="4670027"/>
          </a:xfrm>
        </p:spPr>
      </p:pic>
    </p:spTree>
    <p:extLst>
      <p:ext uri="{BB962C8B-B14F-4D97-AF65-F5344CB8AC3E}">
        <p14:creationId xmlns:p14="http://schemas.microsoft.com/office/powerpoint/2010/main" val="31370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5486"/>
            <a:ext cx="3030860" cy="450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9582"/>
            <a:ext cx="3672408" cy="287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8747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7035"/>
            <a:ext cx="2943273" cy="2196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" y="2355726"/>
            <a:ext cx="3107531" cy="171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7494"/>
            <a:ext cx="8568952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Семисопочный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Semisopochnoi,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алеут.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Уняҳ) — остров в составе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Крысьих островах,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в состав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Алеутского архипелага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юге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Берингова Моря.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вулканического происхождения и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необитаем.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нём имеются идеальные условия для гнездования многочисленных видов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птиц.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Семисопочного составляет 221,67 км². Так как остров находится в непосредственной близости от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перемены дат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 западной стороны), его часто называют самой восточной точкой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6" y="195263"/>
            <a:ext cx="8569325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2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7629" y="432000"/>
            <a:ext cx="6849665" cy="346249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03" y="3055144"/>
            <a:ext cx="865585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7702018" y="423831"/>
            <a:ext cx="1206755" cy="751428"/>
            <a:chOff x="10269356" y="565107"/>
            <a:chExt cx="1609007" cy="100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062" y="1694535"/>
            <a:ext cx="1187602" cy="967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2844" y="1177542"/>
            <a:ext cx="6858048" cy="3394472"/>
          </a:xfrm>
          <a:prstGeom prst="rect">
            <a:avLst/>
          </a:prstGeom>
        </p:spPr>
        <p:txBody>
          <a:bodyPr/>
          <a:lstStyle/>
          <a:p>
            <a:pPr algn="just"/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Налови мне рыбы — и я буду сыт сегодня; научи меня ловить рыбу - так я буду сыт до конца жизни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</a:t>
            </a:r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xmlns="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  <a:endParaRPr lang="ru-RU" sz="15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928662" y="428626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proshkolu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sergeeva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tatiana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04/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928662" y="464345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sergeeva-geo@rambler.ru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6000760" y="4286262"/>
            <a:ext cx="2714644" cy="329706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mp01.ru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1EFD41-F318-49FF-BD70-D617C1489D19}"/>
              </a:ext>
            </a:extLst>
          </p:cNvPr>
          <p:cNvSpPr txBox="1"/>
          <p:nvPr/>
        </p:nvSpPr>
        <p:spPr>
          <a:xfrm>
            <a:off x="6000760" y="4643452"/>
            <a:ext cx="271464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mpadygea@yandex.ru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00100" y="2190036"/>
            <a:ext cx="6849665" cy="1177245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внеурочной деятельности по географии с использованием системно-деятельностного подхода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428610"/>
            <a:ext cx="1349896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6435957" y="357172"/>
            <a:ext cx="2080755" cy="1446550"/>
            <a:chOff x="10226104" y="602644"/>
            <a:chExt cx="2774339" cy="19287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2503250" cy="192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88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236DE405-8F0F-41C0-AB3C-690E7E41DEA4}"/>
                </a:ext>
              </a:extLst>
            </p:cNvPr>
            <p:cNvSpPr/>
            <p:nvPr/>
          </p:nvSpPr>
          <p:spPr>
            <a:xfrm>
              <a:off x="10226104" y="2279618"/>
              <a:ext cx="710000" cy="190501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1857388" cy="15130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3556351"/>
            <a:ext cx="6816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Татьяна Владимировна, учитель географии, заместитель директора по УВР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«Лицей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19» г. Майкоп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36DE405-8F0F-41C0-AB3C-690E7E41DEA4}"/>
              </a:ext>
            </a:extLst>
          </p:cNvPr>
          <p:cNvSpPr/>
          <p:nvPr/>
        </p:nvSpPr>
        <p:spPr>
          <a:xfrm>
            <a:off x="8182904" y="400457"/>
            <a:ext cx="532500" cy="142876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7629" y="432000"/>
            <a:ext cx="6849665" cy="346249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03" y="3055144"/>
            <a:ext cx="865585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7702018" y="423831"/>
            <a:ext cx="1206755" cy="751428"/>
            <a:chOff x="10269356" y="565107"/>
            <a:chExt cx="1609007" cy="100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062" y="1694535"/>
            <a:ext cx="1187602" cy="967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2844" y="1177542"/>
            <a:ext cx="6858048" cy="3394472"/>
          </a:xfrm>
          <a:prstGeom prst="rect">
            <a:avLst/>
          </a:prstGeom>
        </p:spPr>
        <p:txBody>
          <a:bodyPr/>
          <a:lstStyle/>
          <a:p>
            <a:pPr algn="just"/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32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нельзя наполнить знаниями, он сам должен схватить и усвоить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он будет похож на рыбу фаршированную, которая не умеет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плавать»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223629" y="3975906"/>
            <a:ext cx="6646883" cy="918102"/>
          </a:xfrm>
          <a:solidFill>
            <a:schemeClr val="bg1">
              <a:alpha val="37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Какой он?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27243"/>
            <a:ext cx="1998223" cy="31172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1" y="627609"/>
            <a:ext cx="1998222" cy="311056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1658" y="649702"/>
            <a:ext cx="1996857" cy="30884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143" y="87474"/>
            <a:ext cx="6642738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16" y="5953"/>
            <a:ext cx="4447152" cy="85725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7" name="Picture 7" descr="C:\Users\ирина\Desktop\Петрушина грамоты\fotopodborka_sredy_105_foto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9542"/>
            <a:ext cx="7056784" cy="4107179"/>
          </a:xfrm>
          <a:prstGeom prst="rect">
            <a:avLst/>
          </a:prstGeom>
          <a:noFill/>
        </p:spPr>
      </p:pic>
      <p:sp>
        <p:nvSpPr>
          <p:cNvPr id="56326" name="AutoShape 6" descr="http://zagony.ru/admin_new/foto/2012-9-12/1347442478/fotopodborka_sredy_105_foto_19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05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4" y="1466337"/>
            <a:ext cx="3887714" cy="218844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39552" y="488525"/>
            <a:ext cx="4680520" cy="4042463"/>
            <a:chOff x="2949426" y="386292"/>
            <a:chExt cx="2366999" cy="87609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49426" y="386292"/>
              <a:ext cx="2366999" cy="876092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115577" y="393084"/>
              <a:ext cx="2176218" cy="824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Внеурочная деятельность- это проявляемая вне уроков активность детей, обусловленная их интересами и потребностями, играющая при правильной организации важную роли в развитии и воспитании учащихся</a:t>
              </a:r>
              <a:endParaRPr lang="ru-RU" sz="2800" b="1" kern="1200" dirty="0">
                <a:latin typeface="Cir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28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9512" y="87474"/>
            <a:ext cx="8856984" cy="491454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755530041"/>
              </p:ext>
            </p:extLst>
          </p:nvPr>
        </p:nvGraphicFramePr>
        <p:xfrm>
          <a:off x="395536" y="1131590"/>
          <a:ext cx="3207300" cy="213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84976" cy="66175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организации внеурочной работы по географии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18721" y="2273095"/>
            <a:ext cx="2506557" cy="597310"/>
            <a:chOff x="700742" y="428366"/>
            <a:chExt cx="2506557" cy="59731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00742" y="428366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Наблюдения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37347" y="1523384"/>
            <a:ext cx="2506557" cy="597310"/>
            <a:chOff x="700742" y="428366"/>
            <a:chExt cx="2506557" cy="59731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00742" y="428366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Практический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54842" y="2968184"/>
            <a:ext cx="2506557" cy="597310"/>
            <a:chOff x="700742" y="428366"/>
            <a:chExt cx="2506557" cy="59731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0742" y="428366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Экскурсионный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9659" y="2985679"/>
            <a:ext cx="2506557" cy="597310"/>
            <a:chOff x="700742" y="428366"/>
            <a:chExt cx="2506557" cy="59731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00742" y="428366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Опытно-экспериментальный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7154" y="3897995"/>
            <a:ext cx="2506557" cy="597310"/>
            <a:chOff x="700742" y="428366"/>
            <a:chExt cx="2506557" cy="59731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00742" y="428366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источников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23721" y="3915490"/>
            <a:ext cx="2506557" cy="597310"/>
            <a:chOff x="683247" y="445861"/>
            <a:chExt cx="2506557" cy="59731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247" y="445861"/>
              <a:ext cx="2506557" cy="597310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718237" y="445861"/>
              <a:ext cx="2471567" cy="56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Картографический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0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747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:\статья в журнал Сергеева\IMG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5" y="186847"/>
            <a:ext cx="2700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58" y="2787774"/>
            <a:ext cx="3200077" cy="2158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6" y="2216411"/>
            <a:ext cx="3266864" cy="2379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3" y="372406"/>
            <a:ext cx="2941274" cy="1960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791" y="843558"/>
            <a:ext cx="2901494" cy="1782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69" y="2605609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6" y="195263"/>
            <a:ext cx="8569325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09472"/>
            <a:ext cx="1918792" cy="244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502"/>
            <a:ext cx="2788299" cy="20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95" y="707693"/>
            <a:ext cx="2641271" cy="367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26" y="264502"/>
            <a:ext cx="3097989" cy="232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43" y="2521630"/>
            <a:ext cx="1800857" cy="229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12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9657</TotalTime>
  <Words>133</Words>
  <Application>Microsoft Office PowerPoint</Application>
  <PresentationFormat>Экран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Circe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Учитель. Какой он?</vt:lpstr>
      <vt:lpstr>Мотивация</vt:lpstr>
      <vt:lpstr>Презентация PowerPoint</vt:lpstr>
      <vt:lpstr>Методы организации внеурочной работы по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Проектная деятельность</dc:subject>
  <dc:creator>люфт лена когалым</dc:creator>
  <cp:lastModifiedBy>Пользователь</cp:lastModifiedBy>
  <cp:revision>313</cp:revision>
  <dcterms:modified xsi:type="dcterms:W3CDTF">2021-11-29T16:46:46Z</dcterms:modified>
</cp:coreProperties>
</file>