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4" r:id="rId1"/>
  </p:sldMasterIdLst>
  <p:notesMasterIdLst>
    <p:notesMasterId r:id="rId23"/>
  </p:notesMasterIdLst>
  <p:sldIdLst>
    <p:sldId id="268" r:id="rId2"/>
    <p:sldId id="277" r:id="rId3"/>
    <p:sldId id="279" r:id="rId4"/>
    <p:sldId id="264" r:id="rId5"/>
    <p:sldId id="263" r:id="rId6"/>
    <p:sldId id="278" r:id="rId7"/>
    <p:sldId id="280" r:id="rId8"/>
    <p:sldId id="282" r:id="rId9"/>
    <p:sldId id="257" r:id="rId10"/>
    <p:sldId id="258" r:id="rId11"/>
    <p:sldId id="259" r:id="rId12"/>
    <p:sldId id="272" r:id="rId13"/>
    <p:sldId id="269" r:id="rId14"/>
    <p:sldId id="265" r:id="rId15"/>
    <p:sldId id="270" r:id="rId16"/>
    <p:sldId id="281" r:id="rId17"/>
    <p:sldId id="274" r:id="rId18"/>
    <p:sldId id="276" r:id="rId19"/>
    <p:sldId id="262" r:id="rId20"/>
    <p:sldId id="273" r:id="rId21"/>
    <p:sldId id="260" r:id="rId2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1EEB3A-B6C7-4E34-9DFF-4882BF4EEDC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CCA452-1479-407A-815A-AF4915CA5C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9450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CCA452-1479-407A-815A-AF4915CA5CF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5390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CCA452-1479-407A-815A-AF4915CA5CF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7859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30732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3119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4572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320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96186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6736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170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5601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067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7EAF463A-BC7C-46EE-9F1E-7F377CCA4891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5792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708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5078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2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hyperlink" Target="https://histrf.ru/lenta-vremeni/event/view/kulikovskaia-bitv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2819400" cy="4572000"/>
          </a:xfrm>
        </p:spPr>
        <p:txBody>
          <a:bodyPr>
            <a:normAutofit/>
          </a:bodyPr>
          <a:lstStyle/>
          <a:p>
            <a:r>
              <a:rPr lang="ru-RU" sz="2400" u="sng" dirty="0" smtClean="0"/>
              <a:t>Изучение темы : </a:t>
            </a:r>
            <a:r>
              <a:rPr lang="ru-RU" sz="2400" dirty="0" smtClean="0"/>
              <a:t>«Освещение вопросов влияния религии на политику российского государства» </a:t>
            </a:r>
            <a:br>
              <a:rPr lang="ru-RU" sz="2400" dirty="0" smtClean="0"/>
            </a:br>
            <a:r>
              <a:rPr lang="ru-RU" sz="2400" dirty="0" smtClean="0"/>
              <a:t>в процессе подготовки  к ОГЭ и ЕГЭ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0450" y="1295400"/>
            <a:ext cx="4524726" cy="4693920"/>
          </a:xfrm>
        </p:spPr>
        <p:txBody>
          <a:bodyPr/>
          <a:lstStyle/>
          <a:p>
            <a:pPr marL="0" lvl="0" indent="0">
              <a:buClr>
                <a:srgbClr val="99CB38"/>
              </a:buClr>
              <a:buNone/>
            </a:pPr>
            <a:r>
              <a:rPr lang="ru-RU" sz="2900" spc="-50" dirty="0" smtClean="0">
                <a:solidFill>
                  <a:srgbClr val="FFFFFF"/>
                </a:solidFill>
                <a:latin typeface="Calibri Light" panose="020F0302020204030204"/>
                <a:ea typeface="+mj-ea"/>
                <a:cs typeface="+mj-cs"/>
              </a:rPr>
              <a:t>Изучение вопросов религии в </a:t>
            </a:r>
            <a:r>
              <a:rPr lang="ru-RU" sz="3200" dirty="0" smtClean="0">
                <a:solidFill>
                  <a:srgbClr val="FFFFFF"/>
                </a:solidFill>
              </a:rPr>
              <a:t>церкви </a:t>
            </a:r>
            <a:r>
              <a:rPr lang="en-US" sz="3200" dirty="0" smtClean="0">
                <a:solidFill>
                  <a:srgbClr val="FFFFFF"/>
                </a:solidFill>
              </a:rPr>
              <a:t>IX-XX </a:t>
            </a:r>
            <a:r>
              <a:rPr lang="ru-RU" sz="3200" dirty="0" smtClean="0">
                <a:solidFill>
                  <a:srgbClr val="FFFFFF"/>
                </a:solidFill>
              </a:rPr>
              <a:t>века </a:t>
            </a:r>
            <a:endParaRPr lang="ru-RU" sz="3200" dirty="0">
              <a:solidFill>
                <a:srgbClr val="FFFFFF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5334000"/>
            <a:ext cx="3048000" cy="971204"/>
          </a:xfrm>
        </p:spPr>
        <p:txBody>
          <a:bodyPr>
            <a:no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</a:rPr>
              <a:t>Берестова Людмила Юрьевна ,  учитель истории и обществознания МБОУ «СШ № 15» города Майкопа </a:t>
            </a:r>
          </a:p>
          <a:p>
            <a:pPr algn="r"/>
            <a:endParaRPr lang="ru-RU" sz="1200" dirty="0">
              <a:solidFill>
                <a:schemeClr val="bg1"/>
              </a:solidFill>
            </a:endParaRPr>
          </a:p>
          <a:p>
            <a:pPr algn="r"/>
            <a:r>
              <a:rPr lang="ru-RU" sz="1200" smtClean="0">
                <a:solidFill>
                  <a:schemeClr val="bg1"/>
                </a:solidFill>
              </a:rPr>
              <a:t>2.06.2022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6200" y="2236989"/>
            <a:ext cx="4648200" cy="3097011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152400" y="304800"/>
            <a:ext cx="271497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/>
              <a:t>Центр непрерывного повышения профессионального мастерства педагогических работников РА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24176" y="1325880"/>
            <a:ext cx="2743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ПРЕДМЕТНАЯ МЕТОДИЧЕСКАЯ МАСТЕРСКАЯ </a:t>
            </a:r>
            <a:endParaRPr lang="ru-RU" sz="14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34400" y="140187"/>
            <a:ext cx="475529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2326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/>
          <a:srcRect l="3148" t="13913" r="2426" b="4927"/>
          <a:stretch/>
        </p:blipFill>
        <p:spPr>
          <a:xfrm>
            <a:off x="317500" y="3829050"/>
            <a:ext cx="2057399" cy="2400300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533400" y="381033"/>
            <a:ext cx="7220122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Личности, которые нужно знать для ЕГЭ</a:t>
            </a:r>
            <a:endParaRPr lang="ru-RU" sz="20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" y="390558"/>
            <a:ext cx="914400" cy="51435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438400" y="3810000"/>
            <a:ext cx="6400800" cy="24193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50" b="1" dirty="0" smtClean="0">
                <a:solidFill>
                  <a:prstClr val="black"/>
                </a:solidFill>
              </a:rPr>
              <a:t>Патриархи</a:t>
            </a:r>
            <a:r>
              <a:rPr lang="ru-RU" sz="1050" b="1" dirty="0">
                <a:solidFill>
                  <a:prstClr val="black"/>
                </a:solidFill>
              </a:rPr>
              <a:t>:</a:t>
            </a:r>
          </a:p>
          <a:p>
            <a:r>
              <a:rPr lang="ru-RU" sz="1050" dirty="0" smtClean="0">
                <a:solidFill>
                  <a:prstClr val="black"/>
                </a:solidFill>
              </a:rPr>
              <a:t>🔔</a:t>
            </a:r>
            <a:r>
              <a:rPr lang="ru-RU" sz="1050" b="1" u="sng" dirty="0">
                <a:solidFill>
                  <a:prstClr val="black"/>
                </a:solidFill>
              </a:rPr>
              <a:t>Иов </a:t>
            </a:r>
            <a:r>
              <a:rPr lang="ru-RU" sz="1050" dirty="0">
                <a:solidFill>
                  <a:prstClr val="black"/>
                </a:solidFill>
              </a:rPr>
              <a:t>- первый патриарх Московский и всея Руси</a:t>
            </a:r>
          </a:p>
          <a:p>
            <a:r>
              <a:rPr lang="ru-RU" sz="1050" dirty="0" smtClean="0">
                <a:solidFill>
                  <a:prstClr val="black"/>
                </a:solidFill>
              </a:rPr>
              <a:t>Избран </a:t>
            </a:r>
            <a:r>
              <a:rPr lang="ru-RU" sz="1050" dirty="0">
                <a:solidFill>
                  <a:prstClr val="black"/>
                </a:solidFill>
              </a:rPr>
              <a:t>патриархом благодаря Борису Годунову, оказывал влияние на избрание в 1598 г. на Земском соборе царём самого Годунова .</a:t>
            </a:r>
          </a:p>
          <a:p>
            <a:r>
              <a:rPr lang="ru-RU" sz="1050" dirty="0">
                <a:solidFill>
                  <a:prstClr val="black"/>
                </a:solidFill>
              </a:rPr>
              <a:t>С приходом к власти Лжедмитрия I, был низложен и заменён на ставленника самозванца — митрополита Рязанского и Муромского Игнатия.</a:t>
            </a:r>
          </a:p>
          <a:p>
            <a:r>
              <a:rPr lang="ru-RU" sz="1050" dirty="0">
                <a:solidFill>
                  <a:prstClr val="black"/>
                </a:solidFill>
              </a:rPr>
              <a:t>Вернулся на патриарший престол после воцарения Василия Шуйского.</a:t>
            </a:r>
          </a:p>
          <a:p>
            <a:r>
              <a:rPr lang="ru-RU" sz="1050" dirty="0" smtClean="0">
                <a:solidFill>
                  <a:prstClr val="black"/>
                </a:solidFill>
              </a:rPr>
              <a:t>🔔</a:t>
            </a:r>
            <a:r>
              <a:rPr lang="ru-RU" sz="1050" b="1" u="sng" dirty="0">
                <a:solidFill>
                  <a:prstClr val="black"/>
                </a:solidFill>
              </a:rPr>
              <a:t>Филарет</a:t>
            </a:r>
            <a:r>
              <a:rPr lang="ru-RU" sz="1050" dirty="0">
                <a:solidFill>
                  <a:prstClr val="black"/>
                </a:solidFill>
              </a:rPr>
              <a:t> (Фёдор Никитич Романов) - </a:t>
            </a:r>
            <a:r>
              <a:rPr lang="ru-RU" sz="1050" dirty="0" smtClean="0">
                <a:solidFill>
                  <a:prstClr val="black"/>
                </a:solidFill>
              </a:rPr>
              <a:t>Патриарх </a:t>
            </a:r>
            <a:r>
              <a:rPr lang="ru-RU" sz="1050" dirty="0">
                <a:solidFill>
                  <a:prstClr val="black"/>
                </a:solidFill>
              </a:rPr>
              <a:t>и соправитель своего сына, царя Михаила Фёдоровича.</a:t>
            </a:r>
          </a:p>
          <a:p>
            <a:r>
              <a:rPr lang="ru-RU" sz="1050" dirty="0" smtClean="0">
                <a:solidFill>
                  <a:prstClr val="black"/>
                </a:solidFill>
              </a:rPr>
              <a:t>🔔</a:t>
            </a:r>
            <a:r>
              <a:rPr lang="ru-RU" sz="1050" b="1" u="sng" dirty="0" smtClean="0">
                <a:solidFill>
                  <a:prstClr val="black"/>
                </a:solidFill>
              </a:rPr>
              <a:t>Никон </a:t>
            </a:r>
          </a:p>
          <a:p>
            <a:r>
              <a:rPr lang="ru-RU" sz="1050" dirty="0" smtClean="0">
                <a:solidFill>
                  <a:prstClr val="black"/>
                </a:solidFill>
              </a:rPr>
              <a:t>1652 </a:t>
            </a:r>
            <a:r>
              <a:rPr lang="ru-RU" sz="1050" dirty="0">
                <a:solidFill>
                  <a:prstClr val="black"/>
                </a:solidFill>
              </a:rPr>
              <a:t>г. запретил строительство шатровых храмов (последняя церковь, построенная в этом стиле, вероятно, храм Рождества Богородицы в Путинках, Москва).</a:t>
            </a:r>
          </a:p>
          <a:p>
            <a:r>
              <a:rPr lang="ru-RU" sz="1050" dirty="0">
                <a:solidFill>
                  <a:prstClr val="black"/>
                </a:solidFill>
              </a:rPr>
              <a:t>Провел большую церковную реформу в 1650-х годах (Раскол Русской церкви)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438400" y="1295400"/>
            <a:ext cx="6327708" cy="236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050" b="1" dirty="0" smtClean="0">
                <a:solidFill>
                  <a:prstClr val="black"/>
                </a:solidFill>
              </a:rPr>
              <a:t>Митрополиты:</a:t>
            </a:r>
          </a:p>
          <a:p>
            <a:pPr lvl="0"/>
            <a:endParaRPr lang="ru-RU" sz="1050" b="1" dirty="0">
              <a:solidFill>
                <a:prstClr val="black"/>
              </a:solidFill>
            </a:endParaRPr>
          </a:p>
          <a:p>
            <a:pPr lvl="0"/>
            <a:r>
              <a:rPr lang="ru-RU" sz="1050" dirty="0" smtClean="0">
                <a:solidFill>
                  <a:prstClr val="black"/>
                </a:solidFill>
              </a:rPr>
              <a:t>🔔 </a:t>
            </a:r>
            <a:r>
              <a:rPr lang="ru-RU" sz="1050" b="1" u="sng" dirty="0" err="1">
                <a:solidFill>
                  <a:prstClr val="black"/>
                </a:solidFill>
              </a:rPr>
              <a:t>Иларион</a:t>
            </a:r>
            <a:r>
              <a:rPr lang="ru-RU" sz="1050" dirty="0">
                <a:solidFill>
                  <a:prstClr val="black"/>
                </a:solidFill>
              </a:rPr>
              <a:t> </a:t>
            </a:r>
            <a:r>
              <a:rPr lang="ru-RU" sz="1050" dirty="0" smtClean="0">
                <a:solidFill>
                  <a:prstClr val="black"/>
                </a:solidFill>
              </a:rPr>
              <a:t>Первый </a:t>
            </a:r>
            <a:r>
              <a:rPr lang="ru-RU" sz="1050" dirty="0">
                <a:solidFill>
                  <a:prstClr val="black"/>
                </a:solidFill>
              </a:rPr>
              <a:t>митрополит, чьё русское происхождения считается достоверным. Написал «Слова о законе и благодати».</a:t>
            </a:r>
          </a:p>
          <a:p>
            <a:pPr lvl="0"/>
            <a:r>
              <a:rPr lang="ru-RU" sz="1050" dirty="0" smtClean="0">
                <a:solidFill>
                  <a:prstClr val="black"/>
                </a:solidFill>
              </a:rPr>
              <a:t>🔔</a:t>
            </a:r>
            <a:r>
              <a:rPr lang="ru-RU" sz="1050" b="1" u="sng" dirty="0">
                <a:solidFill>
                  <a:prstClr val="black"/>
                </a:solidFill>
              </a:rPr>
              <a:t>Пётр</a:t>
            </a:r>
            <a:r>
              <a:rPr lang="ru-RU" sz="1050" dirty="0">
                <a:solidFill>
                  <a:prstClr val="black"/>
                </a:solidFill>
              </a:rPr>
              <a:t> - Митрополит Киевский</a:t>
            </a:r>
          </a:p>
          <a:p>
            <a:pPr lvl="0"/>
            <a:r>
              <a:rPr lang="ru-RU" sz="1050" dirty="0" smtClean="0">
                <a:solidFill>
                  <a:prstClr val="black"/>
                </a:solidFill>
              </a:rPr>
              <a:t>. </a:t>
            </a:r>
            <a:r>
              <a:rPr lang="ru-RU" sz="1050" dirty="0">
                <a:solidFill>
                  <a:prstClr val="black"/>
                </a:solidFill>
              </a:rPr>
              <a:t>Резиденцию Петра впервые перенесли в Москву в 1325 году.</a:t>
            </a:r>
          </a:p>
          <a:p>
            <a:pPr lvl="0"/>
            <a:r>
              <a:rPr lang="ru-RU" sz="1050" dirty="0" smtClean="0">
                <a:solidFill>
                  <a:prstClr val="black"/>
                </a:solidFill>
              </a:rPr>
              <a:t>🔔</a:t>
            </a:r>
            <a:r>
              <a:rPr lang="ru-RU" sz="1050" dirty="0">
                <a:solidFill>
                  <a:prstClr val="black"/>
                </a:solidFill>
              </a:rPr>
              <a:t>Алексей </a:t>
            </a:r>
            <a:r>
              <a:rPr lang="ru-RU" sz="1050" dirty="0" smtClean="0">
                <a:solidFill>
                  <a:prstClr val="black"/>
                </a:solidFill>
              </a:rPr>
              <a:t> </a:t>
            </a:r>
            <a:r>
              <a:rPr lang="ru-RU" sz="1050" dirty="0">
                <a:solidFill>
                  <a:prstClr val="black"/>
                </a:solidFill>
              </a:rPr>
              <a:t>- Митрополит Киевский</a:t>
            </a:r>
          </a:p>
          <a:p>
            <a:pPr lvl="0"/>
            <a:r>
              <a:rPr lang="ru-RU" sz="1050" dirty="0" smtClean="0">
                <a:solidFill>
                  <a:prstClr val="black"/>
                </a:solidFill>
              </a:rPr>
              <a:t>Воспитывал </a:t>
            </a:r>
            <a:r>
              <a:rPr lang="ru-RU" sz="1050" dirty="0">
                <a:solidFill>
                  <a:prstClr val="black"/>
                </a:solidFill>
              </a:rPr>
              <a:t>осиротевшего московского князя Дмитрия Донского</a:t>
            </a:r>
          </a:p>
          <a:p>
            <a:pPr lvl="0"/>
            <a:r>
              <a:rPr lang="ru-RU" sz="1050" dirty="0" smtClean="0">
                <a:solidFill>
                  <a:prstClr val="black"/>
                </a:solidFill>
              </a:rPr>
              <a:t>🔔</a:t>
            </a:r>
            <a:r>
              <a:rPr lang="ru-RU" sz="1050" b="1" u="sng" dirty="0" err="1">
                <a:solidFill>
                  <a:prstClr val="black"/>
                </a:solidFill>
              </a:rPr>
              <a:t>Макарий</a:t>
            </a:r>
            <a:r>
              <a:rPr lang="ru-RU" sz="1050" dirty="0">
                <a:solidFill>
                  <a:prstClr val="black"/>
                </a:solidFill>
              </a:rPr>
              <a:t> - Митрополит Московский</a:t>
            </a:r>
          </a:p>
          <a:p>
            <a:pPr lvl="0"/>
            <a:r>
              <a:rPr lang="ru-RU" sz="1050" dirty="0" smtClean="0">
                <a:solidFill>
                  <a:prstClr val="black"/>
                </a:solidFill>
              </a:rPr>
              <a:t>Венчавший </a:t>
            </a:r>
            <a:r>
              <a:rPr lang="ru-RU" sz="1050" dirty="0">
                <a:solidFill>
                  <a:prstClr val="black"/>
                </a:solidFill>
              </a:rPr>
              <a:t>на царство Ивана IV Грозного в 1547 г., состоял в Избранной Раде.</a:t>
            </a:r>
          </a:p>
          <a:p>
            <a:pPr lvl="0"/>
            <a:r>
              <a:rPr lang="ru-RU" sz="1050" dirty="0">
                <a:solidFill>
                  <a:prstClr val="black"/>
                </a:solidFill>
              </a:rPr>
              <a:t>Предположительно написал «Великие Четьи Минеи».</a:t>
            </a:r>
          </a:p>
          <a:p>
            <a:pPr lvl="0"/>
            <a:r>
              <a:rPr lang="ru-RU" sz="1050" dirty="0">
                <a:solidFill>
                  <a:prstClr val="black"/>
                </a:solidFill>
              </a:rPr>
              <a:t>Инициировал проведение Стоглавого собора в 1551 г., принявшего «Стоглав».</a:t>
            </a:r>
          </a:p>
          <a:p>
            <a:pPr lvl="0"/>
            <a:r>
              <a:rPr lang="ru-RU" sz="1050" dirty="0" smtClean="0">
                <a:solidFill>
                  <a:prstClr val="black"/>
                </a:solidFill>
              </a:rPr>
              <a:t>🔔</a:t>
            </a:r>
            <a:r>
              <a:rPr lang="ru-RU" sz="1050" b="1" u="sng" dirty="0">
                <a:solidFill>
                  <a:prstClr val="black"/>
                </a:solidFill>
              </a:rPr>
              <a:t>Филипп II </a:t>
            </a:r>
            <a:r>
              <a:rPr lang="ru-RU" sz="1050" dirty="0">
                <a:solidFill>
                  <a:prstClr val="black"/>
                </a:solidFill>
              </a:rPr>
              <a:t>(</a:t>
            </a:r>
            <a:r>
              <a:rPr lang="ru-RU" sz="1050" dirty="0" err="1">
                <a:solidFill>
                  <a:prstClr val="black"/>
                </a:solidFill>
              </a:rPr>
              <a:t>Колычев</a:t>
            </a:r>
            <a:r>
              <a:rPr lang="ru-RU" sz="1050" dirty="0">
                <a:solidFill>
                  <a:prstClr val="black"/>
                </a:solidFill>
              </a:rPr>
              <a:t>) - Митрополит Московский</a:t>
            </a:r>
          </a:p>
          <a:p>
            <a:pPr lvl="0"/>
            <a:r>
              <a:rPr lang="ru-RU" sz="1050" dirty="0" smtClean="0">
                <a:solidFill>
                  <a:prstClr val="black"/>
                </a:solidFill>
              </a:rPr>
              <a:t>Осудил </a:t>
            </a:r>
            <a:r>
              <a:rPr lang="ru-RU" sz="1050" dirty="0">
                <a:solidFill>
                  <a:prstClr val="black"/>
                </a:solidFill>
              </a:rPr>
              <a:t>опричнину Ивана Грозного.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/>
          <a:srcRect t="1474" r="7351" b="1"/>
          <a:stretch/>
        </p:blipFill>
        <p:spPr>
          <a:xfrm>
            <a:off x="340360" y="1013526"/>
            <a:ext cx="2044700" cy="255281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90579" y="166107"/>
            <a:ext cx="475529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8823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l="1803" t="22499" r="821" b="-379"/>
          <a:stretch/>
        </p:blipFill>
        <p:spPr>
          <a:xfrm>
            <a:off x="228600" y="1752600"/>
            <a:ext cx="8778240" cy="3657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5800" y="304800"/>
            <a:ext cx="75819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Влияние Церкви на государство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84023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524000" y="228600"/>
            <a:ext cx="6705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Священство выше чем царство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8142" y="1035381"/>
            <a:ext cx="3322320" cy="20381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8837" y="1072609"/>
            <a:ext cx="4351534" cy="20610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186032"/>
            <a:ext cx="4393958" cy="29493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3276600"/>
            <a:ext cx="4203571" cy="2667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81982" y="62771"/>
            <a:ext cx="475529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0558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print"/>
          <a:srcRect t="14213" r="1629"/>
          <a:stretch/>
        </p:blipFill>
        <p:spPr>
          <a:xfrm>
            <a:off x="5562600" y="4064875"/>
            <a:ext cx="3448976" cy="2259726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 cstate="print"/>
          <a:srcRect r="4929" b="11932"/>
          <a:stretch/>
        </p:blipFill>
        <p:spPr>
          <a:xfrm>
            <a:off x="609600" y="3048000"/>
            <a:ext cx="3830914" cy="248197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562600" y="3657600"/>
            <a:ext cx="3276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Здание Сената и Синода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62832" y="152400"/>
            <a:ext cx="475529" cy="48162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914400" y="906840"/>
            <a:ext cx="57912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0000"/>
                </a:solidFill>
                <a:latin typeface="PTSansRegular"/>
              </a:rPr>
              <a:t>Церковная реформа Петра </a:t>
            </a:r>
            <a:r>
              <a:rPr lang="en-US" sz="1000" b="1" dirty="0" smtClean="0">
                <a:solidFill>
                  <a:srgbClr val="000000"/>
                </a:solidFill>
                <a:latin typeface="PTSansRegular"/>
              </a:rPr>
              <a:t>I</a:t>
            </a:r>
            <a:r>
              <a:rPr lang="ru-RU" sz="1000" b="1" dirty="0" smtClean="0">
                <a:solidFill>
                  <a:srgbClr val="000000"/>
                </a:solidFill>
                <a:latin typeface="PTSansRegular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latin typeface="PTSansRegular"/>
              </a:rPr>
              <a:t>-</a:t>
            </a:r>
            <a:r>
              <a:rPr lang="ru-RU" sz="1000" dirty="0" smtClean="0">
                <a:solidFill>
                  <a:srgbClr val="000000"/>
                </a:solidFill>
                <a:latin typeface="PTSansRegular"/>
              </a:rPr>
              <a:t> борьб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а</a:t>
            </a:r>
            <a:r>
              <a:rPr lang="ru-RU" sz="1000" dirty="0" smtClean="0">
                <a:solidFill>
                  <a:srgbClr val="000000"/>
                </a:solidFill>
                <a:latin typeface="PTSansRegular"/>
              </a:rPr>
              <a:t> 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светской и духовной властей</a:t>
            </a:r>
            <a:r>
              <a:rPr lang="ru-RU" sz="1000" dirty="0" smtClean="0">
                <a:solidFill>
                  <a:srgbClr val="000000"/>
                </a:solidFill>
                <a:latin typeface="PTSansRegular"/>
              </a:rPr>
              <a:t>.</a:t>
            </a:r>
          </a:p>
          <a:p>
            <a:r>
              <a:rPr lang="ru-RU" sz="1000" b="1" dirty="0" smtClean="0">
                <a:solidFill>
                  <a:srgbClr val="000000"/>
                </a:solidFill>
                <a:latin typeface="PTSansRegular"/>
              </a:rPr>
              <a:t>Истоки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000000"/>
                </a:solidFill>
                <a:latin typeface="PTSansRegular"/>
              </a:rPr>
              <a:t>иосифляне 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и </a:t>
            </a:r>
            <a:r>
              <a:rPr lang="ru-RU" sz="1000" dirty="0" err="1" smtClean="0">
                <a:solidFill>
                  <a:srgbClr val="000000"/>
                </a:solidFill>
                <a:latin typeface="PTSansRegular"/>
              </a:rPr>
              <a:t>нестяжатели</a:t>
            </a:r>
            <a:r>
              <a:rPr lang="ru-RU" sz="1000" dirty="0" smtClean="0">
                <a:solidFill>
                  <a:srgbClr val="000000"/>
                </a:solidFill>
                <a:latin typeface="PTSansRegular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000000"/>
                </a:solidFill>
                <a:latin typeface="PTSansRegular"/>
              </a:rPr>
              <a:t>воцарение 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Ивана Грозного</a:t>
            </a:r>
            <a:r>
              <a:rPr lang="ru-RU" sz="1000" dirty="0" smtClean="0">
                <a:solidFill>
                  <a:srgbClr val="000000"/>
                </a:solidFill>
                <a:latin typeface="PTSansRegular"/>
              </a:rPr>
              <a:t>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000000"/>
                </a:solidFill>
                <a:latin typeface="PTSansRegular"/>
              </a:rPr>
              <a:t> 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правлении его сына Федора Иоанновича, </a:t>
            </a:r>
            <a:endParaRPr lang="ru-RU" sz="1000" dirty="0" smtClean="0">
              <a:solidFill>
                <a:srgbClr val="000000"/>
              </a:solidFill>
              <a:latin typeface="PTSansRegular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000000"/>
                </a:solidFill>
                <a:latin typeface="PTSansRegular"/>
              </a:rPr>
              <a:t>правлении 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Михаила </a:t>
            </a:r>
            <a:r>
              <a:rPr lang="ru-RU" sz="1000" dirty="0" smtClean="0">
                <a:solidFill>
                  <a:srgbClr val="000000"/>
                </a:solidFill>
                <a:latin typeface="PTSansRegular"/>
              </a:rPr>
              <a:t>Романова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000000"/>
                </a:solidFill>
                <a:latin typeface="PTSansRegular"/>
              </a:rPr>
              <a:t>церковная  реформа  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Никона при Алексее Михайловиче</a:t>
            </a:r>
            <a:r>
              <a:rPr lang="ru-RU" sz="1000" dirty="0" smtClean="0">
                <a:solidFill>
                  <a:srgbClr val="000000"/>
                </a:solidFill>
                <a:latin typeface="PTSansRegular"/>
              </a:rPr>
              <a:t>.</a:t>
            </a:r>
            <a:r>
              <a:rPr lang="ru-RU" sz="1000" dirty="0"/>
              <a:t/>
            </a:r>
            <a:br>
              <a:rPr lang="ru-RU" sz="1000" dirty="0"/>
            </a:br>
            <a:r>
              <a:rPr lang="ru-RU" sz="1000" b="1" dirty="0" smtClean="0"/>
              <a:t>Итог </a:t>
            </a:r>
          </a:p>
          <a:p>
            <a:r>
              <a:rPr lang="ru-RU" sz="1000" dirty="0" smtClean="0">
                <a:solidFill>
                  <a:srgbClr val="000000"/>
                </a:solidFill>
                <a:latin typeface="PTSansRegular"/>
              </a:rPr>
              <a:t>Церковь 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стала слугой государства, государственной службой, которая наряду с функциями отправления культа также выполняла серьезные административные (ведение писцовых книг, «регистрация» браков и пр.) и идеологические функции. </a:t>
            </a:r>
            <a:endParaRPr lang="ru-RU" sz="1000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1462" y="152400"/>
            <a:ext cx="828675" cy="82867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65420" y="275133"/>
            <a:ext cx="960120" cy="96012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6248400" y="634026"/>
            <a:ext cx="2133600" cy="8859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rgbClr val="000000"/>
                </a:solidFill>
                <a:latin typeface="PTSansRegular"/>
              </a:rPr>
              <a:t>В 1721, в год провозглашения России империей, году Духовная коллегия была преобразована в Синод, который возглавил обер-прокурор. Первым обер-прокурором стал Феофан </a:t>
            </a:r>
            <a:endParaRPr lang="ru-RU" sz="900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04721" y="1696154"/>
            <a:ext cx="2333640" cy="175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7788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/>
          <a:srcRect t="7457" r="2872"/>
          <a:stretch/>
        </p:blipFill>
        <p:spPr>
          <a:xfrm>
            <a:off x="0" y="152400"/>
            <a:ext cx="7543800" cy="50276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5678" y="4343400"/>
            <a:ext cx="2652444" cy="24212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58200" y="121920"/>
            <a:ext cx="475529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5693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/>
          <a:srcRect r="-1243" b="13731"/>
          <a:stretch/>
        </p:blipFill>
        <p:spPr>
          <a:xfrm>
            <a:off x="168495" y="354137"/>
            <a:ext cx="3245265" cy="194138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/>
          <a:srcRect l="-1" r="-428" b="13543"/>
          <a:stretch/>
        </p:blipFill>
        <p:spPr>
          <a:xfrm>
            <a:off x="5535750" y="354137"/>
            <a:ext cx="3226922" cy="19413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l="-1" r="994" b="12085"/>
          <a:stretch/>
        </p:blipFill>
        <p:spPr>
          <a:xfrm>
            <a:off x="160875" y="2295525"/>
            <a:ext cx="3174877" cy="19696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l="-1" r="994" b="10377"/>
          <a:stretch/>
        </p:blipFill>
        <p:spPr>
          <a:xfrm>
            <a:off x="142373" y="4265223"/>
            <a:ext cx="3230085" cy="20525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62600" y="2295525"/>
            <a:ext cx="3190839" cy="22346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/>
          <a:srcRect l="-1" r="994" b="12264"/>
          <a:stretch/>
        </p:blipFill>
        <p:spPr>
          <a:xfrm>
            <a:off x="5562600" y="4483046"/>
            <a:ext cx="3219029" cy="200247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365141" y="375825"/>
            <a:ext cx="2219228" cy="6046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000" i="1" dirty="0" smtClean="0">
              <a:solidFill>
                <a:srgbClr val="000000"/>
              </a:solidFill>
              <a:latin typeface="YS Text Optional"/>
            </a:endParaRPr>
          </a:p>
          <a:p>
            <a:endParaRPr lang="ru-RU" sz="1000" i="1" dirty="0">
              <a:solidFill>
                <a:srgbClr val="000000"/>
              </a:solidFill>
              <a:latin typeface="YS Text Optional"/>
            </a:endParaRPr>
          </a:p>
          <a:p>
            <a:endParaRPr lang="ru-RU" sz="1000" i="1" dirty="0" smtClean="0">
              <a:solidFill>
                <a:srgbClr val="000000"/>
              </a:solidFill>
              <a:latin typeface="YS Text Optional"/>
            </a:endParaRPr>
          </a:p>
          <a:p>
            <a:endParaRPr lang="ru-RU" sz="1000" i="1" dirty="0">
              <a:solidFill>
                <a:srgbClr val="000000"/>
              </a:solidFill>
              <a:latin typeface="YS Text Optional"/>
            </a:endParaRPr>
          </a:p>
          <a:p>
            <a:endParaRPr lang="ru-RU" sz="1000" i="1" dirty="0" smtClean="0">
              <a:solidFill>
                <a:srgbClr val="000000"/>
              </a:solidFill>
              <a:latin typeface="YS Text Optional"/>
            </a:endParaRPr>
          </a:p>
          <a:p>
            <a:endParaRPr lang="ru-RU" sz="1000" i="1" dirty="0" smtClean="0">
              <a:solidFill>
                <a:srgbClr val="000000"/>
              </a:solidFill>
              <a:latin typeface="YS Text Optional"/>
            </a:endParaRPr>
          </a:p>
          <a:p>
            <a:endParaRPr lang="ru-RU" sz="1000" i="1" dirty="0">
              <a:solidFill>
                <a:srgbClr val="000000"/>
              </a:solidFill>
              <a:latin typeface="YS Text Optional"/>
            </a:endParaRPr>
          </a:p>
          <a:p>
            <a:endParaRPr lang="ru-RU" sz="1000" i="1" dirty="0" smtClean="0">
              <a:solidFill>
                <a:srgbClr val="000000"/>
              </a:solidFill>
              <a:latin typeface="YS Text Optional"/>
            </a:endParaRPr>
          </a:p>
          <a:p>
            <a:endParaRPr lang="ru-RU" sz="1000" i="1" dirty="0">
              <a:solidFill>
                <a:srgbClr val="000000"/>
              </a:solidFill>
              <a:latin typeface="YS Text Optional"/>
            </a:endParaRPr>
          </a:p>
          <a:p>
            <a:pPr marL="171450" indent="-1714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ru-RU" sz="1000" dirty="0" smtClean="0">
              <a:solidFill>
                <a:srgbClr val="000000"/>
              </a:solidFill>
              <a:latin typeface="PTSansRegular"/>
            </a:endParaRPr>
          </a:p>
          <a:p>
            <a:pPr marL="171450" indent="-1714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000" u="sng" dirty="0" smtClean="0">
                <a:solidFill>
                  <a:srgbClr val="000000"/>
                </a:solidFill>
                <a:latin typeface="PTSansRegular"/>
              </a:rPr>
              <a:t>Задание </a:t>
            </a:r>
            <a:r>
              <a:rPr lang="ru-RU" sz="1000" u="sng" dirty="0">
                <a:solidFill>
                  <a:srgbClr val="000000"/>
                </a:solidFill>
                <a:latin typeface="PTSansRegular"/>
              </a:rPr>
              <a:t>14 </a:t>
            </a:r>
          </a:p>
          <a:p>
            <a:pPr marL="171450" indent="-1714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srgbClr val="000000"/>
                </a:solidFill>
                <a:latin typeface="PTSansRegular"/>
              </a:rPr>
              <a:t>Укажите название стиля, к которому относится храм, изображенный на марке. Используя изображение, приведите одно любое обоснование Вашего ответа.</a:t>
            </a:r>
          </a:p>
          <a:p>
            <a:pPr marL="171450" indent="-1714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000" b="1" u="sng" dirty="0" smtClean="0">
                <a:solidFill>
                  <a:srgbClr val="000000"/>
                </a:solidFill>
                <a:latin typeface="PTSansRegular"/>
              </a:rPr>
              <a:t>Церковь </a:t>
            </a:r>
            <a:r>
              <a:rPr lang="ru-RU" sz="1000" b="1" u="sng" dirty="0">
                <a:solidFill>
                  <a:srgbClr val="000000"/>
                </a:solidFill>
                <a:latin typeface="PTSansRegular"/>
              </a:rPr>
              <a:t>Вознесения в Коломенском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, изображенная на марке, относится к </a:t>
            </a:r>
            <a:r>
              <a:rPr lang="ru-RU" sz="1000" b="1" u="sng" dirty="0">
                <a:solidFill>
                  <a:srgbClr val="000000"/>
                </a:solidFill>
                <a:latin typeface="PTSansRegular"/>
              </a:rPr>
              <a:t>шатровому стилю. </a:t>
            </a:r>
          </a:p>
          <a:p>
            <a:pPr marL="171450" indent="-1714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000" b="1" u="sng" dirty="0">
                <a:solidFill>
                  <a:srgbClr val="000000"/>
                </a:solidFill>
                <a:latin typeface="PTSansRegular"/>
              </a:rPr>
              <a:t>Обоснование: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 у церкви Вознесения в Коломенском отсутствует купол, вместо него здание завершается шатром, что характерно для шатрового стиля.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45857" y="79620"/>
            <a:ext cx="475529" cy="48162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57672" y="398685"/>
            <a:ext cx="2000070" cy="227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0544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304799" y="762001"/>
            <a:ext cx="4327835" cy="4114800"/>
          </a:xfrm>
        </p:spPr>
        <p:txBody>
          <a:bodyPr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C00000"/>
                </a:solidFill>
                <a:latin typeface="PTSansRegular"/>
              </a:rPr>
              <a:t>1918, январь 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- Декрет об отделении церкви от государства и школы от церкви. Начало репрессий против священнослужителей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C00000"/>
                </a:solidFill>
                <a:latin typeface="PTSansRegular"/>
              </a:rPr>
              <a:t>1920-1922-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 компания по вскрываю мощей святых ( было вскрыто 65, в том числе, Серафима Саровского и Сергия Радонежского), чтобы развенчать культ святых.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C00000"/>
                </a:solidFill>
                <a:latin typeface="PTSansRegular"/>
              </a:rPr>
              <a:t>1922, февраль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 – Декрет о конфискации церковных ценностей под предлогом борьбы с голодом.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0000"/>
                </a:solidFill>
                <a:latin typeface="PTSansRegular"/>
              </a:rPr>
              <a:t>  </a:t>
            </a:r>
            <a:r>
              <a:rPr lang="ru-RU" sz="1000" dirty="0">
                <a:solidFill>
                  <a:srgbClr val="C00000"/>
                </a:solidFill>
                <a:latin typeface="PTSansRegular"/>
              </a:rPr>
              <a:t>1922, апрель-май 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- судебные процессы над духовенством, арест патриарха Тихона.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C00000"/>
                </a:solidFill>
                <a:latin typeface="PTSansRegular"/>
              </a:rPr>
              <a:t>1922, май 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- создание молодыми священниками, сочувствующими советской власти, «Живой православной церкви».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C00000"/>
                </a:solidFill>
                <a:latin typeface="PTSansRegular"/>
              </a:rPr>
              <a:t>1923 –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 признание патриархом Тихоном советской власти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C00000"/>
                </a:solidFill>
                <a:latin typeface="PTSansRegular"/>
              </a:rPr>
              <a:t>1925 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– создание Союза воинствующих безбожников, который имел свою газету- «Безбожник</a:t>
            </a:r>
            <a:r>
              <a:rPr lang="ru-RU" sz="1000" dirty="0" smtClean="0">
                <a:solidFill>
                  <a:srgbClr val="000000"/>
                </a:solidFill>
                <a:latin typeface="PTSansRegular"/>
              </a:rPr>
              <a:t>». 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цель – уничтожить к 1937 году религию.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C00000"/>
                </a:solidFill>
                <a:latin typeface="PTSansRegular"/>
              </a:rPr>
              <a:t>1925 -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 Смерть патриарха Тихона и запрет избирать нового патриарха.</a:t>
            </a:r>
          </a:p>
          <a:p>
            <a:pPr marL="171450" lvl="0" indent="-171450">
              <a:buClr>
                <a:srgbClr val="99CB38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0000"/>
                </a:solidFill>
                <a:latin typeface="PTSansRegular"/>
              </a:rPr>
              <a:t>Вторая половина 1920-х – 1930- е годы - апогей гонения на церковь, массовое разрушение храмов  </a:t>
            </a:r>
            <a:r>
              <a:rPr lang="ru-RU" sz="1000" dirty="0">
                <a:solidFill>
                  <a:srgbClr val="C00000"/>
                </a:solidFill>
                <a:latin typeface="PTSansRegular"/>
              </a:rPr>
              <a:t>Цифры: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 из 79 тысяч храмов в 1917 году к 1991 году осталось всего 7.5 тысяч.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1400" b="0" i="0" dirty="0">
              <a:solidFill>
                <a:srgbClr val="424547"/>
              </a:solidFill>
              <a:effectLst/>
              <a:latin typeface="Open Sans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294967295"/>
          </p:nvPr>
        </p:nvSpPr>
        <p:spPr>
          <a:xfrm>
            <a:off x="4572000" y="838200"/>
            <a:ext cx="4267200" cy="3886200"/>
          </a:xfrm>
        </p:spPr>
        <p:txBody>
          <a:bodyPr>
            <a:normAutofit lnSpcReduction="10000"/>
          </a:bodyPr>
          <a:lstStyle/>
          <a:p>
            <a:pPr marL="171450" lvl="0" indent="-171450">
              <a:lnSpc>
                <a:spcPct val="100000"/>
              </a:lnSpc>
              <a:buClr>
                <a:srgbClr val="99CB38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0000"/>
                </a:solidFill>
                <a:latin typeface="PTSansRegular"/>
              </a:rPr>
              <a:t>1</a:t>
            </a:r>
            <a:r>
              <a:rPr lang="ru-RU" sz="1000" dirty="0">
                <a:solidFill>
                  <a:srgbClr val="C00000"/>
                </a:solidFill>
                <a:latin typeface="PTSansRegular"/>
              </a:rPr>
              <a:t>941-1943 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– смягчение отношения к </a:t>
            </a:r>
            <a:r>
              <a:rPr lang="ru-RU" sz="1000" dirty="0" smtClean="0">
                <a:solidFill>
                  <a:srgbClr val="000000"/>
                </a:solidFill>
                <a:latin typeface="PTSansRegular"/>
              </a:rPr>
              <a:t>церкви. В 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1943- избран патриарх Сергий </a:t>
            </a:r>
            <a:r>
              <a:rPr lang="ru-RU" sz="1000" dirty="0" smtClean="0">
                <a:solidFill>
                  <a:srgbClr val="000000"/>
                </a:solidFill>
                <a:latin typeface="PTSansRegular"/>
              </a:rPr>
              <a:t>). 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Начало негласного сотрудничества с церковью, но под жёстким контролем государства.</a:t>
            </a:r>
          </a:p>
          <a:p>
            <a:pPr marL="171450" lvl="0" indent="-171450">
              <a:lnSpc>
                <a:spcPct val="100000"/>
              </a:lnSpc>
              <a:buClr>
                <a:srgbClr val="99CB38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C00000"/>
                </a:solidFill>
                <a:latin typeface="PTSansRegular"/>
              </a:rPr>
              <a:t>1943, сентябрь 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– при СНК был создан Совет по делам русской православной церкви.</a:t>
            </a:r>
          </a:p>
          <a:p>
            <a:pPr marL="171450" lvl="0" indent="-171450">
              <a:lnSpc>
                <a:spcPct val="100000"/>
              </a:lnSpc>
              <a:buClr>
                <a:srgbClr val="99CB38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C00000"/>
                </a:solidFill>
                <a:latin typeface="PTSansRegular"/>
              </a:rPr>
              <a:t>1944, май 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- создан Совет по религиозным культам. Задача Советов- взаимодействие Православной церкви с правительством и представителями других религиозных конфессий.</a:t>
            </a:r>
          </a:p>
          <a:p>
            <a:pPr marL="171450" lvl="0" indent="-171450">
              <a:lnSpc>
                <a:spcPct val="100000"/>
              </a:lnSpc>
              <a:buClr>
                <a:srgbClr val="99CB38"/>
              </a:buClr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C00000"/>
                </a:solidFill>
                <a:latin typeface="PTSansRegular"/>
              </a:rPr>
              <a:t>1948-</a:t>
            </a:r>
            <a:r>
              <a:rPr lang="ru-RU" sz="1000" dirty="0" smtClean="0">
                <a:solidFill>
                  <a:srgbClr val="000000"/>
                </a:solidFill>
                <a:latin typeface="PTSansRegular"/>
              </a:rPr>
              <a:t> 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ужесточение антирелигиозной политики.</a:t>
            </a:r>
          </a:p>
          <a:p>
            <a:pPr marL="171450" lvl="0" indent="-171450">
              <a:lnSpc>
                <a:spcPct val="100000"/>
              </a:lnSpc>
              <a:buClr>
                <a:srgbClr val="99CB38"/>
              </a:buClr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000000"/>
                </a:solidFill>
                <a:latin typeface="PTSansRegular"/>
              </a:rPr>
              <a:t>Хрущёв 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Н.С. обещал показать последнего попа по телевизору в 1980 году.</a:t>
            </a:r>
          </a:p>
          <a:p>
            <a:pPr marL="171450" lvl="0" indent="-171450">
              <a:lnSpc>
                <a:spcPct val="100000"/>
              </a:lnSpc>
              <a:buClr>
                <a:srgbClr val="99CB38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0000"/>
                </a:solidFill>
                <a:latin typeface="PTSansRegular"/>
              </a:rPr>
              <a:t>В </a:t>
            </a:r>
            <a:r>
              <a:rPr lang="ru-RU" sz="1000" dirty="0">
                <a:solidFill>
                  <a:srgbClr val="C00000"/>
                </a:solidFill>
                <a:latin typeface="PTSansRegular"/>
              </a:rPr>
              <a:t>1964-1991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 годах религия находилась под полным контролем государства. При Совете министров СССР был создан Совет по делам религий, а в 1964- Институт научного атеизма.</a:t>
            </a:r>
          </a:p>
          <a:p>
            <a:pPr marL="171450" lvl="0" indent="-171450">
              <a:lnSpc>
                <a:spcPct val="100000"/>
              </a:lnSpc>
              <a:buClr>
                <a:srgbClr val="99CB38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0000"/>
                </a:solidFill>
                <a:latin typeface="PTSansRegular"/>
              </a:rPr>
              <a:t>Конституция СССР 1977 года сохраняла неравноправие граждан в зависимости от их отношения к религии. Так атеисты могли свободно высказывать свои взгляды, а верующие- лишь имели право «отправлять религиозные культы».</a:t>
            </a:r>
          </a:p>
          <a:p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76200"/>
            <a:ext cx="8458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Религиозная политика в России с 1917 года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4800599"/>
            <a:ext cx="374936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3068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/>
          <a:srcRect r="770" b="7603"/>
          <a:stretch/>
        </p:blipFill>
        <p:spPr>
          <a:xfrm>
            <a:off x="1828800" y="691134"/>
            <a:ext cx="5257800" cy="53191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58200" y="228600"/>
            <a:ext cx="475529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0471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09800"/>
            <a:ext cx="8496300" cy="16992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29600" y="228600"/>
            <a:ext cx="475529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6055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sz="quarter" idx="4294967295"/>
          </p:nvPr>
        </p:nvSpPr>
        <p:spPr>
          <a:xfrm>
            <a:off x="4038600" y="1074486"/>
            <a:ext cx="4419600" cy="1363914"/>
          </a:xfrm>
        </p:spPr>
        <p:txBody>
          <a:bodyPr>
            <a:normAutofit lnSpcReduction="10000"/>
          </a:bodyPr>
          <a:lstStyle/>
          <a:p>
            <a:pPr marL="0"/>
            <a:r>
              <a:rPr lang="ru-RU" sz="800" dirty="0">
                <a:solidFill>
                  <a:srgbClr val="000000"/>
                </a:solidFill>
                <a:latin typeface="YS Text Optional"/>
              </a:rPr>
              <a:t>Назовите не менее трех положений. характеризующих верования восточных славян, приведите не менее трех имен божеств, которыми они поклонялись.</a:t>
            </a:r>
          </a:p>
          <a:p>
            <a:pPr marL="0"/>
            <a:r>
              <a:rPr lang="ru-RU" sz="800" dirty="0">
                <a:solidFill>
                  <a:srgbClr val="000000"/>
                </a:solidFill>
                <a:latin typeface="YS Text Optional"/>
              </a:rPr>
              <a:t>1</a:t>
            </a:r>
            <a:r>
              <a:rPr lang="ru-RU" sz="800" u="sng" dirty="0">
                <a:solidFill>
                  <a:srgbClr val="000000"/>
                </a:solidFill>
                <a:latin typeface="YS Text Optional"/>
              </a:rPr>
              <a:t>. Характеристика верований восточных славян</a:t>
            </a:r>
            <a:br>
              <a:rPr lang="ru-RU" sz="800" u="sng" dirty="0">
                <a:solidFill>
                  <a:srgbClr val="000000"/>
                </a:solidFill>
                <a:latin typeface="YS Text Optional"/>
              </a:rPr>
            </a:br>
            <a:r>
              <a:rPr lang="ru-RU" sz="800" dirty="0">
                <a:solidFill>
                  <a:srgbClr val="000000"/>
                </a:solidFill>
                <a:latin typeface="YS Text Optional"/>
              </a:rPr>
              <a:t>1) Славяне были язычниками.</a:t>
            </a:r>
            <a:br>
              <a:rPr lang="ru-RU" sz="800" dirty="0">
                <a:solidFill>
                  <a:srgbClr val="000000"/>
                </a:solidFill>
                <a:latin typeface="YS Text Optional"/>
              </a:rPr>
            </a:br>
            <a:r>
              <a:rPr lang="ru-RU" sz="800" dirty="0">
                <a:solidFill>
                  <a:srgbClr val="000000"/>
                </a:solidFill>
                <a:latin typeface="YS Text Optional"/>
              </a:rPr>
              <a:t>2) Ни один бог не являлся главным по отношению к другим.</a:t>
            </a:r>
            <a:br>
              <a:rPr lang="ru-RU" sz="800" dirty="0">
                <a:solidFill>
                  <a:srgbClr val="000000"/>
                </a:solidFill>
                <a:latin typeface="YS Text Optional"/>
              </a:rPr>
            </a:br>
            <a:r>
              <a:rPr lang="ru-RU" sz="800" dirty="0">
                <a:solidFill>
                  <a:srgbClr val="000000"/>
                </a:solidFill>
                <a:latin typeface="YS Text Optional"/>
              </a:rPr>
              <a:t>3) Жрецами в славянском язычестве были волхвы</a:t>
            </a:r>
            <a:br>
              <a:rPr lang="ru-RU" sz="800" dirty="0">
                <a:solidFill>
                  <a:srgbClr val="000000"/>
                </a:solidFill>
                <a:latin typeface="YS Text Optional"/>
              </a:rPr>
            </a:br>
            <a:r>
              <a:rPr lang="ru-RU" sz="800" dirty="0">
                <a:solidFill>
                  <a:srgbClr val="000000"/>
                </a:solidFill>
                <a:latin typeface="YS Text Optional"/>
              </a:rPr>
              <a:t>4) на капищах (святилищах) приносились жертвы изображениям богов - идолам</a:t>
            </a:r>
            <a:br>
              <a:rPr lang="ru-RU" sz="800" dirty="0">
                <a:solidFill>
                  <a:srgbClr val="000000"/>
                </a:solidFill>
                <a:latin typeface="YS Text Optional"/>
              </a:rPr>
            </a:br>
            <a:r>
              <a:rPr lang="ru-RU" sz="800" dirty="0">
                <a:solidFill>
                  <a:srgbClr val="000000"/>
                </a:solidFill>
                <a:latin typeface="YS Text Optional"/>
              </a:rPr>
              <a:t>2</a:t>
            </a:r>
            <a:r>
              <a:rPr lang="ru-RU" sz="800" u="sng" dirty="0">
                <a:solidFill>
                  <a:srgbClr val="000000"/>
                </a:solidFill>
                <a:latin typeface="YS Text Optional"/>
              </a:rPr>
              <a:t>. Боги древних славян</a:t>
            </a:r>
            <a:r>
              <a:rPr lang="ru-RU" sz="800" dirty="0">
                <a:solidFill>
                  <a:srgbClr val="000000"/>
                </a:solidFill>
                <a:latin typeface="YS Text Optional"/>
              </a:rPr>
              <a:t>: </a:t>
            </a:r>
            <a:endParaRPr lang="ru-RU" sz="800" dirty="0" smtClean="0">
              <a:solidFill>
                <a:srgbClr val="000000"/>
              </a:solidFill>
              <a:latin typeface="YS Text Optional"/>
            </a:endParaRPr>
          </a:p>
          <a:p>
            <a:pPr marL="0"/>
            <a:r>
              <a:rPr lang="ru-RU" sz="800" dirty="0" err="1" smtClean="0">
                <a:solidFill>
                  <a:srgbClr val="000000"/>
                </a:solidFill>
                <a:latin typeface="YS Text Optional"/>
              </a:rPr>
              <a:t>Сварог</a:t>
            </a:r>
            <a:r>
              <a:rPr lang="ru-RU" sz="800" dirty="0">
                <a:solidFill>
                  <a:srgbClr val="000000"/>
                </a:solidFill>
                <a:latin typeface="YS Text Optional"/>
              </a:rPr>
              <a:t>, </a:t>
            </a:r>
            <a:r>
              <a:rPr lang="ru-RU" sz="800" dirty="0" err="1">
                <a:solidFill>
                  <a:srgbClr val="000000"/>
                </a:solidFill>
                <a:latin typeface="YS Text Optional"/>
              </a:rPr>
              <a:t>Даждьбог</a:t>
            </a:r>
            <a:r>
              <a:rPr lang="ru-RU" sz="800" dirty="0">
                <a:solidFill>
                  <a:srgbClr val="000000"/>
                </a:solidFill>
                <a:latin typeface="YS Text Optional"/>
              </a:rPr>
              <a:t>, </a:t>
            </a:r>
            <a:r>
              <a:rPr lang="ru-RU" sz="800" dirty="0" err="1">
                <a:solidFill>
                  <a:srgbClr val="000000"/>
                </a:solidFill>
                <a:latin typeface="YS Text Optional"/>
              </a:rPr>
              <a:t>Стрибог</a:t>
            </a:r>
            <a:r>
              <a:rPr lang="ru-RU" sz="800" dirty="0">
                <a:solidFill>
                  <a:srgbClr val="000000"/>
                </a:solidFill>
                <a:latin typeface="YS Text Optional"/>
              </a:rPr>
              <a:t>, Перун, Велес, Ярило, Купала, </a:t>
            </a:r>
            <a:r>
              <a:rPr lang="ru-RU" sz="800" dirty="0" err="1">
                <a:solidFill>
                  <a:srgbClr val="000000"/>
                </a:solidFill>
                <a:latin typeface="YS Text Optional"/>
              </a:rPr>
              <a:t>Мокошь</a:t>
            </a:r>
            <a:r>
              <a:rPr lang="ru-RU" sz="800" dirty="0">
                <a:solidFill>
                  <a:srgbClr val="000000"/>
                </a:solidFill>
                <a:latin typeface="YS Text Optional"/>
              </a:rPr>
              <a:t>, Лада</a:t>
            </a:r>
          </a:p>
          <a:p>
            <a:endParaRPr lang="ru-RU" sz="800" dirty="0">
              <a:solidFill>
                <a:srgbClr val="000000"/>
              </a:solidFill>
              <a:latin typeface="YS Text Optional"/>
            </a:endParaRPr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37160" y="670593"/>
            <a:ext cx="3595239" cy="25273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535455" y="641433"/>
            <a:ext cx="3180648" cy="317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Задание 17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37160" y="3519186"/>
            <a:ext cx="3703638" cy="364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задания 19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6200" y="4114800"/>
            <a:ext cx="8991600" cy="22097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dirty="0" smtClean="0">
                <a:solidFill>
                  <a:srgbClr val="000000"/>
                </a:solidFill>
                <a:latin typeface="YS Text Optional"/>
              </a:rPr>
              <a:t>Древние </a:t>
            </a:r>
            <a:r>
              <a:rPr lang="ru-RU" sz="800" dirty="0">
                <a:solidFill>
                  <a:srgbClr val="000000"/>
                </a:solidFill>
                <a:latin typeface="YS Text Optional"/>
              </a:rPr>
              <a:t>славяне, как и древние греки были язычниками. Используя исторические знания, приведите аргументы в подтверждение точки зрения, как язычество отразилось на развитии этих государств, повлияли на их дальнейшее развитие: один аргумент для Руси и один для Древней Греции. При изложении аргументов обязательно используйте исторические факты.</a:t>
            </a:r>
          </a:p>
          <a:p>
            <a:r>
              <a:rPr lang="ru-RU" sz="800" b="1" dirty="0">
                <a:solidFill>
                  <a:srgbClr val="000000"/>
                </a:solidFill>
                <a:latin typeface="YS Text Optional"/>
              </a:rPr>
              <a:t>Возможный ответ</a:t>
            </a:r>
          </a:p>
          <a:p>
            <a:r>
              <a:rPr lang="ru-RU" sz="800" i="1" dirty="0">
                <a:solidFill>
                  <a:srgbClr val="000000"/>
                </a:solidFill>
                <a:latin typeface="YS Text Optional"/>
              </a:rPr>
              <a:t>(если Вы не согласны - пишите свои варианты в комментариях. Будем упражняться в "фантазиях" вместе, пока авторитеты не издадут свои варианты </a:t>
            </a:r>
            <a:r>
              <a:rPr lang="ru-RU" sz="800" i="1" dirty="0" err="1">
                <a:solidFill>
                  <a:srgbClr val="000000"/>
                </a:solidFill>
                <a:latin typeface="YS Text Optional"/>
              </a:rPr>
              <a:t>вопросо</a:t>
            </a:r>
            <a:r>
              <a:rPr lang="ru-RU" sz="800" i="1" dirty="0">
                <a:solidFill>
                  <a:srgbClr val="000000"/>
                </a:solidFill>
                <a:latin typeface="YS Text Optional"/>
              </a:rPr>
              <a:t>-ответов)</a:t>
            </a:r>
            <a:endParaRPr lang="ru-RU" sz="800" dirty="0">
              <a:solidFill>
                <a:srgbClr val="000000"/>
              </a:solidFill>
              <a:latin typeface="YS Text Optional"/>
            </a:endParaRPr>
          </a:p>
          <a:p>
            <a:r>
              <a:rPr lang="ru-RU" sz="800" dirty="0">
                <a:solidFill>
                  <a:srgbClr val="000000"/>
                </a:solidFill>
                <a:latin typeface="YS Text Optional"/>
              </a:rPr>
              <a:t>Для Руси: Владимир </a:t>
            </a:r>
            <a:r>
              <a:rPr lang="ru-RU" sz="800" dirty="0" smtClean="0">
                <a:solidFill>
                  <a:srgbClr val="000000"/>
                </a:solidFill>
                <a:latin typeface="YS Text Optional"/>
              </a:rPr>
              <a:t>сделал </a:t>
            </a:r>
            <a:r>
              <a:rPr lang="ru-RU" sz="800" dirty="0">
                <a:solidFill>
                  <a:srgbClr val="000000"/>
                </a:solidFill>
                <a:latin typeface="YS Text Optional"/>
              </a:rPr>
              <a:t>попытку сделать языческую религию центром объединения древних славян. Он сформировал пантеон богов. Но опыт оказался неудачным. Разные племена считали важными разных богов и не могли примириться с центральной властью Перуна. Язычество древней Руси характеризуется незавершенностью государственных форм языческого культа. Русскому князю пришлось пересмотреть своё отношение к религии и государство образующей религией тогда было выбрано христианство Византийского образца. Тем не менее язычество продолжало играть не последнюю роль в развитии русской культуры и русского государства. При объединении государства отдельные языческие районы оказывали центру сопротивления: например, волхвы Великого Новгорода, где христианство как новая государственная религия вводилась Добрыней – сподвижником Владимира I. До начала ХХ века в глубинках страны продолжало существовать двоеверие (наличие языческих обрядов наравне с христианскими), а Русско-литовское княжество было языческим даже до конца XIV века.</a:t>
            </a:r>
          </a:p>
          <a:p>
            <a:r>
              <a:rPr lang="ru-RU" sz="800" dirty="0">
                <a:solidFill>
                  <a:srgbClr val="000000"/>
                </a:solidFill>
                <a:latin typeface="YS Text Optional"/>
              </a:rPr>
              <a:t>Для Древней Греции: язычество как религия формируется на границе «осевого времени», то есть на границе «темных веков», после которых распространяется письменность и возникают города-полисы. Языческая религия Древней Греции существует на протяжении всей её истории. В процессе колонизации религия распространилась и повлияла на развитие традиционных религиозных верований других народов, например римлян. Возникновение, развитие и упадок Древнегреческого государства сопровождался языческими культами, мифами и диктовал мировоззрения его народа.</a:t>
            </a:r>
            <a:endParaRPr lang="ru-RU" sz="800" b="0" i="0" dirty="0">
              <a:solidFill>
                <a:srgbClr val="000000"/>
              </a:solidFill>
              <a:effectLst/>
              <a:latin typeface="YS Text Optional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58200" y="264387"/>
            <a:ext cx="475529" cy="48162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72000" y="2865761"/>
            <a:ext cx="3200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Задание 18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14800" y="3197893"/>
            <a:ext cx="464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800" dirty="0">
                <a:solidFill>
                  <a:srgbClr val="000000"/>
                </a:solidFill>
                <a:latin typeface="Verdana" panose="020B0604030504040204" pitchFamily="34" charset="0"/>
              </a:rPr>
              <a:t>Используя знания по истории России, раскройте смысл понятия </a:t>
            </a:r>
            <a:r>
              <a:rPr lang="ru-RU" sz="800" b="1" u="sng" dirty="0" smtClean="0">
                <a:solidFill>
                  <a:srgbClr val="000000"/>
                </a:solidFill>
                <a:latin typeface="Verdana" panose="020B0604030504040204" pitchFamily="34" charset="0"/>
              </a:rPr>
              <a:t>«язычество ». </a:t>
            </a:r>
            <a:r>
              <a:rPr lang="ru-RU" sz="800" dirty="0">
                <a:solidFill>
                  <a:srgbClr val="000000"/>
                </a:solidFill>
                <a:latin typeface="Verdana" panose="020B0604030504040204" pitchFamily="34" charset="0"/>
              </a:rPr>
              <a:t>Приведите один исторический факт, конкретизирующий данное понятие применительно к истории России. Приведённый факт не должен содержаться в данном Вами определении понятия.</a:t>
            </a:r>
            <a:endParaRPr lang="ru-RU" sz="800" dirty="0">
              <a:solidFill>
                <a:srgbClr val="000000"/>
              </a:solidFill>
              <a:latin typeface="YS Text Option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1798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2133600"/>
            <a:ext cx="7620000" cy="1905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0" y="304800"/>
            <a:ext cx="475529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5903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10000" y="902226"/>
            <a:ext cx="5181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b="1" dirty="0">
                <a:solidFill>
                  <a:srgbClr val="000000"/>
                </a:solidFill>
                <a:latin typeface="Verdana" panose="020B0604030504040204" pitchFamily="34" charset="0"/>
              </a:rPr>
              <a:t>Задание № 5</a:t>
            </a:r>
          </a:p>
          <a:p>
            <a:pPr algn="just"/>
            <a:r>
              <a:rPr lang="ru-RU" sz="800" dirty="0">
                <a:solidFill>
                  <a:srgbClr val="000000"/>
                </a:solidFill>
                <a:latin typeface="Verdana" panose="020B0604030504040204" pitchFamily="34" charset="0"/>
              </a:rPr>
              <a:t>Установите соответствие между памятниками культуры и их краткими характеристиками: к каждой позиции первого столбца подберите соответствующую позицию из второго столбца.</a:t>
            </a:r>
          </a:p>
          <a:p>
            <a:pPr algn="just"/>
            <a:r>
              <a:rPr lang="ru-RU" sz="800" dirty="0">
                <a:solidFill>
                  <a:srgbClr val="000000"/>
                </a:solidFill>
                <a:latin typeface="Verdana" panose="020B0604030504040204" pitchFamily="34" charset="0"/>
              </a:rPr>
              <a:t>ПАМЯТНИКИ КУЛЬТУРЫ</a:t>
            </a:r>
          </a:p>
          <a:p>
            <a:pPr algn="just"/>
            <a:r>
              <a:rPr lang="ru-RU" sz="800" dirty="0">
                <a:solidFill>
                  <a:srgbClr val="000000"/>
                </a:solidFill>
                <a:latin typeface="Verdana" panose="020B0604030504040204" pitchFamily="34" charset="0"/>
              </a:rPr>
              <a:t>A) церковь Покрова на Нерли</a:t>
            </a:r>
          </a:p>
          <a:p>
            <a:pPr algn="just"/>
            <a:r>
              <a:rPr lang="ru-RU" sz="800" dirty="0">
                <a:solidFill>
                  <a:srgbClr val="000000"/>
                </a:solidFill>
                <a:latin typeface="Verdana" panose="020B0604030504040204" pitchFamily="34" charset="0"/>
              </a:rPr>
              <a:t>Б) Большой Екатерининский дворец</a:t>
            </a:r>
          </a:p>
          <a:p>
            <a:pPr algn="just"/>
            <a:r>
              <a:rPr lang="ru-RU" sz="800" dirty="0">
                <a:solidFill>
                  <a:srgbClr val="000000"/>
                </a:solidFill>
                <a:latin typeface="Verdana" panose="020B0604030504040204" pitchFamily="34" charset="0"/>
              </a:rPr>
              <a:t>B) церковь Воскресения на крови в Петербурге</a:t>
            </a:r>
          </a:p>
          <a:p>
            <a:pPr algn="just"/>
            <a:r>
              <a:rPr lang="ru-RU" sz="800" dirty="0">
                <a:solidFill>
                  <a:srgbClr val="000000"/>
                </a:solidFill>
                <a:latin typeface="Verdana" panose="020B0604030504040204" pitchFamily="34" charset="0"/>
              </a:rPr>
              <a:t>Г) церковь Вознесения в селе Коломенском</a:t>
            </a:r>
          </a:p>
          <a:p>
            <a:pPr algn="just"/>
            <a:r>
              <a:rPr lang="ru-RU" sz="800" dirty="0">
                <a:solidFill>
                  <a:srgbClr val="000000"/>
                </a:solidFill>
                <a:latin typeface="Verdana" panose="020B0604030504040204" pitchFamily="34" charset="0"/>
              </a:rPr>
              <a:t>ХАРАКТЕРИСТИКИ</a:t>
            </a:r>
          </a:p>
          <a:p>
            <a:pPr algn="just"/>
            <a:r>
              <a:rPr lang="ru-RU" sz="800" dirty="0">
                <a:solidFill>
                  <a:srgbClr val="000000"/>
                </a:solidFill>
                <a:latin typeface="Verdana" panose="020B0604030504040204" pitchFamily="34" charset="0"/>
              </a:rPr>
              <a:t>1) Один из первых памятников шатровой архитектуры.</a:t>
            </a:r>
          </a:p>
          <a:p>
            <a:pPr algn="just"/>
            <a:r>
              <a:rPr lang="ru-RU" sz="800" dirty="0">
                <a:solidFill>
                  <a:srgbClr val="000000"/>
                </a:solidFill>
                <a:latin typeface="Verdana" panose="020B0604030504040204" pitchFamily="34" charset="0"/>
              </a:rPr>
              <a:t>2) Храм на месте покушения на Александра II сооружен на средства, собранные по всей России.</a:t>
            </a:r>
          </a:p>
          <a:p>
            <a:pPr algn="just"/>
            <a:r>
              <a:rPr lang="ru-RU" sz="800" dirty="0">
                <a:solidFill>
                  <a:srgbClr val="000000"/>
                </a:solidFill>
                <a:latin typeface="Verdana" panose="020B0604030504040204" pitchFamily="34" charset="0"/>
              </a:rPr>
              <a:t>3) Памятник русского зодчества, посвященный Куликовской битве.</a:t>
            </a:r>
          </a:p>
          <a:p>
            <a:pPr algn="just"/>
            <a:r>
              <a:rPr lang="ru-RU" sz="800" dirty="0">
                <a:solidFill>
                  <a:srgbClr val="000000"/>
                </a:solidFill>
                <a:latin typeface="Verdana" panose="020B0604030504040204" pitchFamily="34" charset="0"/>
              </a:rPr>
              <a:t>4) По легенде, белый камень для данного сооружения привезён из Булгарского царства.</a:t>
            </a:r>
          </a:p>
          <a:p>
            <a:pPr algn="just"/>
            <a:r>
              <a:rPr lang="ru-RU" sz="800" dirty="0">
                <a:solidFill>
                  <a:srgbClr val="000000"/>
                </a:solidFill>
                <a:latin typeface="Verdana" panose="020B0604030504040204" pitchFamily="34" charset="0"/>
              </a:rPr>
              <a:t>5) Храм был возведен при Владимире Мономахе.</a:t>
            </a:r>
          </a:p>
          <a:p>
            <a:pPr algn="just"/>
            <a:r>
              <a:rPr lang="ru-RU" sz="800" dirty="0">
                <a:solidFill>
                  <a:srgbClr val="000000"/>
                </a:solidFill>
                <a:latin typeface="Verdana" panose="020B0604030504040204" pitchFamily="34" charset="0"/>
              </a:rPr>
              <a:t>6) Архитектор данного сооружения — яркий представитель елизаветинского барокко.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81400" y="3404415"/>
            <a:ext cx="4952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ЗАДАНИЕ 17</a:t>
            </a:r>
            <a:r>
              <a:rPr lang="ru-RU" sz="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В </a:t>
            </a:r>
            <a:r>
              <a:rPr lang="ru-RU" sz="800" dirty="0">
                <a:solidFill>
                  <a:srgbClr val="000000"/>
                </a:solidFill>
                <a:latin typeface="Verdana" panose="020B0604030504040204" pitchFamily="34" charset="0"/>
              </a:rPr>
              <a:t>1652 г. патриархом Русской православной церкви стал Никон. Он начал реформы, которые вызвали резкое неприятие части общества и церковников. Приведите три любые причины сопротивления реформам Никона.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0" y="304800"/>
            <a:ext cx="476250" cy="4762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9413" y="152400"/>
            <a:ext cx="1858456" cy="208523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4800" y="2367171"/>
            <a:ext cx="2971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Какие </a:t>
            </a:r>
            <a:r>
              <a:rPr lang="ru-RU" sz="800" dirty="0">
                <a:solidFill>
                  <a:srgbClr val="000000"/>
                </a:solidFill>
                <a:latin typeface="Verdana" panose="020B0604030504040204" pitchFamily="34" charset="0"/>
              </a:rPr>
              <a:t>суждения о памятнике архитектуры, изображенном на фотографии, являются верными? Выберите два суждения из пяти предложенных. Запишите в таблицу цифры, под которыми они указаны.</a:t>
            </a:r>
          </a:p>
          <a:p>
            <a:pPr lvl="0" algn="just"/>
            <a:r>
              <a:rPr lang="ru-RU" sz="8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</a:p>
          <a:p>
            <a:pPr lvl="0" algn="just"/>
            <a:r>
              <a:rPr lang="ru-RU" sz="800" dirty="0">
                <a:solidFill>
                  <a:srgbClr val="000000"/>
                </a:solidFill>
                <a:latin typeface="Verdana" panose="020B0604030504040204" pitchFamily="34" charset="0"/>
              </a:rPr>
              <a:t>1) Церковь находится в г. Владимире.</a:t>
            </a:r>
          </a:p>
          <a:p>
            <a:pPr lvl="0" algn="just"/>
            <a:r>
              <a:rPr lang="ru-RU" sz="800" dirty="0">
                <a:solidFill>
                  <a:srgbClr val="000000"/>
                </a:solidFill>
                <a:latin typeface="Verdana" panose="020B0604030504040204" pitchFamily="34" charset="0"/>
              </a:rPr>
              <a:t>2) Храм построен в стиле «</a:t>
            </a:r>
            <a:r>
              <a:rPr lang="ru-RU" sz="800" dirty="0" err="1">
                <a:solidFill>
                  <a:srgbClr val="000000"/>
                </a:solidFill>
                <a:latin typeface="Verdana" panose="020B0604030504040204" pitchFamily="34" charset="0"/>
              </a:rPr>
              <a:t>нарышкинское</a:t>
            </a:r>
            <a:r>
              <a:rPr lang="ru-RU" sz="800" dirty="0">
                <a:solidFill>
                  <a:srgbClr val="000000"/>
                </a:solidFill>
                <a:latin typeface="Verdana" panose="020B0604030504040204" pitchFamily="34" charset="0"/>
              </a:rPr>
              <a:t> барокко».</a:t>
            </a:r>
          </a:p>
          <a:p>
            <a:pPr lvl="0" algn="just"/>
            <a:r>
              <a:rPr lang="ru-RU" sz="800" dirty="0">
                <a:solidFill>
                  <a:srgbClr val="000000"/>
                </a:solidFill>
                <a:latin typeface="Verdana" panose="020B0604030504040204" pitchFamily="34" charset="0"/>
              </a:rPr>
              <a:t>3) Церковь была построена в честь рождения наследника Василия III.</a:t>
            </a:r>
          </a:p>
          <a:p>
            <a:pPr lvl="0" algn="just"/>
            <a:r>
              <a:rPr lang="ru-RU" sz="800" dirty="0">
                <a:solidFill>
                  <a:srgbClr val="000000"/>
                </a:solidFill>
                <a:latin typeface="Verdana" panose="020B0604030504040204" pitchFamily="34" charset="0"/>
              </a:rPr>
              <a:t>4) Церковь построена в шатровом стиле.</a:t>
            </a:r>
          </a:p>
          <a:p>
            <a:pPr lvl="0" algn="just"/>
            <a:r>
              <a:rPr lang="ru-RU" sz="800" dirty="0">
                <a:solidFill>
                  <a:srgbClr val="000000"/>
                </a:solidFill>
                <a:latin typeface="Verdana" panose="020B0604030504040204" pitchFamily="34" charset="0"/>
              </a:rPr>
              <a:t>5) Церковь была разрушена во время бомбардировки в годы Великой Отечественной войны.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429000" y="457200"/>
            <a:ext cx="4724400" cy="368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Типы задания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l="14447" t="343" r="7418" b="953"/>
          <a:stretch/>
        </p:blipFill>
        <p:spPr>
          <a:xfrm>
            <a:off x="1362019" y="4435703"/>
            <a:ext cx="1945061" cy="207424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24200" y="4505472"/>
            <a:ext cx="5486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rgbClr val="000000"/>
                </a:solidFill>
                <a:latin typeface="PTSansRegular"/>
              </a:rPr>
              <a:t>Конституция СССР 1977 года</a:t>
            </a:r>
            <a:r>
              <a:rPr lang="ru-RU" sz="1000" dirty="0">
                <a:solidFill>
                  <a:srgbClr val="000000"/>
                </a:solidFill>
                <a:latin typeface="PTSansRegular"/>
              </a:rPr>
              <a:t> сохраняла неравноправие граждан в зависимости от их отношения к религии. Так атеисты могли свободно высказывать свои взгляды, а верующие- лишь имели право «отправлять религиозные культы».</a:t>
            </a:r>
          </a:p>
        </p:txBody>
      </p:sp>
    </p:spTree>
    <p:extLst>
      <p:ext uri="{BB962C8B-B14F-4D97-AF65-F5344CB8AC3E}">
        <p14:creationId xmlns:p14="http://schemas.microsoft.com/office/powerpoint/2010/main" xmlns="" val="962591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47862" y="3657600"/>
            <a:ext cx="2753475" cy="24384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/>
          <a:srcRect r="2872" b="14252"/>
          <a:stretch/>
        </p:blipFill>
        <p:spPr>
          <a:xfrm>
            <a:off x="259080" y="3581400"/>
            <a:ext cx="2590800" cy="2287588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 cstate="print"/>
          <a:srcRect r="5746" b="16295"/>
          <a:stretch/>
        </p:blipFill>
        <p:spPr>
          <a:xfrm>
            <a:off x="4800600" y="414496"/>
            <a:ext cx="3048000" cy="27066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533400"/>
            <a:ext cx="2857456" cy="24688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82000" y="295635"/>
            <a:ext cx="475529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5691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36065" t="43174" r="8336" b="36791"/>
          <a:stretch/>
        </p:blipFill>
        <p:spPr>
          <a:xfrm>
            <a:off x="4800600" y="643788"/>
            <a:ext cx="4191000" cy="11327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8333" t="16666" r="61667" b="14445"/>
          <a:stretch/>
        </p:blipFill>
        <p:spPr>
          <a:xfrm>
            <a:off x="626806" y="1122759"/>
            <a:ext cx="1946787" cy="3352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28600" y="566499"/>
            <a:ext cx="2743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Чур меня, чур!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76200" y="-7835622"/>
            <a:ext cx="6934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rgbClr val="000000"/>
                </a:solidFill>
                <a:latin typeface="-apple-system"/>
              </a:rPr>
              <a:t>Текст 1.</a:t>
            </a: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>
                <a:solidFill>
                  <a:srgbClr val="000000"/>
                </a:solidFill>
                <a:latin typeface="-apple-system"/>
              </a:rPr>
              <a:t>Д.С. Лихачев в статье «Крещение Руси и государство Русь» писал о значении принятия христианства на Руси:</a:t>
            </a: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>
                <a:solidFill>
                  <a:srgbClr val="000000"/>
                </a:solidFill>
                <a:latin typeface="-apple-system"/>
              </a:rPr>
              <a:t>«Язычество не было религией в современном понимании. Это была довольно хаотическая совокупность различных верований, культов, но не учение. Это соединение религиозных обрядов и целого вороха объектов религиозного почитания. Поэтому объединение людей </a:t>
            </a:r>
            <a:r>
              <a:rPr lang="ru-RU" sz="800" dirty="0" err="1">
                <a:solidFill>
                  <a:srgbClr val="000000"/>
                </a:solidFill>
                <a:latin typeface="-apple-system"/>
              </a:rPr>
              <a:t>раз¬ных</a:t>
            </a:r>
            <a:r>
              <a:rPr lang="ru-RU" sz="800" dirty="0">
                <a:solidFill>
                  <a:srgbClr val="000000"/>
                </a:solidFill>
                <a:latin typeface="-apple-system"/>
              </a:rPr>
              <a:t> племен, в чем так нуждались восточные славяне в X-XII веках, не могло быть осуществлено язычеством. Между тем стремление </a:t>
            </a:r>
            <a:r>
              <a:rPr lang="ru-RU" sz="800" dirty="0" err="1">
                <a:solidFill>
                  <a:srgbClr val="000000"/>
                </a:solidFill>
                <a:latin typeface="-apple-system"/>
              </a:rPr>
              <a:t>вы¬рваться</a:t>
            </a:r>
            <a:r>
              <a:rPr lang="ru-RU" sz="800" dirty="0">
                <a:solidFill>
                  <a:srgbClr val="000000"/>
                </a:solidFill>
                <a:latin typeface="-apple-system"/>
              </a:rPr>
              <a:t> из-под угнетающего воздействия одиночества среди </a:t>
            </a:r>
            <a:r>
              <a:rPr lang="ru-RU" sz="800" dirty="0" err="1">
                <a:solidFill>
                  <a:srgbClr val="000000"/>
                </a:solidFill>
                <a:latin typeface="-apple-system"/>
              </a:rPr>
              <a:t>редкона¬селенных</a:t>
            </a:r>
            <a:r>
              <a:rPr lang="ru-RU" sz="800" dirty="0">
                <a:solidFill>
                  <a:srgbClr val="000000"/>
                </a:solidFill>
                <a:latin typeface="-apple-system"/>
              </a:rPr>
              <a:t> лесов, болот и степей, боязнь грозных явлений природы </a:t>
            </a:r>
            <a:r>
              <a:rPr lang="ru-RU" sz="800" dirty="0" err="1">
                <a:solidFill>
                  <a:srgbClr val="000000"/>
                </a:solidFill>
                <a:latin typeface="-apple-system"/>
              </a:rPr>
              <a:t>за¬ставляли</a:t>
            </a:r>
            <a:r>
              <a:rPr lang="ru-RU" sz="800" dirty="0">
                <a:solidFill>
                  <a:srgbClr val="000000"/>
                </a:solidFill>
                <a:latin typeface="-apple-system"/>
              </a:rPr>
              <a:t> людей искать объединения. Время и события требовали </a:t>
            </a:r>
            <a:r>
              <a:rPr lang="ru-RU" sz="800" dirty="0" err="1">
                <a:solidFill>
                  <a:srgbClr val="000000"/>
                </a:solidFill>
                <a:latin typeface="-apple-system"/>
              </a:rPr>
              <a:t>по¬знания</a:t>
            </a:r>
            <a:r>
              <a:rPr lang="ru-RU" sz="800" dirty="0">
                <a:solidFill>
                  <a:srgbClr val="000000"/>
                </a:solidFill>
                <a:latin typeface="-apple-system"/>
              </a:rPr>
              <a:t> мира и истории в широких масштабах...</a:t>
            </a: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>
                <a:solidFill>
                  <a:srgbClr val="000000"/>
                </a:solidFill>
                <a:latin typeface="-apple-system"/>
              </a:rPr>
              <a:t>Истинный создатель огромной империи Руси – князь Владимир I </a:t>
            </a:r>
            <a:r>
              <a:rPr lang="ru-RU" sz="800" dirty="0" err="1">
                <a:solidFill>
                  <a:srgbClr val="000000"/>
                </a:solidFill>
                <a:latin typeface="-apple-system"/>
              </a:rPr>
              <a:t>Святославич</a:t>
            </a:r>
            <a:r>
              <a:rPr lang="ru-RU" sz="800" dirty="0">
                <a:solidFill>
                  <a:srgbClr val="000000"/>
                </a:solidFill>
                <a:latin typeface="-apple-system"/>
              </a:rPr>
              <a:t> в 980 году делает первую попытку объединения </a:t>
            </a:r>
            <a:r>
              <a:rPr lang="ru-RU" sz="800" dirty="0" err="1">
                <a:solidFill>
                  <a:srgbClr val="000000"/>
                </a:solidFill>
                <a:latin typeface="-apple-system"/>
              </a:rPr>
              <a:t>язычест¬ва</a:t>
            </a:r>
            <a:r>
              <a:rPr lang="ru-RU" sz="800" dirty="0">
                <a:solidFill>
                  <a:srgbClr val="000000"/>
                </a:solidFill>
                <a:latin typeface="-apple-system"/>
              </a:rPr>
              <a:t> на всей территории от восточных склонов Карпат до Оки и Волги, от Балтийского моря до Черного. После создания пантеона богов в Киеве он послал своего дядю Добрыню в Новгород, и тот «</a:t>
            </a:r>
            <a:r>
              <a:rPr lang="ru-RU" sz="800" dirty="0" err="1">
                <a:solidFill>
                  <a:srgbClr val="000000"/>
                </a:solidFill>
                <a:latin typeface="-apple-system"/>
              </a:rPr>
              <a:t>постави</a:t>
            </a:r>
            <a:r>
              <a:rPr lang="ru-RU" sz="800" dirty="0">
                <a:solidFill>
                  <a:srgbClr val="000000"/>
                </a:solidFill>
                <a:latin typeface="-apple-system"/>
              </a:rPr>
              <a:t> кумира над Волховом». Однако интересы страны звали Русь к религии более развитой и более вселенской. Последняя должна была служить </a:t>
            </a:r>
            <a:r>
              <a:rPr lang="ru-RU" sz="800" dirty="0" err="1">
                <a:solidFill>
                  <a:srgbClr val="000000"/>
                </a:solidFill>
                <a:latin typeface="-apple-system"/>
              </a:rPr>
              <a:t>своеоб¬разным</a:t>
            </a:r>
            <a:r>
              <a:rPr lang="ru-RU" sz="800" dirty="0">
                <a:solidFill>
                  <a:srgbClr val="000000"/>
                </a:solidFill>
                <a:latin typeface="-apple-system"/>
              </a:rPr>
              <a:t> приобщением Руси к мировой культуре. И не случайно этот выход на мировую арену органически соединялся с появлением на </a:t>
            </a:r>
            <a:r>
              <a:rPr lang="ru-RU" sz="800" dirty="0" err="1">
                <a:solidFill>
                  <a:srgbClr val="000000"/>
                </a:solidFill>
                <a:latin typeface="-apple-system"/>
              </a:rPr>
              <a:t>Ру¬си</a:t>
            </a:r>
            <a:r>
              <a:rPr lang="ru-RU" sz="800" dirty="0">
                <a:solidFill>
                  <a:srgbClr val="000000"/>
                </a:solidFill>
                <a:latin typeface="-apple-system"/>
              </a:rPr>
              <a:t> высокоорганизованного литературного языка, который это </a:t>
            </a:r>
            <a:r>
              <a:rPr lang="ru-RU" sz="800" dirty="0" err="1">
                <a:solidFill>
                  <a:srgbClr val="000000"/>
                </a:solidFill>
                <a:latin typeface="-apple-system"/>
              </a:rPr>
              <a:t>приоб¬щение</a:t>
            </a:r>
            <a:r>
              <a:rPr lang="ru-RU" sz="800" dirty="0">
                <a:solidFill>
                  <a:srgbClr val="000000"/>
                </a:solidFill>
                <a:latin typeface="-apple-system"/>
              </a:rPr>
              <a:t> закрепил бы в текстах, прежде всего переводных. </a:t>
            </a:r>
            <a:r>
              <a:rPr lang="ru-RU" sz="800" dirty="0" err="1">
                <a:solidFill>
                  <a:srgbClr val="000000"/>
                </a:solidFill>
                <a:latin typeface="-apple-system"/>
              </a:rPr>
              <a:t>Письмен¬ность</a:t>
            </a:r>
            <a:r>
              <a:rPr lang="ru-RU" sz="800" dirty="0">
                <a:solidFill>
                  <a:srgbClr val="000000"/>
                </a:solidFill>
                <a:latin typeface="-apple-system"/>
              </a:rPr>
              <a:t> давала возможность общения не только с современными Руси культурами, но и с культурами прошлыми. Она делала возможным </a:t>
            </a:r>
            <a:r>
              <a:rPr lang="ru-RU" sz="800" dirty="0" err="1">
                <a:solidFill>
                  <a:srgbClr val="000000"/>
                </a:solidFill>
                <a:latin typeface="-apple-system"/>
              </a:rPr>
              <a:t>на¬писание</a:t>
            </a:r>
            <a:r>
              <a:rPr lang="ru-RU" sz="800" dirty="0">
                <a:solidFill>
                  <a:srgbClr val="000000"/>
                </a:solidFill>
                <a:latin typeface="-apple-system"/>
              </a:rPr>
              <a:t> собственной истории, философского обобщения своего </a:t>
            </a:r>
            <a:r>
              <a:rPr lang="ru-RU" sz="800" dirty="0" err="1">
                <a:solidFill>
                  <a:srgbClr val="000000"/>
                </a:solidFill>
                <a:latin typeface="-apple-system"/>
              </a:rPr>
              <a:t>нацио¬нального</a:t>
            </a:r>
            <a:r>
              <a:rPr lang="ru-RU" sz="800" dirty="0">
                <a:solidFill>
                  <a:srgbClr val="000000"/>
                </a:solidFill>
                <a:latin typeface="-apple-system"/>
              </a:rPr>
              <a:t> опыта, литературы.</a:t>
            </a: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>
                <a:solidFill>
                  <a:srgbClr val="000000"/>
                </a:solidFill>
                <a:latin typeface="-apple-system"/>
              </a:rPr>
              <a:t>Христианизация Руси и родство правящего рода с византийским двором ввели Русь в семью европейских народов на совершенно </a:t>
            </a:r>
            <a:r>
              <a:rPr lang="ru-RU" sz="800" dirty="0" err="1">
                <a:solidFill>
                  <a:srgbClr val="000000"/>
                </a:solidFill>
                <a:latin typeface="-apple-system"/>
              </a:rPr>
              <a:t>рав¬ных</a:t>
            </a:r>
            <a:r>
              <a:rPr lang="ru-RU" sz="800" dirty="0">
                <a:solidFill>
                  <a:srgbClr val="000000"/>
                </a:solidFill>
                <a:latin typeface="-apple-system"/>
              </a:rPr>
              <a:t> основаниях.</a:t>
            </a: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>
                <a:solidFill>
                  <a:srgbClr val="000000"/>
                </a:solidFill>
                <a:latin typeface="-apple-system"/>
              </a:rPr>
              <a:t>Благодаря болгарской письменности христианство сразу выступило на Руси в виде высокоорганизованной религии с высокой культурой. Та церковная письменность, которая была передана нам Болгарией, - это самое важное, что дало Руси крещение. Христианство в целом способствовало возникновению сознания единства человечества.</a:t>
            </a: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>
                <a:solidFill>
                  <a:srgbClr val="000000"/>
                </a:solidFill>
                <a:latin typeface="-apple-system"/>
              </a:rPr>
              <a:t>Болгарская письменность сразу позволила Руси не начинать литературу, а продолжать ее и создавать в первый же век христианства произведения, которыми мы вправе гордиться».</a:t>
            </a: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>
                <a:solidFill>
                  <a:srgbClr val="000000"/>
                </a:solidFill>
                <a:latin typeface="-apple-system"/>
              </a:rPr>
              <a:t>С1. Почему язычество уже не удовлетворяло уровню развития восточнославянского общества?</a:t>
            </a: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>
                <a:solidFill>
                  <a:srgbClr val="000000"/>
                </a:solidFill>
                <a:latin typeface="-apple-system"/>
              </a:rPr>
              <a:t>С2. Какие попытки реформ язычества предпринял Владимир I? Почему они не достигли успеха?</a:t>
            </a: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/>
              <a:t/>
            </a:r>
            <a:br>
              <a:rPr lang="ru-RU" sz="800" dirty="0"/>
            </a:br>
            <a:r>
              <a:rPr lang="ru-RU" sz="800" dirty="0">
                <a:solidFill>
                  <a:srgbClr val="000000"/>
                </a:solidFill>
                <a:latin typeface="-apple-system"/>
              </a:rPr>
              <a:t>С3. Какие последствия имело принятие Русью христианства?</a:t>
            </a:r>
            <a:endParaRPr lang="ru-RU" sz="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9020" y="2286000"/>
            <a:ext cx="5257800" cy="39382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9500" y="2286000"/>
            <a:ext cx="2514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Языческие обряды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953000" y="795099"/>
            <a:ext cx="1295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Язычество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71291" y="84873"/>
            <a:ext cx="475529" cy="4816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24000" y="5715000"/>
            <a:ext cx="2181040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??? Олег «Вещий»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46863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4271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/>
          <a:srcRect l="4544" t="11747" r="4015" b="13068"/>
          <a:stretch/>
        </p:blipFill>
        <p:spPr>
          <a:xfrm>
            <a:off x="107660" y="397023"/>
            <a:ext cx="5436972" cy="2514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980048"/>
            <a:ext cx="3272581" cy="142910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315435" y="2743201"/>
            <a:ext cx="260912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  <a:latin typeface="-apple-system"/>
              </a:rPr>
              <a:t>Десятина —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 </a:t>
            </a:r>
            <a:r>
              <a:rPr lang="ru-RU" sz="1050" dirty="0">
                <a:solidFill>
                  <a:srgbClr val="000000"/>
                </a:solidFill>
                <a:latin typeface="-apple-system"/>
              </a:rPr>
              <a:t>старая русская единица земельной площади. Применялось несколько разных размеров десятины, в том числе «казённая», равная 2400 квадратным саженям (109,25 соток; 1,09 га) и использовавшаяся в России до введения метрической системы. </a:t>
            </a:r>
            <a:endParaRPr lang="ru-RU" sz="105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295400" y="171450"/>
            <a:ext cx="67818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Переход от язычества к христианству( по византийскому образцу)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49035" y="171450"/>
            <a:ext cx="475529" cy="48162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/>
          <a:srcRect l="39374" t="27709" r="8480" b="13312"/>
          <a:stretch/>
        </p:blipFill>
        <p:spPr>
          <a:xfrm>
            <a:off x="6705600" y="4596784"/>
            <a:ext cx="2176102" cy="17186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6200" y="3029079"/>
            <a:ext cx="4619175" cy="25009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/>
          <a:srcRect l="11785" t="53627" r="63072" b="19096"/>
          <a:stretch/>
        </p:blipFill>
        <p:spPr>
          <a:xfrm>
            <a:off x="4439731" y="4596784"/>
            <a:ext cx="2209801" cy="167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1165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Объект 16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/>
          <a:srcRect l="429" t="18453" r="816" b="8394"/>
          <a:stretch/>
        </p:blipFill>
        <p:spPr>
          <a:xfrm>
            <a:off x="1280160" y="1035050"/>
            <a:ext cx="6111240" cy="2546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0964" y="3581400"/>
            <a:ext cx="5791200" cy="25151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0964" y="3733800"/>
            <a:ext cx="914400" cy="121785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34400" y="235924"/>
            <a:ext cx="475529" cy="481626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1219200" y="241300"/>
            <a:ext cx="6172200" cy="641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Расцвет Киевской Руси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3733800"/>
            <a:ext cx="25908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rgbClr val="000000"/>
                </a:solidFill>
                <a:latin typeface="PTSansRegular"/>
              </a:rPr>
              <a:t>«Владимир вспахал, а Ярослав засеял»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4267200"/>
            <a:ext cx="2590800" cy="1943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49819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7200" y="228600"/>
            <a:ext cx="7315200" cy="7020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sz="2400" dirty="0"/>
              <a:t>Культура. Храмы в честь побед или исторических событий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00600" y="1443841"/>
            <a:ext cx="20574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/>
              <a:t>Андрей </a:t>
            </a:r>
            <a:r>
              <a:rPr lang="ru-RU" sz="1000" b="1" dirty="0" err="1"/>
              <a:t>Боголюбский</a:t>
            </a:r>
            <a:r>
              <a:rPr lang="ru-RU" sz="1000" dirty="0"/>
              <a:t>.  Победа над волжскими булгарами.</a:t>
            </a:r>
          </a:p>
          <a:p>
            <a:r>
              <a:rPr lang="ru-RU" sz="1000" b="1" u="sng" dirty="0" smtClean="0"/>
              <a:t>Церковь </a:t>
            </a:r>
            <a:r>
              <a:rPr lang="ru-RU" sz="1000" b="1" u="sng" dirty="0"/>
              <a:t>Покрова на Нерли </a:t>
            </a:r>
            <a:r>
              <a:rPr lang="ru-RU" sz="1000" dirty="0"/>
              <a:t>заложена Андреем </a:t>
            </a:r>
            <a:r>
              <a:rPr lang="ru-RU" sz="1000" dirty="0" err="1"/>
              <a:t>Боголюбским</a:t>
            </a:r>
            <a:r>
              <a:rPr lang="ru-RU" sz="1000" dirty="0"/>
              <a:t> в честь победы над волжскими булгарами и в память о погибшем сыне Изяславе. </a:t>
            </a:r>
            <a:r>
              <a:rPr lang="ru-RU" sz="1000" b="1" dirty="0"/>
              <a:t>Крестово-купольный храм, 1265 г.</a:t>
            </a:r>
          </a:p>
          <a:p>
            <a:endParaRPr lang="ru-RU" sz="1000" dirty="0"/>
          </a:p>
          <a:p>
            <a:r>
              <a:rPr lang="ru-RU" sz="1000" dirty="0"/>
              <a:t> </a:t>
            </a:r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2800" y="1219200"/>
            <a:ext cx="1543050" cy="20574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90775" y="1828800"/>
            <a:ext cx="18764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Взятие Казани Иваном Грозным в 1552г.</a:t>
            </a:r>
          </a:p>
          <a:p>
            <a:r>
              <a:rPr lang="ru-RU" sz="1000" b="1" u="sng" dirty="0"/>
              <a:t>Покровский собор ( храм  Василия Блаженного)</a:t>
            </a:r>
            <a:r>
              <a:rPr lang="ru-RU" sz="1000" dirty="0"/>
              <a:t> построен </a:t>
            </a:r>
            <a:r>
              <a:rPr lang="ru-RU" sz="1000" b="1" dirty="0"/>
              <a:t>на Красной площади в Москве</a:t>
            </a:r>
            <a:r>
              <a:rPr lang="ru-RU" sz="1000" dirty="0"/>
              <a:t>, архитекторы </a:t>
            </a:r>
            <a:r>
              <a:rPr lang="ru-RU" sz="1000" b="1" dirty="0"/>
              <a:t>Постник и </a:t>
            </a:r>
            <a:r>
              <a:rPr lang="ru-RU" sz="1000" b="1" dirty="0" err="1"/>
              <a:t>Барма</a:t>
            </a:r>
            <a:r>
              <a:rPr lang="ru-RU" sz="1000" b="1" dirty="0"/>
              <a:t>.</a:t>
            </a:r>
          </a:p>
          <a:p>
            <a:r>
              <a:rPr lang="ru-RU" sz="1000" dirty="0"/>
              <a:t>Строился в 1555-1561 г.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3561" y="1061084"/>
            <a:ext cx="1737214" cy="20732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205012"/>
            <a:ext cx="2045694" cy="219181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477000" y="5264278"/>
            <a:ext cx="251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u="sng" dirty="0"/>
              <a:t>Храм Спаса  на  Крови в Петербурге, </a:t>
            </a:r>
            <a:r>
              <a:rPr lang="ru-RU" sz="1000" dirty="0"/>
              <a:t>воздвигнут на месте гибели Александра II  в </a:t>
            </a:r>
            <a:r>
              <a:rPr lang="ru-RU" sz="1000" b="1" dirty="0"/>
              <a:t>1881 </a:t>
            </a:r>
            <a:r>
              <a:rPr lang="ru-RU" sz="1000" dirty="0"/>
              <a:t>году. Храм сооружён в 1883-1907 на пожертвования со всей  России.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9617" y="3219355"/>
            <a:ext cx="2200783" cy="200396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62000" y="5181599"/>
            <a:ext cx="3124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 smtClean="0"/>
          </a:p>
          <a:p>
            <a:r>
              <a:rPr lang="ru-RU" sz="1000" b="1" dirty="0" smtClean="0"/>
              <a:t>Отечественная </a:t>
            </a:r>
            <a:r>
              <a:rPr lang="ru-RU" sz="1000" b="1" dirty="0"/>
              <a:t>война 1812 года.</a:t>
            </a:r>
          </a:p>
          <a:p>
            <a:r>
              <a:rPr lang="ru-RU" sz="1000" b="1" u="sng" dirty="0"/>
              <a:t>Храм Христа Спасителя</a:t>
            </a:r>
            <a:r>
              <a:rPr lang="ru-RU" sz="1000" dirty="0"/>
              <a:t>, </a:t>
            </a:r>
            <a:r>
              <a:rPr lang="ru-RU" sz="1000" u="sng" dirty="0"/>
              <a:t>архитектор </a:t>
            </a:r>
            <a:r>
              <a:rPr lang="ru-RU" sz="1000" u="sng" dirty="0" err="1"/>
              <a:t>К.А.Тон</a:t>
            </a:r>
            <a:r>
              <a:rPr lang="ru-RU" sz="1000" dirty="0"/>
              <a:t>. Храм был воздвигнут на собранные пожертвования. Москва.</a:t>
            </a:r>
          </a:p>
          <a:p>
            <a:r>
              <a:rPr lang="ru-RU" sz="1000" dirty="0"/>
              <a:t>Строительство: </a:t>
            </a:r>
            <a:r>
              <a:rPr lang="ru-RU" sz="1000" b="1" dirty="0"/>
              <a:t>1838-1883.</a:t>
            </a:r>
          </a:p>
          <a:p>
            <a:r>
              <a:rPr lang="ru-RU" sz="1000" dirty="0"/>
              <a:t>Здание разрушено в </a:t>
            </a:r>
            <a:r>
              <a:rPr lang="ru-RU" sz="1000" b="1" dirty="0"/>
              <a:t>1931 г</a:t>
            </a:r>
            <a:r>
              <a:rPr lang="ru-RU" sz="1000" dirty="0"/>
              <a:t>. Воссоздано в </a:t>
            </a:r>
            <a:r>
              <a:rPr lang="ru-RU" sz="1000" b="1" dirty="0"/>
              <a:t>1994-1997 г</a:t>
            </a:r>
            <a:r>
              <a:rPr lang="ru-RU" sz="1000" dirty="0"/>
              <a:t>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68085" y="196961"/>
            <a:ext cx="475529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2044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-993" t="1325" r="13907" b="-1656"/>
          <a:stretch/>
        </p:blipFill>
        <p:spPr>
          <a:xfrm>
            <a:off x="6720864" y="3386241"/>
            <a:ext cx="2248780" cy="2590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066800"/>
            <a:ext cx="3048000" cy="22897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66800" y="228600"/>
            <a:ext cx="6858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Иконы, которые чаще всего встречаются на ЕГЭ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b="11111"/>
          <a:stretch/>
        </p:blipFill>
        <p:spPr>
          <a:xfrm>
            <a:off x="381000" y="3661336"/>
            <a:ext cx="2743200" cy="2438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l="5468" t="13540" r="48438" b="11460"/>
          <a:stretch/>
        </p:blipFill>
        <p:spPr>
          <a:xfrm>
            <a:off x="3815006" y="1219200"/>
            <a:ext cx="1327169" cy="161959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169976" y="1219200"/>
            <a:ext cx="3821624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rgbClr val="424547"/>
                </a:solidFill>
                <a:latin typeface="georgia" panose="02040502050405020303" pitchFamily="18" charset="0"/>
              </a:rPr>
              <a:t>Икона </a:t>
            </a:r>
            <a:r>
              <a:rPr lang="ru-RU" sz="1000" dirty="0">
                <a:solidFill>
                  <a:srgbClr val="424547"/>
                </a:solidFill>
                <a:latin typeface="georgia" panose="02040502050405020303" pitchFamily="18" charset="0"/>
              </a:rPr>
              <a:t>Казанской Божьей Матери испокон веков наделялась чудодейственными свойствами. К ней обращались в самые драматические моменты российской истории. Ходят легенды, будто в дни Второй мировой войны, когда русские войска готовились к прорыву блокады, был дан приказ вывезти икону на фронт и пронести по всем воинским частям, несмотря на принципы атеизма, распространявшиеся в советском государстве. Верующие люди полагают, что именно чудотворная икона помогла советским войскам в январе 1944 года.</a:t>
            </a:r>
            <a:endParaRPr lang="ru-RU" sz="1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81400" y="2971800"/>
            <a:ext cx="2839819" cy="2129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16071" y="76200"/>
            <a:ext cx="475529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3159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035486"/>
            <a:ext cx="3276600" cy="2093539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47700" y="3250111"/>
            <a:ext cx="3505200" cy="193148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1000" y="5257800"/>
            <a:ext cx="4038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262626"/>
                </a:solidFill>
                <a:latin typeface="PT Sans"/>
              </a:rPr>
              <a:t>Многие знают, что в Куликовской битве 1380 года, положившей начало освобождению Руси от ордынского ига, большую роль в успехе русского войска сыграли два монаха – </a:t>
            </a:r>
            <a:r>
              <a:rPr lang="ru-RU" sz="1000" b="1" dirty="0">
                <a:solidFill>
                  <a:srgbClr val="262626"/>
                </a:solidFill>
                <a:latin typeface="PT Sans"/>
              </a:rPr>
              <a:t>Александр </a:t>
            </a:r>
            <a:r>
              <a:rPr lang="ru-RU" sz="1000" b="1" dirty="0" err="1">
                <a:solidFill>
                  <a:srgbClr val="262626"/>
                </a:solidFill>
                <a:latin typeface="PT Sans"/>
              </a:rPr>
              <a:t>Пересвет</a:t>
            </a:r>
            <a:r>
              <a:rPr lang="ru-RU" sz="1000" b="1" dirty="0">
                <a:solidFill>
                  <a:srgbClr val="262626"/>
                </a:solidFill>
                <a:latin typeface="PT Sans"/>
              </a:rPr>
              <a:t> и Андрей </a:t>
            </a:r>
            <a:r>
              <a:rPr lang="ru-RU" sz="1000" b="1" dirty="0" err="1">
                <a:solidFill>
                  <a:srgbClr val="262626"/>
                </a:solidFill>
                <a:latin typeface="PT Sans"/>
              </a:rPr>
              <a:t>Ослябя</a:t>
            </a:r>
            <a:r>
              <a:rPr lang="ru-RU" sz="1000" b="1" dirty="0" smtClean="0">
                <a:solidFill>
                  <a:srgbClr val="262626"/>
                </a:solidFill>
                <a:latin typeface="PT Sans"/>
              </a:rPr>
              <a:t>.</a:t>
            </a:r>
          </a:p>
          <a:p>
            <a:endParaRPr lang="ru-RU" sz="1000" b="1" dirty="0">
              <a:solidFill>
                <a:srgbClr val="262626"/>
              </a:solidFill>
              <a:latin typeface="PT Sans"/>
            </a:endParaRPr>
          </a:p>
          <a:p>
            <a:endParaRPr lang="ru-RU" sz="1000" b="1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95800" y="5257800"/>
            <a:ext cx="449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262626"/>
                </a:solidFill>
                <a:latin typeface="PT Sans"/>
              </a:rPr>
              <a:t>Андрей </a:t>
            </a:r>
            <a:r>
              <a:rPr lang="ru-RU" sz="1000" b="1" dirty="0" err="1">
                <a:solidFill>
                  <a:srgbClr val="262626"/>
                </a:solidFill>
                <a:latin typeface="PT Sans"/>
              </a:rPr>
              <a:t>Ослябя</a:t>
            </a:r>
            <a:r>
              <a:rPr lang="ru-RU" sz="1000" b="1" dirty="0">
                <a:solidFill>
                  <a:srgbClr val="262626"/>
                </a:solidFill>
                <a:latin typeface="PT Sans"/>
              </a:rPr>
              <a:t> </a:t>
            </a:r>
            <a:r>
              <a:rPr lang="ru-RU" sz="1000" dirty="0">
                <a:solidFill>
                  <a:srgbClr val="262626"/>
                </a:solidFill>
                <a:latin typeface="PT Sans"/>
              </a:rPr>
              <a:t>также погиб в бою на Куликовом поле. Рассказывали, что инок первым ринулся в бой после гибели </a:t>
            </a:r>
            <a:r>
              <a:rPr lang="ru-RU" sz="1000" b="1" dirty="0" err="1">
                <a:solidFill>
                  <a:srgbClr val="262626"/>
                </a:solidFill>
                <a:latin typeface="PT Sans"/>
              </a:rPr>
              <a:t>Пересвета</a:t>
            </a:r>
            <a:r>
              <a:rPr lang="ru-RU" sz="1000" b="1" dirty="0">
                <a:solidFill>
                  <a:srgbClr val="262626"/>
                </a:solidFill>
                <a:latin typeface="PT Sans"/>
              </a:rPr>
              <a:t>.</a:t>
            </a:r>
            <a:r>
              <a:rPr lang="ru-RU" sz="1000" dirty="0">
                <a:solidFill>
                  <a:srgbClr val="262626"/>
                </a:solidFill>
                <a:latin typeface="PT Sans"/>
              </a:rPr>
              <a:t> Он же отнёс раненого князя Дмитрия в сторону под берёзу, где его и нашли после сражения.</a:t>
            </a:r>
            <a:endParaRPr lang="ru-RU" sz="1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8600" y="381000"/>
            <a:ext cx="8534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Судьбоносное благословение на Куликовскую </a:t>
            </a:r>
            <a:r>
              <a:rPr lang="ru-RU" dirty="0" smtClean="0"/>
              <a:t>битву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724400" y="2209800"/>
            <a:ext cx="426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PT Sans"/>
              </a:rPr>
              <a:t>Преподобный </a:t>
            </a:r>
            <a:r>
              <a:rPr lang="ru-RU" sz="1000" b="1" dirty="0">
                <a:latin typeface="PT Sans"/>
              </a:rPr>
              <a:t>Сергий Радонежский </a:t>
            </a:r>
            <a:r>
              <a:rPr lang="ru-RU" sz="1000" dirty="0">
                <a:latin typeface="PT Sans"/>
              </a:rPr>
              <a:t>благословил </a:t>
            </a:r>
            <a:r>
              <a:rPr lang="ru-RU" sz="1000" dirty="0" smtClean="0">
                <a:latin typeface="PT Sans"/>
              </a:rPr>
              <a:t>князя </a:t>
            </a:r>
            <a:r>
              <a:rPr lang="ru-RU" sz="1000" b="1" dirty="0" smtClean="0">
                <a:latin typeface="PT Sans"/>
              </a:rPr>
              <a:t>Дмитрия Ивановича</a:t>
            </a:r>
            <a:r>
              <a:rPr lang="ru-RU" sz="1000" dirty="0" smtClean="0">
                <a:latin typeface="PT Sans"/>
              </a:rPr>
              <a:t> перед</a:t>
            </a:r>
            <a:r>
              <a:rPr lang="ru-RU" sz="1000" dirty="0">
                <a:latin typeface="PT Sans"/>
              </a:rPr>
              <a:t> </a:t>
            </a:r>
            <a:r>
              <a:rPr lang="ru-RU" sz="1000" dirty="0">
                <a:latin typeface="PT Sans"/>
                <a:hlinkClick r:id="rId4"/>
              </a:rPr>
              <a:t>Куликовской </a:t>
            </a:r>
            <a:r>
              <a:rPr lang="ru-RU" sz="1000" dirty="0" smtClean="0">
                <a:latin typeface="PT Sans"/>
                <a:hlinkClick r:id="rId4"/>
              </a:rPr>
              <a:t>битвой</a:t>
            </a:r>
            <a:endParaRPr lang="ru-RU" sz="10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/>
          <a:srcRect l="8000" t="14000" r="5000" b="24667"/>
          <a:stretch/>
        </p:blipFill>
        <p:spPr>
          <a:xfrm>
            <a:off x="5029200" y="3218830"/>
            <a:ext cx="3568078" cy="188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5587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1"/>
            <a:ext cx="4800600" cy="30963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3200400"/>
            <a:ext cx="4479006" cy="2758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4267200"/>
            <a:ext cx="4188368" cy="15486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84037" y="152401"/>
            <a:ext cx="475529" cy="4816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00757" y="228600"/>
            <a:ext cx="3281243" cy="2941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dirty="0" smtClean="0">
                <a:solidFill>
                  <a:schemeClr val="accent1"/>
                </a:solidFill>
                <a:latin typeface="-apple-system"/>
              </a:rPr>
              <a:t>ЕРЕСИ </a:t>
            </a:r>
            <a:r>
              <a:rPr lang="ru-RU" sz="800" dirty="0">
                <a:solidFill>
                  <a:schemeClr val="accent1"/>
                </a:solidFill>
                <a:latin typeface="-apple-system"/>
              </a:rPr>
              <a:t>- ЧТО НУЖНО ЗНАТЬ ДЛЯ ЕГЭ? </a:t>
            </a:r>
            <a:r>
              <a:rPr lang="ru-RU" sz="1000" dirty="0">
                <a:solidFill>
                  <a:schemeClr val="accent1"/>
                </a:solidFill>
              </a:rPr>
              <a:t/>
            </a:r>
            <a:br>
              <a:rPr lang="ru-RU" sz="1000" dirty="0">
                <a:solidFill>
                  <a:schemeClr val="accent1"/>
                </a:solidFill>
              </a:rPr>
            </a:br>
            <a:r>
              <a:rPr lang="ru-RU" sz="1000" b="1" dirty="0" err="1">
                <a:solidFill>
                  <a:srgbClr val="C00000"/>
                </a:solidFill>
                <a:latin typeface="-apple-system"/>
              </a:rPr>
              <a:t>Е́ресь</a:t>
            </a:r>
            <a:r>
              <a:rPr lang="ru-RU" sz="1000" dirty="0">
                <a:solidFill>
                  <a:srgbClr val="000000"/>
                </a:solidFill>
                <a:latin typeface="-apple-system"/>
              </a:rPr>
              <a:t> (др.-греч. α</a:t>
            </a:r>
            <a:r>
              <a:rPr lang="ru-RU" sz="1000" dirty="0" err="1">
                <a:solidFill>
                  <a:srgbClr val="000000"/>
                </a:solidFill>
                <a:latin typeface="-apple-system"/>
              </a:rPr>
              <a:t>ἵρεσις</a:t>
            </a:r>
            <a:r>
              <a:rPr lang="ru-RU" sz="1000" dirty="0">
                <a:solidFill>
                  <a:srgbClr val="000000"/>
                </a:solidFill>
                <a:latin typeface="-apple-system"/>
              </a:rPr>
              <a:t> — «выбор, направление, мнение») — сознательное отклонение от догматов веры, предлагающее иной подход к религиозному учению.</a:t>
            </a:r>
            <a:r>
              <a:rPr lang="ru-RU" sz="1000" dirty="0"/>
              <a:t/>
            </a:r>
            <a:br>
              <a:rPr lang="ru-RU" sz="1000" dirty="0"/>
            </a:br>
            <a:r>
              <a:rPr lang="ru-RU" sz="1000" dirty="0" smtClean="0">
                <a:solidFill>
                  <a:srgbClr val="C00000"/>
                </a:solidFill>
                <a:latin typeface="-apple-system"/>
              </a:rPr>
              <a:t>факты</a:t>
            </a:r>
            <a:r>
              <a:rPr lang="ru-RU" sz="1000" dirty="0">
                <a:solidFill>
                  <a:srgbClr val="C00000"/>
                </a:solidFill>
                <a:latin typeface="-apple-system"/>
              </a:rPr>
              <a:t>, которые нужно знать для ЕГЭ</a:t>
            </a:r>
            <a:r>
              <a:rPr lang="ru-RU" sz="1000" dirty="0">
                <a:solidFill>
                  <a:srgbClr val="000000"/>
                </a:solidFill>
                <a:latin typeface="-apple-system"/>
              </a:rPr>
              <a:t>:</a:t>
            </a:r>
            <a:r>
              <a:rPr lang="ru-RU" sz="1000" dirty="0"/>
              <a:t/>
            </a:r>
            <a:br>
              <a:rPr lang="ru-RU" sz="1000" dirty="0"/>
            </a:br>
            <a:r>
              <a:rPr lang="ru-RU" sz="1000" b="1" u="sng" dirty="0" smtClean="0"/>
              <a:t>Ересь </a:t>
            </a:r>
            <a:r>
              <a:rPr lang="ru-RU" sz="1000" b="1" u="sng" dirty="0" err="1"/>
              <a:t>жидовствующих</a:t>
            </a:r>
            <a:r>
              <a:rPr lang="ru-RU" sz="1000" b="1" u="sng" dirty="0"/>
              <a:t>. </a:t>
            </a:r>
            <a:endParaRPr lang="ru-RU" sz="1000" b="1" u="sng" dirty="0" smtClean="0"/>
          </a:p>
          <a:p>
            <a:r>
              <a:rPr lang="ru-RU" sz="1000" dirty="0" smtClean="0"/>
              <a:t>Это </a:t>
            </a:r>
            <a:r>
              <a:rPr lang="ru-RU" sz="1000" dirty="0" err="1"/>
              <a:t>православно</a:t>
            </a:r>
            <a:r>
              <a:rPr lang="ru-RU" sz="1000" dirty="0"/>
              <a:t>-церковное название для ряда разнородных религиозных движений. Часто используется применительно к сформировавшейся в последней четверти XV века, не вполне однородной по социальному составу и идеологической ориентации группе вольнодумцев, главным образом, в Великом Новгороде и Москве.</a:t>
            </a:r>
          </a:p>
          <a:p>
            <a:r>
              <a:rPr lang="ru-RU" sz="1000" dirty="0" smtClean="0">
                <a:solidFill>
                  <a:srgbClr val="FF0000"/>
                </a:solidFill>
              </a:rPr>
              <a:t>💯 </a:t>
            </a:r>
            <a:r>
              <a:rPr lang="ru-RU" sz="1000" dirty="0"/>
              <a:t>Личности:</a:t>
            </a:r>
          </a:p>
          <a:p>
            <a:r>
              <a:rPr lang="ru-RU" sz="1000" dirty="0"/>
              <a:t>• Федор Курицын – отрицание монашества</a:t>
            </a:r>
          </a:p>
          <a:p>
            <a:r>
              <a:rPr lang="ru-RU" sz="1000" dirty="0"/>
              <a:t>• Феодосий Косой - отрицание божественной сути Христа</a:t>
            </a:r>
          </a:p>
          <a:p>
            <a:r>
              <a:rPr lang="ru-RU" sz="1000" dirty="0"/>
              <a:t>• Матвей </a:t>
            </a:r>
            <a:r>
              <a:rPr lang="ru-RU" sz="1000" dirty="0" err="1"/>
              <a:t>Башкин</a:t>
            </a:r>
            <a:r>
              <a:rPr lang="ru-RU" sz="1000" dirty="0"/>
              <a:t> - отрицание таинств</a:t>
            </a:r>
          </a:p>
        </p:txBody>
      </p:sp>
    </p:spTree>
    <p:extLst>
      <p:ext uri="{BB962C8B-B14F-4D97-AF65-F5344CB8AC3E}">
        <p14:creationId xmlns:p14="http://schemas.microsoft.com/office/powerpoint/2010/main" xmlns="" val="157485131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604</TotalTime>
  <Words>1005</Words>
  <Application>Microsoft Office PowerPoint</Application>
  <PresentationFormat>Экран (4:3)</PresentationFormat>
  <Paragraphs>150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Ретро</vt:lpstr>
      <vt:lpstr>Изучение темы : «Освещение вопросов влияния религии на политику российского государства»  в процессе подготовки  к ОГЭ и ЕГЭ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 Крайнова</dc:creator>
  <cp:lastModifiedBy>Карина</cp:lastModifiedBy>
  <cp:revision>58</cp:revision>
  <dcterms:created xsi:type="dcterms:W3CDTF">2015-01-25T19:20:40Z</dcterms:created>
  <dcterms:modified xsi:type="dcterms:W3CDTF">2022-06-02T15:16:42Z</dcterms:modified>
</cp:coreProperties>
</file>