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8" r:id="rId7"/>
    <p:sldId id="264" r:id="rId8"/>
    <p:sldId id="265" r:id="rId9"/>
    <p:sldId id="270" r:id="rId10"/>
    <p:sldId id="284" r:id="rId11"/>
    <p:sldId id="285" r:id="rId12"/>
    <p:sldId id="293" r:id="rId13"/>
    <p:sldId id="286" r:id="rId14"/>
    <p:sldId id="267" r:id="rId15"/>
    <p:sldId id="266" r:id="rId16"/>
    <p:sldId id="269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92" r:id="rId25"/>
    <p:sldId id="280" r:id="rId26"/>
    <p:sldId id="281" r:id="rId27"/>
    <p:sldId id="287" r:id="rId28"/>
    <p:sldId id="288" r:id="rId29"/>
    <p:sldId id="282" r:id="rId30"/>
    <p:sldId id="283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46" autoAdjust="0"/>
    <p:restoredTop sz="87069" autoAdjust="0"/>
  </p:normalViewPr>
  <p:slideViewPr>
    <p:cSldViewPr snapToGrid="0">
      <p:cViewPr varScale="1">
        <p:scale>
          <a:sx n="91" d="100"/>
          <a:sy n="91" d="100"/>
        </p:scale>
        <p:origin x="-34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E0E2-8600-4CBC-9914-B1CB224CFB9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37AA7-9AAE-478A-A309-30D67FB03E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75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37AA7-9AAE-478A-A309-30D67FB03EF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36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37AA7-9AAE-478A-A309-30D67FB03EF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58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NUL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481" y="2404534"/>
            <a:ext cx="9546956" cy="1646302"/>
          </a:xfrm>
        </p:spPr>
        <p:txBody>
          <a:bodyPr/>
          <a:lstStyle/>
          <a:p>
            <a:r>
              <a:rPr lang="ru-RU" dirty="0" smtClean="0"/>
              <a:t>«Работа с иллюстративным материалом на уроках истории в целях подготовки к ВПР и ГИА»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Леусенко  Виктория Андреевна, учитель общественных дисциплин МБОУ «Эколого-биологический лицей №35» г. Майкопа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7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68" y="193183"/>
            <a:ext cx="118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Установите соответствие  между князьями и святынями, построенными во время их правления. Внесите цифры, под которыми указаны святыни в соответствующие графы таблицы, напротив имени князя.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6316928"/>
              </p:ext>
            </p:extLst>
          </p:nvPr>
        </p:nvGraphicFramePr>
        <p:xfrm>
          <a:off x="8113688" y="3384346"/>
          <a:ext cx="4078312" cy="34268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9156"/>
                <a:gridCol w="203915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Князья</a:t>
                      </a:r>
                      <a:endParaRPr lang="ru-RU" dirty="0">
                        <a:solidFill>
                          <a:schemeClr val="accent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Святыни</a:t>
                      </a:r>
                      <a:endParaRPr lang="ru-RU" dirty="0">
                        <a:solidFill>
                          <a:schemeClr val="accent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2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Ярослав  Мудрый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Владимир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Ю.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Долгорукий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В.Мономах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2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А.Боголюбский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http://chydesa-mira.ru/wp-content/uploads/2016/10/sof-so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025" y="839514"/>
            <a:ext cx="367058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vatars.mds.yandex.net/get-pdb/805160/d974a626-66eb-4af9-87ec-2b82d2ec96af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151" y="839514"/>
            <a:ext cx="312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monuments.top/wp-content/uploads/2018/06/14576855306-0d9db53019d2b1ori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9070" y="839514"/>
            <a:ext cx="337710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avatars.mds.yandex.net/get-pdb/1687347/997382ec-f9b4-461a-ad74-c389980c50c4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025" y="3785766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avatars.mds.yandex.net/get-pdb/216365/96ec6101-3d2a-4888-a0d2-07e13e1474c7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14" r="9849" b="10732"/>
          <a:stretch/>
        </p:blipFill>
        <p:spPr bwMode="auto">
          <a:xfrm>
            <a:off x="834886" y="3438940"/>
            <a:ext cx="2054087" cy="32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668" y="839514"/>
            <a:ext cx="58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3947" y="839514"/>
            <a:ext cx="30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304" y="839514"/>
            <a:ext cx="47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69" y="3438940"/>
            <a:ext cx="39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4017" y="3623606"/>
            <a:ext cx="41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3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577" y="218941"/>
            <a:ext cx="1171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 вами  изображения зданий  известных русских архитекторов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XVIII – XIX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веков, построенные ими  в разных архитектурных стилях. Установите  соответствие между зданиями (назвав их) и архитекторами  и укажите, в каком стиле построено каждое здание. Заполните  таблицу.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avatars.mds.yandex.net/get-pdb/34158/ff00fb1f-7ecb-4879-8571-a641c6a3e005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45" r="2375" b="22892"/>
          <a:stretch/>
        </p:blipFill>
        <p:spPr bwMode="auto">
          <a:xfrm>
            <a:off x="476518" y="1142271"/>
            <a:ext cx="5195755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g.lookmytrips.com/images/look72jd/big-56d5e862ff9367502305c14e-58a4c950c8e65-1ca9i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7" t="5313" r="16410" b="11833"/>
          <a:stretch/>
        </p:blipFill>
        <p:spPr bwMode="auto">
          <a:xfrm>
            <a:off x="6117469" y="1142271"/>
            <a:ext cx="320148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11841.vh.co.ru/upload/images/photo/1/10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6" t="7601" r="2512"/>
          <a:stretch/>
        </p:blipFill>
        <p:spPr bwMode="auto">
          <a:xfrm>
            <a:off x="257577" y="3541691"/>
            <a:ext cx="4246395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6047339"/>
              </p:ext>
            </p:extLst>
          </p:nvPr>
        </p:nvGraphicFramePr>
        <p:xfrm>
          <a:off x="4597757" y="4031086"/>
          <a:ext cx="7379596" cy="23008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711"/>
                <a:gridCol w="1745087"/>
                <a:gridCol w="1844899"/>
                <a:gridCol w="1844899"/>
              </a:tblGrid>
              <a:tr h="5151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К.А.Тон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О. Монферран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К.Росси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28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Архитектурный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памятник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286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Стиль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306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1\IMG_20190816_151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3" t="18590" r="7254" b="11175"/>
          <a:stretch/>
        </p:blipFill>
        <p:spPr bwMode="auto">
          <a:xfrm>
            <a:off x="6413678" y="218941"/>
            <a:ext cx="551357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nastroy.net/pic/images/post/358622-15226668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fb.ru/misc/i/gallery/20842/8139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0" t="10427" r="7301"/>
          <a:stretch/>
        </p:blipFill>
        <p:spPr bwMode="auto">
          <a:xfrm>
            <a:off x="460375" y="888641"/>
            <a:ext cx="1651760" cy="25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1784982/3f875c35-f8c3-49fb-b53f-73dcf162c5df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163" y="888641"/>
            <a:ext cx="163154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0163" y="2933368"/>
            <a:ext cx="163154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.И. Челюскин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https://ds04.infourok.ru/uploads/ex/0dc9/0007c270-6adb0a27/1/img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1" r="11189" b="10670"/>
          <a:stretch/>
        </p:blipFill>
        <p:spPr bwMode="auto">
          <a:xfrm>
            <a:off x="155575" y="3519758"/>
            <a:ext cx="4107332" cy="321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900igr.net/up/datai/208087/0015-014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702" y="840116"/>
            <a:ext cx="2141335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upload.wikimedia.org/wikipedia/commons/thumb/7/78/Vrangel_FP.jpg/1200px-Vrangel_F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4549" y="3519758"/>
            <a:ext cx="273226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9335" y="6349285"/>
            <a:ext cx="222747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Ф.П. Врангель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4746940"/>
              </p:ext>
            </p:extLst>
          </p:nvPr>
        </p:nvGraphicFramePr>
        <p:xfrm>
          <a:off x="7156174" y="3102645"/>
          <a:ext cx="503582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609"/>
                <a:gridCol w="1678609"/>
                <a:gridCol w="1678609"/>
              </a:tblGrid>
              <a:tr h="11751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Имена русских путешественников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объекта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 на карте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159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Беринг Витус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С.И. Челюскин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 Х.П. и Д.Я. Лаптевы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59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С.И. Дежнёв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 Ф.П. Врангель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6293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Назовите  географические объекты, открытые русскими  путешественниками и укажите номер, под которым открытие указано на карте. Заполните таблицу.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0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9245"/>
            <a:ext cx="103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Укажите названия памятников  и места, где они установлены</a:t>
            </a:r>
            <a:endParaRPr lang="ru-RU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aeslib.ru/wp-content/uploads/2017/07/8896652wjy-768x1217-e1501478758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746" y="989395"/>
            <a:ext cx="197729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ruxpert.ru/images/a/a6/%D0%9F%D0%B0%D0%BC%D1%8F%D1%82%D0%BD%D0%B8%D0%BA_%D0%A0%D0%BE%D0%B4%D0%B8%D0%BD%D0%B0-%D0%9C%D0%B0%D1%82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ruxpert.ru/images/a/a6/%D0%9F%D0%B0%D0%BC%D1%8F%D1%82%D0%BD%D0%B8%D0%BA_%D0%A0%D0%BE%D0%B4%D0%B8%D0%BD%D0%B0-%D0%9C%D0%B0%D1%82%D1%8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ruxpert.ru/images/a/a6/%D0%9F%D0%B0%D0%BC%D1%8F%D1%82%D0%BD%D0%B8%D0%BA_%D0%A0%D0%BE%D0%B4%D0%B8%D0%BD%D0%B0-%D0%9C%D0%B0%D1%82%D1%8C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0" name="Picture 10" descr="https://avatars.mds.yandex.net/get-pdb/34158/018df580-8b23-401c-8684-913e9f86868d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82" t="-88739" r="35652" b="5307"/>
          <a:stretch/>
        </p:blipFill>
        <p:spPr bwMode="auto">
          <a:xfrm>
            <a:off x="3709148" y="-2340605"/>
            <a:ext cx="2107637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avatars.mds.yandex.net/get-zen_doc/197997/pub_5c3a44283c739a00aa484d23_5c3f8d5cf7c3db00ac8a4c97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5" y="4425146"/>
            <a:ext cx="5068148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900igr.net/up/datai/93663/0014-017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9710" y="989395"/>
            <a:ext cx="37242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989395"/>
            <a:ext cx="4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2901" y="860910"/>
            <a:ext cx="55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75" y="4533363"/>
            <a:ext cx="72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989395"/>
            <a:ext cx="43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1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1"/>
            <a:ext cx="115286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 прочтите отрывки и подумайте, к каким из перечисленных ниже картин В.М. Васнецова они больше подходят?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1)Вот нахмурил царь брови чёрные                                    2) Как пряму ехати -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  навёл на него очи зоркие,                                                 Живу не бывати,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Словно ястреб взглянул с высоты небес.                             Нет пути ни прохожему,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Вот о землю царь стукнул палкою.                                      Ни проезжему, ни пролетному…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 дубовый пол на полчетверти                                            Направу  ехати – женату  быти,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Он железным пробил наконечником.                                  Налеву – богату быти.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3) И вина кровавого тут недостало,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Тут и пир докончили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Храбрые русичи: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Сватов напоили,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А сами полегли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За землю Русскую.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2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1667"/>
            <a:ext cx="3998259" cy="240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964" y="1"/>
            <a:ext cx="641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 В.М. Васнецова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68707"/>
            <a:ext cx="351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богатыря»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1694" y="461666"/>
            <a:ext cx="5414683" cy="290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1294" y="3370729"/>
            <a:ext cx="41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«После побоища»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18" y="3370729"/>
            <a:ext cx="5161710" cy="2919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436659"/>
            <a:ext cx="489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«Витязь на распутье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6776" y="1264024"/>
            <a:ext cx="3228772" cy="55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800" y="5791200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«Царь Иван Грозный»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1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5885" y="2495228"/>
            <a:ext cx="6566115" cy="4362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45478" y="2650210"/>
            <a:ext cx="2846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К.В. Лебедев «Крещение киевлян»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106332" cy="3688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6976"/>
            <a:ext cx="28671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В.М. Назарук «Проводы Перуна. Крещение Руси»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926" y="4494508"/>
            <a:ext cx="446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Одинаково ли художники  относятся к изображаемому событию?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0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ndia.ru/text/80/410/images/image001_1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6786" y="201478"/>
            <a:ext cx="4583867" cy="6075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191214" y="6276814"/>
            <a:ext cx="437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Кукрыниксы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46678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Опишите карикатуру.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Изображен волк, которому два господина в цилиндрах скармливают пирожок с надписью «Чехословакия». В стороне стоит третий господин, который довольно потирает руки.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Кого символизируют персонажи карикатуры? Приведите обоснования своим выводам.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волк символизирует Германию (головной убор, немецкий крест на шее), два человека на первом плане – Францию и Великобританию (флаги на цилиндрах), человек на заднем плане – США (одежда, дым и сигары в виде знака американского доллара).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Определите историческое событие.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Мюнхенский сговор, 1938 г.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Какими психологическими характеристиками наделяет персонажей автор?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Германия – жадность, агрессия; Франция и Великобритания – трусость, угодничество, хитрость (стремятся направить агрессию Германии на Восток); США – как бы не при чем, но внимательно наблюдает за происходящим, ехидно улыбаясь и потирая руки, т. е. извлекают пользу за счет других.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Какие идеи хотел донести автор карикатуры?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Западные страны «скормили» Гитлеру Чехословакию, стремясь направить агрессию Германии на Восток.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С какой целью создана карикатура?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автор стремится разоблачить коварную роль западных держав в Мюнхенском сговоре.</a:t>
            </a:r>
          </a:p>
        </p:txBody>
      </p:sp>
    </p:spTree>
    <p:extLst>
      <p:ext uri="{BB962C8B-B14F-4D97-AF65-F5344CB8AC3E}">
        <p14:creationId xmlns:p14="http://schemas.microsoft.com/office/powerpoint/2010/main" xmlns="" val="34818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671" y="338203"/>
            <a:ext cx="924420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  «Отгадай  героя»</a:t>
            </a:r>
          </a:p>
          <a:p>
            <a:pPr marL="342900" indent="-3429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Легендарный герой  Гражданской войны. Погиб 19 сентября 1919 г. , получив  ранение  в живот во время неожиданной атаки  белых. О нём братья Васильевы сняли фильм в 1934 г., в основу которого был положен роман Д. Фурманова.</a:t>
            </a:r>
          </a:p>
          <a:p>
            <a:pPr marL="342900" indent="-342900" algn="just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Генерал-майор, находившийся в должности командира 316-й стрелковой дивизии с 12 июля 1941 г. В октябре 1941 г. дивизия прибыла в состав действующей армии на Западный фронт и героически участвовала в оборонительных боях Московской битвы, отбивая более двух месяцев атаки танковых и пехотных частей врага на волоколамском направлении.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Основоположник отечественной аэродинамики. Его именем названа военно-воздушная академия. Вывел формулу подъёма силы крыла.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9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62" y="1344938"/>
            <a:ext cx="320675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440" y="3557913"/>
            <a:ext cx="8229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020" y="939040"/>
            <a:ext cx="3371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344938"/>
            <a:ext cx="46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3041" y="939040"/>
            <a:ext cx="57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2.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18981" y="6162805"/>
            <a:ext cx="70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438411" y="200416"/>
            <a:ext cx="1054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Марки, посвящённые известным личностям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5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33" y="270251"/>
            <a:ext cx="6818286" cy="52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434" y="5796366"/>
            <a:ext cx="654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С.В. Иванов. «Смотр служилых людей»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77193" y="588936"/>
            <a:ext cx="4184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детали, подтверждающие достоинства и недостатки русского  войска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8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347" y="663880"/>
            <a:ext cx="2981195" cy="2793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842" y="914661"/>
            <a:ext cx="2247900" cy="2247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6118" y="200416"/>
            <a:ext cx="3744625" cy="4133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041" y="3162561"/>
            <a:ext cx="3277383" cy="3425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037" y="2934223"/>
            <a:ext cx="2583869" cy="4002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16" y="200416"/>
            <a:ext cx="7590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Знаешь ли ты  исторических деятелей?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670" y="4430332"/>
            <a:ext cx="1813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Узнать исторических деятелей  без подписи и рассказать о его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8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9307"/>
            <a:ext cx="860066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фото исторических деятелей (без подписи) определить, кому из них принадлежат приводимые высказывания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«Кадры решают всё»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«Экономика должна быть  экономной»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«Каждая кухарка должна научиться управлять  государством»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«Берите суверенитета  столько, сколько вы его сможете проглотить…»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0" name="Picture 6" descr="https://avatars.mds.yandex.net/get-pdb/1813549/ef6e278c-0b86-475a-8b23-d5e4b3ab821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3930" y="124406"/>
            <a:ext cx="2413244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onid-Brezhnev-interesnyefakty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2883" y="3857060"/>
            <a:ext cx="4176000" cy="28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s://imgp.golos.io/0x0/https:/ic.pics.livejournal.com/sahallin/18886316/1511705/1511705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https://imgp.golos.io/0x0/https:/ic.pics.livejournal.com/sahallin/18886316/1511705/1511705_origi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https://imgp.golos.io/0x0/https:/ic.pics.livejournal.com/sahallin/18886316/1511705/1511705_origina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fb.ru/media/i/8/0/2/8/2/7/i/8028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2361" y="3797212"/>
            <a:ext cx="388800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maysurian.narod.ru/pics/portrets/elt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6" y="3438000"/>
            <a:ext cx="2542538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3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itati.su/sites/default/files/pirogov_nikolay_ivanov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1"/>
            <a:ext cx="331878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nowhistory.ru/sites/default/files/images/ttz9zkk1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4097" y="0"/>
            <a:ext cx="3016513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mycdn.me/i?r=AzEPZsRbOZEKgBhR0XGMT1RkOlIR2z5Rek695dvzrNYuDqaKTM5SRkZCeTgDn6uOy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610" y="1"/>
            <a:ext cx="3051000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¸Ð¼ÐµÐ½Ð½Ð¾ Ð¿ÑÑÑÐ¼ Ð¸ÑÐ»Ñ 1748 Ð³Ð¾Ð´Ð° Ð´Ð°ÑÐ¸ÑÐ¾Ð²Ð°Ð½Ð¾ Ð¿Ð¸ÑÑÐ¼Ð¾ Ð²ÐµÐ»Ð¸ÐºÐ¾Ð³Ð¾ ÐÐ¾Ð¼Ð¾Ð½Ð¾ÑÐ¾Ð²Ð° Ð²ÐµÐ»Ð¸ÐºÐ¾Ð¼Ñ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1605" y="1"/>
            <a:ext cx="3044249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434" y="4842456"/>
            <a:ext cx="816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Кто из представленных  лиц  были современниками?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5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monetnik.ru/storage/market-lot/60/10/136560/42663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3" y="0"/>
            <a:ext cx="3520856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oscoins-shop.ru/image/cache/catalog/1997god./2-A.K.-Savrasov-500x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289" y="3420000"/>
            <a:ext cx="342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oscoins-shop.ru/image/cache/catalog/1998god./aLENUSHKA.-500x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844" y="3420000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b/bd/RR5110-0117R.jpg/970px-RR5110-0117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847" y="0"/>
            <a:ext cx="3416477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1413" y="437882"/>
            <a:ext cx="4146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  4-й  лишний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каких из четырёх представленных памятных монет изображены художники? Что их объединяет?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7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egnum.ru/uploads/pictures/news/2017/02/13/regnum_picture_14870119611904211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73" y="600791"/>
            <a:ext cx="3621000" cy="23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274" y="180304"/>
            <a:ext cx="994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Найди  «лишнее»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(Назовите  автора  трёх картин  и укажи какая картина лишняя)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1825" y="2987899"/>
            <a:ext cx="2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«Варяги»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korkis.ucoz.ru/_ph/6/569614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73" y="3631842"/>
            <a:ext cx="427248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701" y="6349285"/>
            <a:ext cx="364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«Бой скифов со славянами»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www.nastol.com.ua/download.php?img=201402/1920x1200/nastol.com.ua-87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628" y="3649285"/>
            <a:ext cx="432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pdb/1807426/b03b5390-4786-47e3-9dca-f4512f0403f7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628" y="600791"/>
            <a:ext cx="389999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2311" y="2940791"/>
            <a:ext cx="390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«Илья  Муромец»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9887" y="6349284"/>
            <a:ext cx="376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«Богатыри»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8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1797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Расположите  события, изображённые на картинах в хронологической  последовательности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xn--h1aagokeh.xn--p1ai/wp-content/uploads/2015/04/%D0%9B%D0%B5%D0%B4%D0%BE%D0%B2%D0%BE%D0%B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23" y="3310736"/>
            <a:ext cx="388233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s02.infourok.ru/uploads/ex/120f/0008014e-1ea48728/hello_html_1c6aab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23" y="511457"/>
            <a:ext cx="48083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arhead.su/system/images/000/203/544/content/b77505280452fc28e6e4b52966b3ee9c43ee9f76.jpg?15547101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7882" y="511457"/>
            <a:ext cx="54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rs.mds.yandex.net/get-pdb/1780055/61344525-008e-44c5-b71a-5e31bfaa2b20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738" y="3310736"/>
            <a:ext cx="2630788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7477453"/>
              </p:ext>
            </p:extLst>
          </p:nvPr>
        </p:nvGraphicFramePr>
        <p:xfrm>
          <a:off x="9024729" y="5477197"/>
          <a:ext cx="277232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67"/>
                <a:gridCol w="636104"/>
                <a:gridCol w="702365"/>
                <a:gridCol w="7314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2035" y="689113"/>
            <a:ext cx="39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485322"/>
            <a:ext cx="42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2991" y="511457"/>
            <a:ext cx="504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122" y="3485322"/>
            <a:ext cx="367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7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699" y="244699"/>
            <a:ext cx="11822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итогового  повторения  по теме «Борьба с монголо-татарскими захватчиками»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этим трём картинам покажите развитие трёх основных этапов борьбы русского народа с монголо-татарскими захватчиками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diletant.media/upload/iblock/8ae/8ae06ae8fe8a5972bd418d3d85bba8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03" y="1260362"/>
            <a:ext cx="5471998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699" y="1260362"/>
            <a:ext cx="43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s.picture-russia.ru/wpic/l/0/f/0f11d11659e361f75c230ee7878edd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810" y="1260362"/>
            <a:ext cx="4425237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8530" y="1445028"/>
            <a:ext cx="51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s://24smi.org/public/media/resize/800x-/celebrity/2016/09/05/YJwlqq6PsaXa_ivan-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713" y="4051477"/>
            <a:ext cx="364194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6699" y="4288665"/>
            <a:ext cx="489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4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41" y="206062"/>
            <a:ext cx="11809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Н.К. Рерих писал: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 грозе и молнии куёт народ русский славную судьбу свою. Обозрите всю историю русскую. Каждое столкновение обращалось в преодоление… Потрясения лишь вздымали народную мощь, накопленную и сохранённую, как силушка Ильи Муромца».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вы понимаете эти слова?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Ответить на этот вопрос вам помогут картины Н.К. Рериха  из героического цикла: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trojden.com/books/russian-history/russian-history-istoki-mongols/russian-history-istoki-mongols.files/image18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trojden.com/books/russian-history/russian-history-istoki-mongols/russian-history-istoki-mongols.files/image18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https://scontent-frt3-1.cdninstagram.com/vp/ec246f3b631943602d9a00c8206447cd/5D7B9E93/t51.2885-15/fr/e15/s1080x1080/61637674_333818487520165_2337988565504652883_n.jpg?_nc_ht=scontent-frt3-1.cdninstagram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81" r="1231"/>
          <a:stretch/>
        </p:blipFill>
        <p:spPr bwMode="auto">
          <a:xfrm>
            <a:off x="327304" y="1429556"/>
            <a:ext cx="534263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82592" y="1429556"/>
            <a:ext cx="244698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«Поход князя Игоря»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437" y="1339403"/>
            <a:ext cx="4589828" cy="248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32631" y="3348507"/>
            <a:ext cx="276063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огатыри проснулись»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5" name="Picture 11" descr="https://itexts.net/files/online_html/142175/i_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10" r="2443" b="-16595"/>
          <a:stretch/>
        </p:blipFill>
        <p:spPr bwMode="auto">
          <a:xfrm>
            <a:off x="3232603" y="3979570"/>
            <a:ext cx="243734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5617" y="3979570"/>
            <a:ext cx="1596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«Александр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Невский»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7" name="Picture 13" descr="http://skifiabook.ru/netcat_files/141/209/fdeec5e3648d55d1c5763fdab3b4a8d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437" y="3979570"/>
            <a:ext cx="3337334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68248" y="5795493"/>
            <a:ext cx="2060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«Мстислав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Удалой»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51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5" y="244699"/>
            <a:ext cx="102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Какая из представленных ниже картин принадлежит кисти того же художника? (Н.К. Рериха)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Nicholas Roerich, Guests from Overs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912" y="706929"/>
            <a:ext cx="3671532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rerih.org/sites/default/files/gallery/602/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854" y="3465249"/>
            <a:ext cx="40734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vatars.mds.yandex.net/get-pdb/1801789/419c267d-300e-48c3-b237-9718ddf150dc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1800" y="567308"/>
            <a:ext cx="3937508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ru-static.z-dn.net/files/daa/15faf92df5ba2a9d35996fd4fc9179b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488" y="3465249"/>
            <a:ext cx="3167999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245" y="556188"/>
            <a:ext cx="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09127" y="556188"/>
            <a:ext cx="5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7735" y="3478929"/>
            <a:ext cx="57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5944" y="3339308"/>
            <a:ext cx="87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7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972" y="231820"/>
            <a:ext cx="983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  «Дайте  название  картине»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avatars.mds.yandex.net/get-pdb/877347/c295ae88-3d22-4d6e-a495-9be41c689541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051" y="755040"/>
            <a:ext cx="4305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30356" y="6233375"/>
            <a:ext cx="41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чём повествует  картина?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6677" y="6027313"/>
            <a:ext cx="198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Рыженко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49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568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1315" y="542441"/>
            <a:ext cx="294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 Иванов «Царь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66847" y="1642820"/>
            <a:ext cx="59978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IV был первый из московских государей, который узрел и живо почувствовал в себе царя в настоящем библейском смысле, помазанника божья. Это было для него политическим откровением, и с той поры его царственное я сделалось для него предметом набожного поклонения. Он сам для себя стал святыней и в помыслах своих создал целое богословие политического самообожания в виде ученой теории своей царской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власти.</a:t>
            </a:r>
          </a:p>
          <a:p>
            <a:pPr algn="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В.О. Ключевский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 соответствуют свидетельства историка и художника?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1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связывает  эти картины? Составьте  связанный рассказ, используя картины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img3.goodfon.ru/original/1920x1200/c/d4/utro-streleckoy-kazni-v-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054" y="369332"/>
            <a:ext cx="44352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knigi.net/books_files/online_html/118093/imgcd2791af06fd451289f880a3247d9b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210" y="647394"/>
            <a:ext cx="3964853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kudago.com/media/images/event/d3/5a/d35a7d874dd8d05e9b33dd042895c5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9" t="3423" b="16681"/>
          <a:stretch/>
        </p:blipFill>
        <p:spPr bwMode="auto">
          <a:xfrm>
            <a:off x="218948" y="3321636"/>
            <a:ext cx="6474236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80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opisanie-kartin.ru/wp-content/uploads/2015/01/Bilbibin-Ivan-sud-vo-vremya-russkoj-prav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2437" y="0"/>
            <a:ext cx="550956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2437" y="4159876"/>
            <a:ext cx="55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И.Я. Билибин. «Суд во времена «Русской Правды»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1717" y="4808182"/>
            <a:ext cx="3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 драматизации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26684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Иногда бывало так, что у кого-то украли лошадь или еще что-нибудь более ценное. Вот такая беда и случилась у богатого дружинника </a:t>
            </a:r>
            <a:r>
              <a:rPr lang="ru-RU" sz="17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Добрыни</a:t>
            </a:r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Украли у него любимого коня. Кто украл, Добрыня не знал, но запо­дозрил в воровстве своего слугу Емельку. Не раз он, плут, забирался в погреб и лакомился сметаной и сливками. Приказал разгневанный Доб­рыня схватить Емельку и привести к нему.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— Признавайся, ворюга, куда подевал коня? — строго требовал хозяин.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— Клянусь Богом, не брал коня, — дрожа от страха оправдывался Емелька.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 так, то решил Добрыня отвезти Емельку на княжеский суд, где ждало жулика испытание кипящей водой или раскаленным на огне же­лезом.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Князь решил испытать подозреваемого железом. По его приказу в разведенный на дворе костер положили кусок железа. Скоро железо накалилось и стало ярко красного цвета.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— Ну все, Емелька, пора, хватай железо! — крикнул подручный князя.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Емелька подошел к огню и смело выхватил кусок железа. Перекоси­лось лицо его от страшной боли. Слава Богу, что сразу же можно было бросить железо на землю. После этого испытуемый подошел к князю.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— Ну, показывай руки.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Емелька с трудом разжал пальцы.</a:t>
            </a:r>
          </a:p>
          <a:p>
            <a:r>
              <a:rPr lang="ru-RU" sz="1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Стал князь рассматривать обожженную руку и по особым признакам решил, что суд Божий в пользу обвиняемого. Значит, не врет Емелька, не брал он коня и не за что его наказывать. Тут же Емельку отпустили со двора.</a:t>
            </a:r>
          </a:p>
        </p:txBody>
      </p:sp>
    </p:spTree>
    <p:extLst>
      <p:ext uri="{BB962C8B-B14F-4D97-AF65-F5344CB8AC3E}">
        <p14:creationId xmlns:p14="http://schemas.microsoft.com/office/powerpoint/2010/main" xmlns="" val="29137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304"/>
            <a:ext cx="428866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А кто такие комсомольцы? -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Спросили дети как-то раз.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Я, постояв немного молча,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Решила свой начать рассказ: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— Учились мы в советской школе,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Мечтали в космос полететь,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Гордились членством в комсомоле,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Ценили искренность и честь.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 дети с завистью смотрели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тех, кто на груди носил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Значок флажком, где в профиль Ленин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Свой мудрый взгляд вдаль устремил.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Быть может, кажется кому-то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Немного странным нынче то: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Любить отчизну было круто,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Служить стране — священный долг.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Над родиной алело знамя,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вряд ли позабудем мы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Жизнь, озарённую лучами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светом ленинской звезды.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680361" y="180304"/>
            <a:ext cx="386366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Хочу я вам ещё поведать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 том, что было так везде: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Где комсомольцы, там победа —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учёбе, в жизни и труде.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Трудились на сибирских стройках,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тайге прокладывали БАМ,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Борясь отчаянно и стойко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Назло морозам и ветрам.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комсомольцы уезжали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Сибирь не за рублём совсем.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Ребята просто выполняли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Долг члена ВЛКСМ.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Они трудились в стройотрядах,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колхозах их заслуг не счесть.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Страна 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говорила:"Надо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!",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ответ всегда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звучало:"Есть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!"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не забудем серп и молот.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сколько б ни было мне лет,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Храню я верность комсомолу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комсомольский свой билет.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945" y="47665"/>
            <a:ext cx="3983479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7606" y="2603665"/>
            <a:ext cx="3071813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27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924175"/>
            <a:ext cx="56102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214" y="180304"/>
            <a:ext cx="628556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Выберите  верные и неверные утверждения: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Дворянство было первым, привилегированным  сословием во Франции.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Французская революция началась 5 мая 1789 года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Учредительное собрание  было создано для принятия Конституции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Декларация прав человека и гражданина была принята 26 августа 1789 года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Бастилия была символом королевского произвола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«Ночью чудес» назвали принятие Конституции  Учредительным собранием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Главный лозунг Французской революции: «Свобода, равенство, братство!»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8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38" y="185980"/>
            <a:ext cx="3642101" cy="2774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438" y="2960177"/>
            <a:ext cx="345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«Приезд  воеводы»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002" y="185980"/>
            <a:ext cx="3952068" cy="2774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1002" y="2960177"/>
            <a:ext cx="384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приказе Московских времён»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49" y="3329509"/>
            <a:ext cx="3750590" cy="2423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949" y="5734374"/>
            <a:ext cx="384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«Боярская Дума»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510" y="3329509"/>
            <a:ext cx="4107052" cy="2557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3993" y="5886728"/>
            <a:ext cx="385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«Земский  собор»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6025" y="209851"/>
            <a:ext cx="3006671" cy="5869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6025" y="6211246"/>
            <a:ext cx="31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В.Васнецов. «Царь Иван Васильевич Грозный»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4366" y="6256060"/>
            <a:ext cx="726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Картины  С.В. Иванова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16422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rok.1sept.ru/%D1%81%D1%82%D0%B0%D1%82%D1%8C%D0%B8/643276/img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0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8739" y="325464"/>
            <a:ext cx="4881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перечисленных выше картин вы выбрали  бы для иллюстрирования схемы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государственного устройства при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Иване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бы вы их поместили на схеме?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Обозначьте на схеме синим цветом  исполнительную власть, зелёным – судебную и жёлтым – совещательные органы.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0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09210" cy="6850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9210" y="2744976"/>
            <a:ext cx="7143750" cy="4105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3892" y="340963"/>
            <a:ext cx="63698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Какие исторические легенды и реальные события лежат  в основе картин В.И. Сурикова « Переход Суворова через Альпы» и «Утро стрелецкой казни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18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81319"/>
            <a:ext cx="4697506" cy="2922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27528" y="0"/>
            <a:ext cx="1057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Кремль в  картинах А.М. Васнецова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18" y="3603812"/>
            <a:ext cx="485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Постройка первых стен Москвы в 1156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588" y="681319"/>
            <a:ext cx="4912658" cy="2796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3669" y="3478306"/>
            <a:ext cx="437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Кремль при Иване Калите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8306" y="3953436"/>
            <a:ext cx="4805082" cy="2884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941" y="6042212"/>
            <a:ext cx="320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Кремль при Дмитрии Донском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2329" y="4894729"/>
            <a:ext cx="3639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к  каждому произведению летописные отрывки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3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671" y="286871"/>
            <a:ext cx="8839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«Месяца ноября в пятый день на память святого мученика Климента замыслиша и заложиша рубити град Москву, а кончиша тое же зимы на весну в великое говение»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2)«Тою же зимой князь великий с братом, князем Владимиром Андреевичем, замыслил ставить город Москву каменный и, что задумал, то и сделал: той же зимой повезли камень к городу»</a:t>
            </a:r>
          </a:p>
          <a:p>
            <a:pPr marL="342900" indent="-342900" algn="just">
              <a:buAutoNum type="arabicParenR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«Князь… взыде на гору и обозрев с неё очима своими семо и овамо по обе стороны Москвы реки и за Неглинною… повелевает… соделати мал древян град…»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7941150"/>
              </p:ext>
            </p:extLst>
          </p:nvPr>
        </p:nvGraphicFramePr>
        <p:xfrm>
          <a:off x="0" y="719666"/>
          <a:ext cx="12192000" cy="6396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8769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Ю.Долгорукий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И.Калита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Донской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Причины постройки стен и даты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 какой стороны изображён кремль?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Какие постройки изображены на картинах?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Общие для картин места и постройки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Отличия стен и башен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9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Увеличилась</a:t>
                      </a: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 территория Кремля? Докажите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9214" y="216976"/>
            <a:ext cx="6893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произведения А.М. Васнецова, заполните таблицу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1247</TotalTime>
  <Words>1980</Words>
  <Application>Microsoft Office PowerPoint</Application>
  <PresentationFormat>Произвольный</PresentationFormat>
  <Paragraphs>240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Грань</vt:lpstr>
      <vt:lpstr>«Работа с иллюстративным материалом на уроках истории в целях подготовки к ВПР и ГИА»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«Работа с иллюстративным материалом на уроках в целях подготовки к ВПР и ГИА»</dc:title>
  <dc:creator>PrEstIGio</dc:creator>
  <cp:lastModifiedBy>Карина</cp:lastModifiedBy>
  <cp:revision>78</cp:revision>
  <dcterms:created xsi:type="dcterms:W3CDTF">2019-08-13T07:02:58Z</dcterms:created>
  <dcterms:modified xsi:type="dcterms:W3CDTF">2021-11-17T18:48:53Z</dcterms:modified>
</cp:coreProperties>
</file>