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51"/>
  </p:notesMasterIdLst>
  <p:sldIdLst>
    <p:sldId id="299" r:id="rId6"/>
    <p:sldId id="300" r:id="rId7"/>
    <p:sldId id="301" r:id="rId8"/>
    <p:sldId id="302" r:id="rId9"/>
    <p:sldId id="297" r:id="rId10"/>
    <p:sldId id="304" r:id="rId11"/>
    <p:sldId id="303" r:id="rId12"/>
    <p:sldId id="305" r:id="rId13"/>
    <p:sldId id="306" r:id="rId14"/>
    <p:sldId id="257" r:id="rId15"/>
    <p:sldId id="262" r:id="rId16"/>
    <p:sldId id="261" r:id="rId17"/>
    <p:sldId id="263" r:id="rId18"/>
    <p:sldId id="260" r:id="rId19"/>
    <p:sldId id="264" r:id="rId20"/>
    <p:sldId id="265" r:id="rId21"/>
    <p:sldId id="259" r:id="rId22"/>
    <p:sldId id="266" r:id="rId23"/>
    <p:sldId id="267" r:id="rId24"/>
    <p:sldId id="268" r:id="rId25"/>
    <p:sldId id="258" r:id="rId26"/>
    <p:sldId id="269" r:id="rId27"/>
    <p:sldId id="270" r:id="rId28"/>
    <p:sldId id="271" r:id="rId29"/>
    <p:sldId id="274" r:id="rId30"/>
    <p:sldId id="273" r:id="rId31"/>
    <p:sldId id="275" r:id="rId32"/>
    <p:sldId id="276" r:id="rId33"/>
    <p:sldId id="278" r:id="rId34"/>
    <p:sldId id="277" r:id="rId35"/>
    <p:sldId id="282" r:id="rId36"/>
    <p:sldId id="279" r:id="rId37"/>
    <p:sldId id="284" r:id="rId38"/>
    <p:sldId id="283" r:id="rId39"/>
    <p:sldId id="285" r:id="rId40"/>
    <p:sldId id="280" r:id="rId41"/>
    <p:sldId id="286" r:id="rId42"/>
    <p:sldId id="281" r:id="rId43"/>
    <p:sldId id="287" r:id="rId44"/>
    <p:sldId id="288" r:id="rId45"/>
    <p:sldId id="289" r:id="rId46"/>
    <p:sldId id="290" r:id="rId47"/>
    <p:sldId id="292" r:id="rId48"/>
    <p:sldId id="291" r:id="rId49"/>
    <p:sldId id="293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2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CB2B-6DA4-4D95-8E7F-3A14E369419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37F2E-FAAE-44E5-A51E-15A7D8AFF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44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1556-E63C-4643-ADB0-9DB52B2D44E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1556-E63C-4643-ADB0-9DB52B2D44E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21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7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68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562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76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35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62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82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245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4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78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27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20351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25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236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13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33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086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240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027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6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7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634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083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0282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12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602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035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034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422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74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049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57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833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506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172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90692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614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810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668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24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38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10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2571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7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51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CB557D-38DE-4025-A7E4-EDB3B5DD8484}" type="datetimeFigureOut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17.11.2021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081A9C-10F0-42A5-91C9-95D25BBAB9F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92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22E23A-DDAE-4879-94AF-71971B6B106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1C2A2C-163B-44CD-B1D2-25C0A754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38056" cy="56886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21</a:t>
            </a:r>
            <a:br>
              <a:rPr lang="ru-RU" sz="53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КИМ ЕГЭ по обществознанию</a:t>
            </a:r>
            <a:br>
              <a:rPr lang="ru-RU" sz="53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2022</a:t>
            </a:r>
            <a:br>
              <a:rPr lang="ru-RU" sz="53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Методические рекомендации по подготовке </a:t>
            </a:r>
            <a:r>
              <a:rPr lang="ru-RU" sz="31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выпускников</a:t>
            </a:r>
            <a:r>
              <a:rPr lang="ru-RU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373216"/>
            <a:ext cx="6400800" cy="115212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  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Петрушина И.В.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</a:rPr>
              <a:t>у</a:t>
            </a:r>
            <a:r>
              <a:rPr lang="ru-RU" sz="1800" dirty="0" smtClean="0">
                <a:solidFill>
                  <a:srgbClr val="002060"/>
                </a:solidFill>
              </a:rPr>
              <a:t>читель истории и обществознания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 МБОУ «СШ №17»</a:t>
            </a:r>
          </a:p>
        </p:txBody>
      </p:sp>
    </p:spTree>
    <p:extLst>
      <p:ext uri="{BB962C8B-B14F-4D97-AF65-F5344CB8AC3E}">
        <p14:creationId xmlns:p14="http://schemas.microsoft.com/office/powerpoint/2010/main" xmlns="" val="14814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116632"/>
            <a:ext cx="9429816" cy="28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Определим о чем идет речь в задаче: спрос или предложение. На каком рынке меняется ситуация?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428604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Определим о чем идет речь в задаче: спрос или предложение. На каком рынке меняется ситуация?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Речь идет о предложении на потребительском рынке рыбы и морепродуктов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428604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Определим о чем идет речь в задаче: спрос или предложение. На каком рынке меняется ситуация?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Речь идет о предложении на потребительском рынке рыбы и морепродуктов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Что происходит со спросом или с предложением: уменьшается или увеличивается (стрелка на графике движется от нуля – увеличивается; к нулю – уменьшается)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428604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Определим о чем идет речь в задаче: спрос или предложение. На каком рынке меняется ситуация?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Речь идет о предложении на потребительском рынке рыбы и морепродуктов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Что происходит со спросом или с предложением: уменьшается или увеличивается (стрелка на графике движется от нуля – увеличивается; к нулю – уменьшается)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Предложение сокращается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428604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Определим о чем идет речь в задаче: спрос или предложение. На каком рынке меняется ситуация?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Речь идет о предложении на потребительском рынке рыбы и морепродуктов</a:t>
            </a:r>
          </a:p>
          <a:p>
            <a:pPr marL="342900" indent="-342900"/>
            <a:r>
              <a:rPr lang="ru-RU" dirty="0" smtClean="0"/>
              <a:t>2. Что происходит со спросом или с предложением: уменьшается или увеличивается (стрелка на графике движется от нуля – увеличивается; к нулю – уменьшается)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Предложение сокращается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Так как по условиям задачи, предложение переместилось из положения </a:t>
            </a:r>
            <a:r>
              <a:rPr lang="en-US" dirty="0" smtClean="0"/>
              <a:t>S </a:t>
            </a:r>
            <a:r>
              <a:rPr lang="ru-RU" dirty="0" smtClean="0"/>
              <a:t> в положение </a:t>
            </a:r>
            <a:r>
              <a:rPr lang="en-US" dirty="0" smtClean="0"/>
              <a:t>S1 </a:t>
            </a:r>
            <a:r>
              <a:rPr lang="ru-RU" dirty="0" smtClean="0"/>
              <a:t>, то определяем по графику: какая цена была на пересечении равновесной цены </a:t>
            </a:r>
            <a:r>
              <a:rPr lang="en-US" dirty="0" smtClean="0"/>
              <a:t>D </a:t>
            </a:r>
            <a:r>
              <a:rPr lang="ru-RU" dirty="0" smtClean="0"/>
              <a:t>и линии, обозначенной </a:t>
            </a:r>
            <a:r>
              <a:rPr lang="en-US" dirty="0" smtClean="0"/>
              <a:t>S</a:t>
            </a:r>
            <a:r>
              <a:rPr lang="ru-RU" dirty="0" smtClean="0"/>
              <a:t> – фиксируем эту точку на оси Р; определяем цену на пересечении равновесной цены и линии, обозначенной</a:t>
            </a:r>
            <a:r>
              <a:rPr lang="en-US" dirty="0" smtClean="0"/>
              <a:t> S1 </a:t>
            </a:r>
            <a:r>
              <a:rPr lang="ru-RU" dirty="0" smtClean="0"/>
              <a:t>– фиксируем эту точку на оси Р.  </a:t>
            </a:r>
            <a:r>
              <a:rPr lang="ru-RU" dirty="0" smtClean="0">
                <a:solidFill>
                  <a:srgbClr val="FF0000"/>
                </a:solidFill>
              </a:rPr>
              <a:t>(см. график)</a:t>
            </a:r>
            <a:endParaRPr lang="ru-RU" dirty="0"/>
          </a:p>
          <a:p>
            <a:pPr marL="342900" indent="-342900"/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29322" y="2857496"/>
            <a:ext cx="19288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Равновесная цена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5" idx="0"/>
          </p:cNvCxnSpPr>
          <p:nvPr/>
        </p:nvCxnSpPr>
        <p:spPr>
          <a:xfrm rot="5400000" flipH="1" flipV="1">
            <a:off x="6375809" y="1803786"/>
            <a:ext cx="1571636" cy="535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7000892" y="178592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7000892" y="142873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43702" y="16430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S1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7858150" y="2071681"/>
            <a:ext cx="785819" cy="78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188640"/>
            <a:ext cx="9429816" cy="28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Определим о чем идет речь в задаче: спрос или предложение. На каком рынке меняется ситуация?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Речь идет о предложении на потребительском рынке рыбы и морепродуктов</a:t>
            </a:r>
          </a:p>
          <a:p>
            <a:pPr marL="342900" indent="-342900"/>
            <a:r>
              <a:rPr lang="ru-RU" dirty="0" smtClean="0"/>
              <a:t>2. Что происходит со спросом или с предложением: уменьшается или увеличивается (стрелка на графике движется от нуля – увеличивается; к нулю – уменьшается)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Предложение сокращается</a:t>
            </a:r>
          </a:p>
          <a:p>
            <a:pPr marL="342900" indent="-342900"/>
            <a:r>
              <a:rPr lang="ru-RU" dirty="0" smtClean="0"/>
              <a:t>3. </a:t>
            </a:r>
            <a:r>
              <a:rPr lang="en-US" dirty="0" smtClean="0"/>
              <a:t> </a:t>
            </a:r>
            <a:r>
              <a:rPr lang="ru-RU" dirty="0" smtClean="0"/>
              <a:t>Определяем по графику: какая цена была на пересечении равновесной цены </a:t>
            </a:r>
            <a:r>
              <a:rPr lang="en-US" dirty="0" smtClean="0"/>
              <a:t>D </a:t>
            </a:r>
            <a:r>
              <a:rPr lang="ru-RU" dirty="0" smtClean="0"/>
              <a:t>и линии, обозначенной </a:t>
            </a:r>
            <a:r>
              <a:rPr lang="en-US" dirty="0" smtClean="0"/>
              <a:t>S</a:t>
            </a:r>
            <a:r>
              <a:rPr lang="ru-RU" dirty="0" smtClean="0"/>
              <a:t> – фиксируем эту точку на оси Р; определяем цену на пересечении равновесной цены и линии, обозначенной</a:t>
            </a:r>
            <a:r>
              <a:rPr lang="en-US" dirty="0" smtClean="0"/>
              <a:t> S1 </a:t>
            </a:r>
            <a:r>
              <a:rPr lang="ru-RU" dirty="0" smtClean="0"/>
              <a:t>– фиксируем эту точку на оси Р.  </a:t>
            </a:r>
            <a:r>
              <a:rPr lang="ru-RU" dirty="0" smtClean="0">
                <a:solidFill>
                  <a:srgbClr val="FF0000"/>
                </a:solidFill>
              </a:rPr>
              <a:t>(см. график)</a:t>
            </a:r>
            <a:endParaRPr lang="ru-RU" dirty="0"/>
          </a:p>
          <a:p>
            <a:pPr marL="342900" indent="-342900"/>
            <a:r>
              <a:rPr lang="ru-RU" dirty="0" smtClean="0"/>
              <a:t>4. Так как ось Р обозначает изменение цены, делаем вывод: что произошло с ценой? Она стала выше или ниже?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2857496"/>
            <a:ext cx="19288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Равновесная цена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5" idx="0"/>
          </p:cNvCxnSpPr>
          <p:nvPr/>
        </p:nvCxnSpPr>
        <p:spPr>
          <a:xfrm rot="5400000" flipH="1" flipV="1">
            <a:off x="6375809" y="1803786"/>
            <a:ext cx="1571636" cy="535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7000892" y="178592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7000892" y="142873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43702" y="16430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S1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7858150" y="2071681"/>
            <a:ext cx="785819" cy="78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428604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Определим о чем идет речь в задаче: спрос или предложение. На каком рынке меняется ситуация?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Речь идет о предложении на потребительском рынке рыбы и морепродуктов</a:t>
            </a:r>
          </a:p>
          <a:p>
            <a:pPr marL="342900" indent="-342900"/>
            <a:r>
              <a:rPr lang="ru-RU" dirty="0" smtClean="0"/>
              <a:t>2. Что происходит со спросом или с предложением: уменьшается или увеличивается (стрелка на графике движется от нуля – увеличивается; к нулю – уменьшается)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Предложение сокращается</a:t>
            </a:r>
          </a:p>
          <a:p>
            <a:pPr marL="342900" indent="-342900"/>
            <a:r>
              <a:rPr lang="ru-RU" dirty="0" smtClean="0"/>
              <a:t>3. </a:t>
            </a:r>
            <a:r>
              <a:rPr lang="en-US" dirty="0" smtClean="0"/>
              <a:t> </a:t>
            </a:r>
            <a:r>
              <a:rPr lang="ru-RU" dirty="0" smtClean="0"/>
              <a:t>Определяем по графику: какая цена была на пересечении равновесной цены </a:t>
            </a:r>
            <a:r>
              <a:rPr lang="en-US" dirty="0" smtClean="0"/>
              <a:t>D </a:t>
            </a:r>
            <a:r>
              <a:rPr lang="ru-RU" dirty="0" smtClean="0"/>
              <a:t>и линии, обозначенной </a:t>
            </a:r>
            <a:r>
              <a:rPr lang="en-US" dirty="0" smtClean="0"/>
              <a:t>S</a:t>
            </a:r>
            <a:r>
              <a:rPr lang="ru-RU" dirty="0" smtClean="0"/>
              <a:t> – фиксируем эту точку на оси Р; определяем цену на пересечении равновесной цены и линии, обозначенной</a:t>
            </a:r>
            <a:r>
              <a:rPr lang="en-US" dirty="0" smtClean="0"/>
              <a:t> S1 </a:t>
            </a:r>
            <a:r>
              <a:rPr lang="ru-RU" dirty="0" smtClean="0"/>
              <a:t>– фиксируем эту точку на оси Р.  </a:t>
            </a:r>
            <a:r>
              <a:rPr lang="ru-RU" dirty="0" smtClean="0">
                <a:solidFill>
                  <a:srgbClr val="FF0000"/>
                </a:solidFill>
              </a:rPr>
              <a:t>(см. график)</a:t>
            </a:r>
            <a:endParaRPr lang="ru-RU" dirty="0"/>
          </a:p>
          <a:p>
            <a:pPr marL="342900" indent="-342900"/>
            <a:r>
              <a:rPr lang="ru-RU" dirty="0" smtClean="0"/>
              <a:t>4. Так как ось Р обозначает изменение цены, делаем вывод: что произошло с ценой? Она стала выше или ниже?  </a:t>
            </a:r>
            <a:r>
              <a:rPr lang="ru-RU" dirty="0" smtClean="0">
                <a:solidFill>
                  <a:srgbClr val="FF0000"/>
                </a:solidFill>
              </a:rPr>
              <a:t>Пишем ответ на первый вопрос: цена выросла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2857496"/>
            <a:ext cx="19288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Равновесная цена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5" idx="0"/>
          </p:cNvCxnSpPr>
          <p:nvPr/>
        </p:nvCxnSpPr>
        <p:spPr>
          <a:xfrm rot="5400000" flipH="1" flipV="1">
            <a:off x="6375809" y="1803786"/>
            <a:ext cx="1571636" cy="535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7000892" y="178592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7000892" y="142873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43702" y="16430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S1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7858150" y="2071681"/>
            <a:ext cx="785819" cy="78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-24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42886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r>
              <a:rPr lang="ru-RU" dirty="0" smtClean="0"/>
              <a:t>5. Ответ на второй вопрос: что могло вызвать изменения предложения? Здесь нужно вспомнить ….</a:t>
            </a:r>
          </a:p>
        </p:txBody>
      </p:sp>
      <p:pic>
        <p:nvPicPr>
          <p:cNvPr id="6146" name="Picture 2" descr="O:\Мои докумены\мои документы\обществознание\10 класс_база\Экономика. моё\спрос и предложение\5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61111"/>
            <a:ext cx="5214942" cy="39112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071942"/>
            <a:ext cx="207170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нашем случае предложение сокращается…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428604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r>
              <a:rPr lang="ru-RU" dirty="0" smtClean="0"/>
              <a:t>5. Ответ на второй вопрос: что могло вызвать изменения предложения? </a:t>
            </a:r>
          </a:p>
          <a:p>
            <a:r>
              <a:rPr lang="ru-RU" dirty="0" smtClean="0"/>
              <a:t>Укажем обстоятельство: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Например, в стране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ru-RU" dirty="0" smtClean="0">
                <a:solidFill>
                  <a:srgbClr val="FF0000"/>
                </a:solidFill>
              </a:rPr>
              <a:t> правительство увеличило тарифы на топливо, </a:t>
            </a:r>
            <a:r>
              <a:rPr lang="ru-RU" dirty="0" smtClean="0"/>
              <a:t>укажем влияние на предложение: </a:t>
            </a:r>
            <a:r>
              <a:rPr lang="ru-RU" dirty="0" smtClean="0">
                <a:solidFill>
                  <a:srgbClr val="FF0000"/>
                </a:solidFill>
              </a:rPr>
              <a:t>так как топливом заправляются рыболовецкие судна, следовательно у производителей выросли издержки, а значит заниматься добычей рыбы и морепродуктов становится не выгодным, что приведет к уменьшению предложения на данном рынке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428604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r>
              <a:rPr lang="ru-RU" dirty="0" smtClean="0"/>
              <a:t>6. Как изменится спрос и равновесная цена на данном рынке, если вырастет число потребителей при прочих равных условиях?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183880" cy="4187952"/>
          </a:xfrm>
        </p:spPr>
        <p:txBody>
          <a:bodyPr>
            <a:normAutofit lnSpcReduction="10000"/>
          </a:bodyPr>
          <a:lstStyle/>
          <a:p>
            <a:pPr marL="1965960" lvl="8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5960" lvl="8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определяющие структуру и содержание КИМ ЕГЭ:</a:t>
            </a:r>
          </a:p>
          <a:p>
            <a:pPr lvl="8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Кодификатор</a:t>
            </a:r>
          </a:p>
          <a:p>
            <a:pPr lvl="8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Спецификация</a:t>
            </a:r>
          </a:p>
          <a:p>
            <a:pPr lvl="8">
              <a:buFont typeface="Wingdings" panose="05000000000000000000" pitchFamily="2" charset="2"/>
              <a:buChar char="ü"/>
            </a:pPr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Демоверсия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5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48545"/>
          <a:stretch>
            <a:fillRect/>
          </a:stretch>
        </p:blipFill>
        <p:spPr bwMode="auto">
          <a:xfrm>
            <a:off x="0" y="428604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3071810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решения задачи:</a:t>
            </a:r>
          </a:p>
          <a:p>
            <a:r>
              <a:rPr lang="ru-RU" dirty="0" smtClean="0"/>
              <a:t>6. Как изменится спрос и равновесная цена на данном рынке, если вырастет число потребителей при прочих равных условиях?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Количество потребителей – неизменно фактор, влияющий на спрос. Если потребителей становится больше, это даже при высокой цене (</a:t>
            </a:r>
            <a:r>
              <a:rPr lang="ru-RU" dirty="0" smtClean="0"/>
              <a:t>мы помним, что по условиям нашей задачи цена выросла) </a:t>
            </a:r>
            <a:r>
              <a:rPr lang="ru-RU" dirty="0" smtClean="0">
                <a:solidFill>
                  <a:srgbClr val="FF0000"/>
                </a:solidFill>
              </a:rPr>
              <a:t>на рыбу и морепродукты однозначно  спрос вырастет. А вместе с спросом </a:t>
            </a:r>
            <a:r>
              <a:rPr lang="ru-RU" dirty="0" smtClean="0"/>
              <a:t>(вспоминаем закон спроса) </a:t>
            </a:r>
            <a:r>
              <a:rPr lang="ru-RU" dirty="0" smtClean="0">
                <a:solidFill>
                  <a:srgbClr val="FF0000"/>
                </a:solidFill>
              </a:rPr>
              <a:t>вырастет и цена товара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8901608"/>
            <a:ext cx="274352" cy="39980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ВАЖНО!  Если вы просто напишите: если вырастет количество потребителей, это приведет к росту спроса и повышению цены – то ответ вам не засчитают!!!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23044" r="13455" b="24868"/>
          <a:stretch>
            <a:fillRect/>
          </a:stretch>
        </p:blipFill>
        <p:spPr bwMode="auto">
          <a:xfrm>
            <a:off x="0" y="0"/>
            <a:ext cx="928689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4714884"/>
            <a:ext cx="592935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Ну а так должен выглядеть ответ на бланке ответов № 2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sym typeface="Wingdings" pitchFamily="2" charset="2"/>
              </a:rPr>
              <a:t>Решим еще несколько задач?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34" t="23044" r="15442" b="48545"/>
          <a:stretch>
            <a:fillRect/>
          </a:stretch>
        </p:blipFill>
        <p:spPr bwMode="auto">
          <a:xfrm>
            <a:off x="-33" y="642918"/>
            <a:ext cx="946247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23044" r="14347" b="21712"/>
          <a:stretch>
            <a:fillRect/>
          </a:stretch>
        </p:blipFill>
        <p:spPr bwMode="auto">
          <a:xfrm>
            <a:off x="-1" y="357166"/>
            <a:ext cx="914406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23044" r="15238" b="45388"/>
          <a:stretch>
            <a:fillRect/>
          </a:stretch>
        </p:blipFill>
        <p:spPr bwMode="auto">
          <a:xfrm>
            <a:off x="0" y="285728"/>
            <a:ext cx="92262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O:\Мои докумены\мои документы\обществознание\10 класс_база\Экономика. моё\спрос и предложение\3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3"/>
            <a:ext cx="6000792" cy="450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23044" r="13455" b="16976"/>
          <a:stretch>
            <a:fillRect/>
          </a:stretch>
        </p:blipFill>
        <p:spPr bwMode="auto">
          <a:xfrm>
            <a:off x="-1" y="285728"/>
            <a:ext cx="916474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6731" r="16129" b="51701"/>
          <a:stretch>
            <a:fillRect/>
          </a:stretch>
        </p:blipFill>
        <p:spPr bwMode="auto">
          <a:xfrm>
            <a:off x="0" y="428604"/>
            <a:ext cx="90797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16731" r="13455" b="21711"/>
          <a:stretch>
            <a:fillRect/>
          </a:stretch>
        </p:blipFill>
        <p:spPr bwMode="auto">
          <a:xfrm>
            <a:off x="0" y="357166"/>
            <a:ext cx="918802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3574" r="15238" b="61172"/>
          <a:stretch>
            <a:fillRect/>
          </a:stretch>
        </p:blipFill>
        <p:spPr bwMode="auto">
          <a:xfrm>
            <a:off x="-1" y="428604"/>
            <a:ext cx="92824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3574" r="14347" b="29603"/>
          <a:stretch>
            <a:fillRect/>
          </a:stretch>
        </p:blipFill>
        <p:spPr bwMode="auto">
          <a:xfrm>
            <a:off x="0" y="428604"/>
            <a:ext cx="91440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0984" y="105273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проверяемых требований к результатам освоения  основной образовательной программы среднего общего образования по обществознанию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содержания, проверяемых на едином государственном экзамене по обществознанию </a:t>
            </a:r>
          </a:p>
        </p:txBody>
      </p:sp>
    </p:spTree>
    <p:extLst>
      <p:ext uri="{BB962C8B-B14F-4D97-AF65-F5344CB8AC3E}">
        <p14:creationId xmlns:p14="http://schemas.microsoft.com/office/powerpoint/2010/main" xmlns="" val="891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1996" r="15238" b="61171"/>
          <a:stretch>
            <a:fillRect/>
          </a:stretch>
        </p:blipFill>
        <p:spPr bwMode="auto">
          <a:xfrm>
            <a:off x="-1" y="214290"/>
            <a:ext cx="92659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1996" r="15238" b="34339"/>
          <a:stretch>
            <a:fillRect/>
          </a:stretch>
        </p:blipFill>
        <p:spPr bwMode="auto">
          <a:xfrm>
            <a:off x="0" y="428604"/>
            <a:ext cx="91335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11996" r="15238" b="61171"/>
          <a:stretch>
            <a:fillRect/>
          </a:stretch>
        </p:blipFill>
        <p:spPr bwMode="auto">
          <a:xfrm>
            <a:off x="0" y="428604"/>
            <a:ext cx="91440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1996" r="13455" b="32760"/>
          <a:stretch>
            <a:fillRect/>
          </a:stretch>
        </p:blipFill>
        <p:spPr bwMode="auto">
          <a:xfrm>
            <a:off x="-1" y="357166"/>
            <a:ext cx="915426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6731" r="15238" b="54858"/>
          <a:stretch>
            <a:fillRect/>
          </a:stretch>
        </p:blipFill>
        <p:spPr bwMode="auto">
          <a:xfrm>
            <a:off x="-1" y="571480"/>
            <a:ext cx="925122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6731" r="13455" b="23290"/>
          <a:stretch>
            <a:fillRect/>
          </a:stretch>
        </p:blipFill>
        <p:spPr bwMode="auto">
          <a:xfrm>
            <a:off x="-1" y="285728"/>
            <a:ext cx="916474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3574" r="15238" b="51701"/>
          <a:stretch>
            <a:fillRect/>
          </a:stretch>
        </p:blipFill>
        <p:spPr bwMode="auto">
          <a:xfrm>
            <a:off x="0" y="500042"/>
            <a:ext cx="92057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13574" r="13455" b="21711"/>
          <a:stretch>
            <a:fillRect/>
          </a:stretch>
        </p:blipFill>
        <p:spPr bwMode="auto">
          <a:xfrm>
            <a:off x="0" y="500042"/>
            <a:ext cx="919982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5152" r="15238" b="53280"/>
          <a:stretch>
            <a:fillRect/>
          </a:stretch>
        </p:blipFill>
        <p:spPr bwMode="auto">
          <a:xfrm>
            <a:off x="0" y="428604"/>
            <a:ext cx="92262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15152" r="13455" b="26447"/>
          <a:stretch>
            <a:fillRect/>
          </a:stretch>
        </p:blipFill>
        <p:spPr bwMode="auto">
          <a:xfrm>
            <a:off x="0" y="214290"/>
            <a:ext cx="91749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6035040"/>
            <a:ext cx="8183880" cy="5825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5472608"/>
          </a:xfrm>
        </p:spPr>
        <p:txBody>
          <a:bodyPr>
            <a:normAutofit fontScale="92500"/>
          </a:bodyPr>
          <a:lstStyle/>
          <a:p>
            <a:pPr marL="0" indent="0" algn="ctr">
              <a:buClr>
                <a:srgbClr val="4F81BD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</a:t>
            </a:r>
          </a:p>
          <a:p>
            <a:pPr marL="0" indent="0" algn="ctr">
              <a:buClr>
                <a:srgbClr val="4F81BD"/>
              </a:buClr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измерительных материалов (КИМ) ЕГЭ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 2"/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ЕГЭ по обществознанию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определяющие содержание КИМ ЕГЭ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 2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отбору содержания, разработке структуры КИМ ЕГЭ</a:t>
            </a:r>
          </a:p>
          <a:p>
            <a:pPr marL="342900" indent="-342900">
              <a:buFont typeface="Wingdings 2"/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варианта КИМ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marL="342900" indent="-342900">
              <a:buFont typeface="Wingdings 2"/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варианта КИМ ЕГЭ по содержанию, видам умений и способам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pPr marL="342900" indent="-342900">
              <a:buFont typeface="Wingdings 2"/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варианта КИМ ЕГЭ по уровням сложности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 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отдельных заданий и экзаменационной работы в целом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2022 года в сравнении с КИМ 2021 года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7" t="15152" r="13455" b="56437"/>
          <a:stretch>
            <a:fillRect/>
          </a:stretch>
        </p:blipFill>
        <p:spPr bwMode="auto">
          <a:xfrm>
            <a:off x="0" y="357166"/>
            <a:ext cx="94298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5152" r="14347" b="28025"/>
          <a:stretch>
            <a:fillRect/>
          </a:stretch>
        </p:blipFill>
        <p:spPr bwMode="auto">
          <a:xfrm>
            <a:off x="-1" y="285728"/>
            <a:ext cx="901706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6731" r="13455" b="54858"/>
          <a:stretch>
            <a:fillRect/>
          </a:stretch>
        </p:blipFill>
        <p:spPr bwMode="auto">
          <a:xfrm>
            <a:off x="0" y="357166"/>
            <a:ext cx="92869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6731" r="13456" b="26447"/>
          <a:stretch>
            <a:fillRect/>
          </a:stretch>
        </p:blipFill>
        <p:spPr bwMode="auto">
          <a:xfrm>
            <a:off x="-1" y="285728"/>
            <a:ext cx="915795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1996" r="16129" b="64328"/>
          <a:stretch>
            <a:fillRect/>
          </a:stretch>
        </p:blipFill>
        <p:spPr bwMode="auto">
          <a:xfrm>
            <a:off x="-1" y="428604"/>
            <a:ext cx="91535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1996" r="13455" b="39074"/>
          <a:stretch>
            <a:fillRect/>
          </a:stretch>
        </p:blipFill>
        <p:spPr bwMode="auto">
          <a:xfrm>
            <a:off x="-1" y="428604"/>
            <a:ext cx="913715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2920" y="530352"/>
            <a:ext cx="8183880" cy="570696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</a:t>
            </a:r>
          </a:p>
          <a:p>
            <a:pPr marL="0" indent="0" algn="ctr">
              <a:buFont typeface="Wingdings 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21</a:t>
            </a:r>
          </a:p>
          <a:p>
            <a:pPr marL="0" indent="0" algn="ctr">
              <a:buFont typeface="Wingdings 2"/>
              <a:buNone/>
            </a:pPr>
            <a:r>
              <a:rPr lang="ru-RU" sz="1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уровню подготовки выпускников, проверяемому на ЕГЭ </a:t>
            </a:r>
          </a:p>
          <a:p>
            <a:pPr marL="0" indent="0" algn="ctr">
              <a:buFont typeface="Wingdings 2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навыков оценивания социальной информации, умения поиска информации в источниках различного типа (график) для реконструкции недостающих звеньев с целью объяснения и оценки разнообразных явлений и процессов общественного развития </a:t>
            </a:r>
          </a:p>
          <a:p>
            <a:pPr marL="0" indent="0" algn="ctr">
              <a:buFont typeface="Wingdings 2"/>
              <a:buNone/>
            </a:pPr>
            <a:r>
              <a:rPr lang="ru-RU" sz="1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 задания </a:t>
            </a:r>
          </a:p>
          <a:p>
            <a:pPr marL="0" indent="0" algn="ctr">
              <a:buFont typeface="Wingdings 2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базовый</a:t>
            </a:r>
          </a:p>
          <a:p>
            <a:pPr marL="0" indent="0" algn="ctr">
              <a:buFont typeface="Wingdings 2"/>
              <a:buNone/>
            </a:pPr>
            <a:r>
              <a:rPr lang="ru-RU" sz="1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Макс. балл за выполнение задания </a:t>
            </a:r>
          </a:p>
          <a:p>
            <a:pPr marL="0" indent="0" algn="ctr">
              <a:buFont typeface="Wingdings 2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800" b="1" i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/>
              <a:buNone/>
            </a:pPr>
            <a:r>
              <a:rPr lang="ru-RU" sz="1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время выполнения задания (мин)</a:t>
            </a:r>
          </a:p>
          <a:p>
            <a:pPr marL="0" indent="0" algn="ctr">
              <a:buFont typeface="Wingdings 2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 algn="ctr">
              <a:buFont typeface="Wingdings 2"/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5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 КИМ ЕГЭ 2021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21 КИМ ЕГЭ 2022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6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9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67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952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76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i="1" dirty="0"/>
              <a:t>Указания по </a:t>
            </a:r>
            <a:r>
              <a:rPr lang="ru-RU" b="1" i="1" dirty="0" smtClean="0"/>
              <a:t>оцениванию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Если в развёрнутом ответе наряду с требуемым количеством корректно приведённых элементов ответа / позиций приведены дополнительные (сверх требуемого в условии задания количества) элементы/позиции, содержащие неточности/ ошибки, искажающие смысл ответа, то при оценивании действует следующее правило: 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если таких элементов/позиций два(-е) или более, то за ответ выставляется 0 баллов;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если такой элемент/позиция один (одна), то за ответ выставляется на 1 балл ниже фактического по </a:t>
            </a:r>
            <a:r>
              <a:rPr lang="ru-RU" dirty="0" smtClean="0"/>
              <a:t>критериям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Даны </a:t>
            </a:r>
            <a:r>
              <a:rPr lang="ru-RU" dirty="0"/>
              <a:t>правильные ответы на три вопроса </a:t>
            </a:r>
            <a:r>
              <a:rPr lang="ru-RU" dirty="0" smtClean="0"/>
              <a:t>-3 балла</a:t>
            </a:r>
          </a:p>
          <a:p>
            <a:pPr marL="0" indent="0">
              <a:buNone/>
            </a:pPr>
            <a:r>
              <a:rPr lang="ru-RU" dirty="0" smtClean="0"/>
              <a:t>  Даны </a:t>
            </a:r>
            <a:r>
              <a:rPr lang="ru-RU" dirty="0"/>
              <a:t>правильные ответы только на два любых вопроса </a:t>
            </a:r>
            <a:r>
              <a:rPr lang="ru-RU" dirty="0" smtClean="0"/>
              <a:t>– 2 балла</a:t>
            </a:r>
          </a:p>
          <a:p>
            <a:pPr marL="0" indent="0">
              <a:buNone/>
            </a:pPr>
            <a:r>
              <a:rPr lang="ru-RU" dirty="0" smtClean="0"/>
              <a:t>  Дан </a:t>
            </a:r>
            <a:r>
              <a:rPr lang="ru-RU" dirty="0"/>
              <a:t>правильный ответ только на один любой вопрос </a:t>
            </a:r>
            <a:r>
              <a:rPr lang="ru-RU" dirty="0" smtClean="0"/>
              <a:t>1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Приведены рассуждения общего характера, не соответствующие требованию задания. ИЛИ Ответ </a:t>
            </a:r>
            <a:r>
              <a:rPr lang="ru-RU" dirty="0" smtClean="0"/>
              <a:t>неправильный  0 баллов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Максимальный </a:t>
            </a:r>
            <a:r>
              <a:rPr lang="ru-RU" dirty="0"/>
              <a:t>балл 3 </a:t>
            </a:r>
          </a:p>
        </p:txBody>
      </p:sp>
    </p:spTree>
    <p:extLst>
      <p:ext uri="{BB962C8B-B14F-4D97-AF65-F5344CB8AC3E}">
        <p14:creationId xmlns:p14="http://schemas.microsoft.com/office/powerpoint/2010/main" xmlns="" val="15260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1207</Words>
  <Application>Microsoft Office PowerPoint</Application>
  <PresentationFormat>Экран (4:3)</PresentationFormat>
  <Paragraphs>125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1_Аспект</vt:lpstr>
      <vt:lpstr>Аспект</vt:lpstr>
      <vt:lpstr>2_Аспект</vt:lpstr>
      <vt:lpstr>3_Аспект</vt:lpstr>
      <vt:lpstr>4_Аспект</vt:lpstr>
      <vt:lpstr> Задание 21 в КИМ ЕГЭ по обществознанию 2022  Методические рекомендации по подготовке выпускников  </vt:lpstr>
      <vt:lpstr>Слайд 2</vt:lpstr>
      <vt:lpstr>Слайд 3</vt:lpstr>
      <vt:lpstr>Слайд 4</vt:lpstr>
      <vt:lpstr>Слайд 5</vt:lpstr>
      <vt:lpstr>Задание 10 КИМ ЕГЭ 2021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21. Экономическая задача</dc:title>
  <dc:creator>User</dc:creator>
  <cp:lastModifiedBy>Карина</cp:lastModifiedBy>
  <cp:revision>24</cp:revision>
  <dcterms:created xsi:type="dcterms:W3CDTF">2021-10-07T10:29:24Z</dcterms:created>
  <dcterms:modified xsi:type="dcterms:W3CDTF">2021-11-17T18:47:28Z</dcterms:modified>
</cp:coreProperties>
</file>