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8" r:id="rId2"/>
    <p:sldId id="275" r:id="rId3"/>
    <p:sldId id="276" r:id="rId4"/>
    <p:sldId id="278" r:id="rId5"/>
    <p:sldId id="274" r:id="rId6"/>
    <p:sldId id="279" r:id="rId7"/>
    <p:sldId id="270" r:id="rId8"/>
    <p:sldId id="280" r:id="rId9"/>
    <p:sldId id="282" r:id="rId10"/>
    <p:sldId id="283" r:id="rId11"/>
    <p:sldId id="271" r:id="rId12"/>
    <p:sldId id="285" r:id="rId13"/>
    <p:sldId id="272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73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CC"/>
    <a:srgbClr val="CC99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B9B80E2-AD5E-4604-BBC0-672A8CE8BC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52A1857-AD00-4600-9FF2-E699B597EF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6F9131B-26BE-4294-BFC9-AA5BD4F0F3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62AD453-A0AC-4A18-9919-201F7DE449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7288B72-4DD7-449D-A727-91EF9192AB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6FE393C-2452-4007-8510-0DE79D51EE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1EFF5C4-4487-4585-96FC-28C4D82B92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9E8318E-04B3-4B59-B699-8E0D805DC5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8BBBC48-D2F7-4F34-B84C-2C0529BDE6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B929542-8BBE-4085-BCBB-F37B1AFBB6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FCA4D62-F5A1-4B44-BB53-157C9FE191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61B7CE6-6B4D-4F33-A7CA-98E6F6C52F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monocler.ru/pamya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0" y="838200"/>
            <a:ext cx="556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Методы и приёмы оживления истории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510540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Варельджан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К.С.,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учитель истории, обществознания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права, экономики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«Лицей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№35»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Смутное время</a:t>
            </a:r>
            <a:endParaRPr lang="ru-RU" sz="3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оследний рюрикович умер... ~ Поэзия (Исторические стихи)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1292629" cy="1770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Великий голод» 1601 года: с чего начиналось Смутное врем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038600"/>
            <a:ext cx="2638425" cy="179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Без названия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371600"/>
            <a:ext cx="19431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СЕМИБОЯРЩИНА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114800"/>
            <a:ext cx="27527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Без названия (1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1676400"/>
            <a:ext cx="25431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1524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Историческая </a:t>
            </a:r>
            <a:r>
              <a:rPr lang="ru-RU" sz="3200" b="1" dirty="0" smtClean="0"/>
              <a:t>реконструкция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Деловая игра</a:t>
            </a:r>
            <a:endParaRPr lang="ru-RU" sz="3200" b="1" dirty="0"/>
          </a:p>
        </p:txBody>
      </p:sp>
      <p:pic>
        <p:nvPicPr>
          <p:cNvPr id="3074" name="Picture 2" descr="D:\Пользователи\Карина\Desktop\фото\SAM_0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19200"/>
            <a:ext cx="2895600" cy="2590800"/>
          </a:xfrm>
          <a:prstGeom prst="rect">
            <a:avLst/>
          </a:prstGeom>
          <a:noFill/>
        </p:spPr>
      </p:pic>
      <p:pic>
        <p:nvPicPr>
          <p:cNvPr id="3075" name="Picture 3" descr="D:\Пользователи\Карина\Desktop\фото\SAM_18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219200"/>
            <a:ext cx="3429000" cy="2590800"/>
          </a:xfrm>
          <a:prstGeom prst="rect">
            <a:avLst/>
          </a:prstGeom>
          <a:noFill/>
        </p:spPr>
      </p:pic>
      <p:pic>
        <p:nvPicPr>
          <p:cNvPr id="3076" name="Picture 4" descr="D:\Пользователи\Карина\Desktop\фото\SAM_10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886200"/>
            <a:ext cx="2895600" cy="2209800"/>
          </a:xfrm>
          <a:prstGeom prst="rect">
            <a:avLst/>
          </a:prstGeom>
          <a:noFill/>
        </p:spPr>
      </p:pic>
      <p:pic>
        <p:nvPicPr>
          <p:cNvPr id="3077" name="Picture 5" descr="F:\фото-урок 9Б\DSCF26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86201"/>
            <a:ext cx="3429000" cy="2209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Исторический суд</a:t>
            </a:r>
            <a:b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Суд над Иваном Грозным</a:t>
            </a:r>
            <a:endParaRPr lang="ru-RU" sz="3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User\Desktop\bf060a26-c13e-48c5-8b5d-c56feb439ca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2091237" cy="3657600"/>
          </a:xfrm>
          <a:prstGeom prst="rect">
            <a:avLst/>
          </a:prstGeom>
          <a:noFill/>
        </p:spPr>
      </p:pic>
      <p:pic>
        <p:nvPicPr>
          <p:cNvPr id="26627" name="Picture 3" descr="C:\Users\User\Desktop\481e0342-9661-468f-a979-8fa0aba071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524000"/>
            <a:ext cx="2484341" cy="3733800"/>
          </a:xfrm>
          <a:prstGeom prst="rect">
            <a:avLst/>
          </a:prstGeom>
          <a:noFill/>
        </p:spPr>
      </p:pic>
      <p:pic>
        <p:nvPicPr>
          <p:cNvPr id="26628" name="Picture 4" descr="C:\Users\User\Desktop\b4a0807c-9d00-45b9-8496-81d41a41a0d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743200"/>
            <a:ext cx="29718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9144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Свидетель эпохи. </a:t>
            </a:r>
          </a:p>
          <a:p>
            <a:pPr algn="ctr"/>
            <a:r>
              <a:rPr lang="ru-RU" sz="2400" b="1" dirty="0" smtClean="0"/>
              <a:t>Метод соцопроса и интервьюирования</a:t>
            </a:r>
            <a:endParaRPr lang="ru-RU" sz="2400" b="1" dirty="0"/>
          </a:p>
        </p:txBody>
      </p:sp>
      <p:pic>
        <p:nvPicPr>
          <p:cNvPr id="4099" name="Picture 3" descr="C:\Users\User\Desktop\женщина-репортёр-предлагает-микрофон-берет-интервью-на-улицах-157450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057400"/>
            <a:ext cx="41910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Интеллект-карты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или ментальные по истории  </a:t>
            </a:r>
            <a:endParaRPr lang="ru-RU" sz="3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Users\User\Desktop\petr_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95400"/>
            <a:ext cx="6148817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Исторический анекдот </a:t>
            </a:r>
            <a:b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 источник информации</a:t>
            </a:r>
            <a:endParaRPr lang="ru-RU" sz="3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User\Desktop\egy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0" y="1986756"/>
            <a:ext cx="4953000" cy="3514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Анекдот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это как маленький бриллиант, который включает в себя огромное количество информации и подробно отражает настроения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народа</a:t>
            </a:r>
          </a:p>
          <a:p>
            <a:pPr algn="r">
              <a:buNone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Илмари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Сусилуото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Аанекдоты</a:t>
            </a:r>
            <a:r>
              <a:rPr lang="ru-RU" dirty="0" smtClean="0"/>
              <a:t> </a:t>
            </a:r>
            <a:r>
              <a:rPr lang="ru-RU" dirty="0" smtClean="0"/>
              <a:t>– это неофициальная, устная история, и только взаимопроверка официальных документов и неофициальных преданий даёт объёмное и точное видение </a:t>
            </a:r>
            <a:r>
              <a:rPr lang="ru-RU" dirty="0" smtClean="0"/>
              <a:t>истории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Юрий </a:t>
            </a:r>
            <a:r>
              <a:rPr lang="ru-RU" dirty="0" err="1" smtClean="0"/>
              <a:t>Борев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Перебежала </a:t>
            </a:r>
            <a:r>
              <a:rPr lang="ru-RU" dirty="0" smtClean="0"/>
              <a:t>из Финляндии собака к нам в Ленинград. Спрашивает нашего </a:t>
            </a:r>
            <a:r>
              <a:rPr lang="ru-RU" dirty="0" err="1" smtClean="0"/>
              <a:t>Барабоса</a:t>
            </a:r>
            <a:r>
              <a:rPr lang="ru-RU" dirty="0" smtClean="0"/>
              <a:t>: </a:t>
            </a:r>
            <a:br>
              <a:rPr lang="ru-RU" dirty="0" smtClean="0"/>
            </a:br>
            <a:r>
              <a:rPr lang="ru-RU" dirty="0" smtClean="0"/>
              <a:t>-Ну как, у вас перестройка, гласность, демократия, теперь все хорошо? </a:t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dirty="0" err="1" smtClean="0"/>
              <a:t>Барабос</a:t>
            </a:r>
            <a:r>
              <a:rPr lang="ru-RU" dirty="0" smtClean="0"/>
              <a:t>: </a:t>
            </a:r>
            <a:r>
              <a:rPr lang="ru-RU" dirty="0" smtClean="0"/>
              <a:t>Да, </a:t>
            </a:r>
            <a:r>
              <a:rPr lang="ru-RU" dirty="0" smtClean="0"/>
              <a:t>цепь удлинили на 5 метров, зато миску на 6 метров отодвинули, а лаять можешь </a:t>
            </a:r>
            <a:r>
              <a:rPr lang="ru-RU" dirty="0" err="1" smtClean="0"/>
              <a:t>скоко</a:t>
            </a:r>
            <a:r>
              <a:rPr lang="ru-RU" dirty="0" smtClean="0"/>
              <a:t> угодно!!!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Ленине было как в туннеле: кругом тьма, впереди свет.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При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Сталине - как в автобусе: один ведет, половина сидит, остальные трясутся.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При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Хрущеве - как в цирке: один говорит, все смеются.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При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Брежневе - как в кино: все ждут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окончание сеанса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Сравнительный анализ советских эпох</a:t>
            </a: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дготовка к ЕГЭ по истории 2021-2022​: материалы для подготовки  самостоятельно с ну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История - одна из древнейших наук человечества.</a:t>
            </a:r>
            <a:endParaRPr lang="ru-RU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Дал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Хрущев указание выпустить почтовую марку со своим изображением. Через некоторое время он запрашивает Министерство связи, пользуются ли советские граждане этой маркой. – Совсем не берут, – отвечают. – А почему же? – Говорят, что не приклеивается. – Почему же не приклеивается? – Видно, плюют не на ту сторону.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Н.С. Хрущёв</a:t>
            </a:r>
            <a:endParaRPr lang="ru-RU" sz="3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Брежнев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наблюдает сцену: старушка подходит к постаменту с его бюстом, где на груди две, а не четыре Звезды Героя, и долго стоит, глядя на бюст. Брежнев подумал: «Наверное, считает. Но теперь-то их у меня уже четыре. Ясно, что не досчитывается.» Подходит к старушке и спрашивает: – Что, бабушка, чего-то здесь не хватает? – Да, милый, да! – И чего же? – Оградки, милый, оградки!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effectLst/>
              </a:rPr>
              <a:t>Л.И.Брежнев</a:t>
            </a:r>
            <a:endParaRPr lang="ru-RU" sz="48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2895600"/>
            <a:ext cx="7467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«Урок- это зеркало общей и педагогической культуры учителя. Мерило его интеллектуального богатства, показатель его кругозора, эрудиции»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hangingPunct="0"/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В.А.  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Сухомлинский</a:t>
            </a:r>
          </a:p>
          <a:p>
            <a:pPr lvl="0" algn="r" eaLnBrk="0" hangingPunct="0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hangingPunct="0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hangingPunct="0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hangingPunct="0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hangingPunct="0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hangingPunct="0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Педагогическая деятельность Сухомлинско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85975" cy="283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Джон Медина: «Правила мозга». Реценз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0176" y="228601"/>
            <a:ext cx="6293224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Наш мозг — плод эволюции, поэтому он работает в соответствии с выработанными историческими потребностями.</a:t>
            </a:r>
          </a:p>
          <a:p>
            <a:pPr lvl="0"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Физическая нагрузка стимулирует работу мозга.</a:t>
            </a:r>
          </a:p>
          <a:p>
            <a:pPr lvl="0"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 каждого человека разная электропроводимость мозга — именно поэтому все мы по-разному воспринимаем информацию из внешнего мира.</a:t>
            </a:r>
          </a:p>
          <a:p>
            <a:pPr lvl="0"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Механизм памяти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гораздо сложнее, чем мы можем себе представить.</a:t>
            </a:r>
          </a:p>
          <a:p>
            <a:pPr lvl="0"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Лучше запоминается информация, при поступлении которой задействованы несколько чувств восприятия.</a:t>
            </a:r>
          </a:p>
          <a:p>
            <a:pPr lvl="0"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Мозг игнорирует всё скучное.</a:t>
            </a:r>
          </a:p>
          <a:p>
            <a:pPr lvl="0"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Постоянный стресс ухудшает работу мозга, а хороший сон  улучшает мыслительные процессы.</a:t>
            </a:r>
          </a:p>
          <a:p>
            <a:pPr lvl="0"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Мозг женщины отличается от мозга мужчины, но это никак не влияет на познавательные процессы.</a:t>
            </a:r>
          </a:p>
          <a:p>
            <a:pPr lvl="0"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Мозг способен учиться всю жизнь.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12 закономерностей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функционирования мозга</a:t>
            </a:r>
            <a:endParaRPr lang="ru-RU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8382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Исторический проект. </a:t>
            </a:r>
          </a:p>
          <a:p>
            <a:pPr algn="ctr"/>
            <a:r>
              <a:rPr lang="ru-RU" sz="2400" b="1" dirty="0" smtClean="0"/>
              <a:t>Изготовление исторического артефакта.</a:t>
            </a:r>
            <a:endParaRPr lang="ru-RU" sz="2400" b="1" dirty="0"/>
          </a:p>
        </p:txBody>
      </p:sp>
      <p:pic>
        <p:nvPicPr>
          <p:cNvPr id="102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76400"/>
            <a:ext cx="2819400" cy="1847850"/>
          </a:xfrm>
          <a:prstGeom prst="rect">
            <a:avLst/>
          </a:prstGeom>
          <a:noFill/>
        </p:spPr>
      </p:pic>
      <p:pic>
        <p:nvPicPr>
          <p:cNvPr id="1027" name="Picture 3" descr="C:\Users\User\Desktop\detsad-189716-1440703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76400"/>
            <a:ext cx="2819400" cy="1828800"/>
          </a:xfrm>
          <a:prstGeom prst="rect">
            <a:avLst/>
          </a:prstGeom>
          <a:noFill/>
        </p:spPr>
      </p:pic>
      <p:pic>
        <p:nvPicPr>
          <p:cNvPr id="1028" name="Picture 4" descr="C:\Users\User\Desktop\HrAizMzY7m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581400"/>
            <a:ext cx="4343400" cy="2390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blob:https://web.whatsapp.com/a55d4f47-9c70-40da-bbff-ab720d1830b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blob:https://web.whatsapp.com/a55d4f47-9c70-40da-bbff-ab720d1830b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blob:https://web.whatsapp.com/a55d4f47-9c70-40da-bbff-ab720d1830b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1" name="Picture 7" descr="C:\Users\User\Desktop\a55d4f47-9c70-40da-bbff-ab720d1830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3352800" cy="2914650"/>
          </a:xfrm>
          <a:prstGeom prst="rect">
            <a:avLst/>
          </a:prstGeom>
          <a:noFill/>
        </p:spPr>
      </p:pic>
      <p:sp>
        <p:nvSpPr>
          <p:cNvPr id="21513" name="AutoShape 9" descr="blob:https://web.whatsapp.com/2044ae0b-63ff-4ecf-893a-abfec211e77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blob:https://web.whatsapp.com/2044ae0b-63ff-4ecf-893a-abfec211e77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6" name="Picture 12" descr="C:\Users\User\Desktop\2044ae0b-63ff-4ecf-893a-abfec211e7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0"/>
            <a:ext cx="4191000" cy="2895600"/>
          </a:xfrm>
          <a:prstGeom prst="rect">
            <a:avLst/>
          </a:prstGeom>
          <a:noFill/>
        </p:spPr>
      </p:pic>
      <p:sp>
        <p:nvSpPr>
          <p:cNvPr id="21518" name="AutoShape 14" descr="blob:https://web.whatsapp.com/dfcbafb1-2822-4a9a-9d45-9a24b9082d2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9" name="Picture 15" descr="C:\Users\User\Desktop\dfcbafb1-2822-4a9a-9d45-9a24b9082d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24200"/>
            <a:ext cx="3886200" cy="3733800"/>
          </a:xfrm>
          <a:prstGeom prst="rect">
            <a:avLst/>
          </a:prstGeom>
          <a:noFill/>
        </p:spPr>
      </p:pic>
      <p:pic>
        <p:nvPicPr>
          <p:cNvPr id="21520" name="Picture 16" descr="C:\Users\User\Desktop\ade0462e-7bd2-47a7-9cd5-606ca94ee0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124200"/>
            <a:ext cx="41148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8382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Исторический аукцион</a:t>
            </a:r>
            <a:endParaRPr lang="ru-RU" sz="3600" b="1" dirty="0"/>
          </a:p>
        </p:txBody>
      </p:sp>
      <p:pic>
        <p:nvPicPr>
          <p:cNvPr id="2051" name="Picture 3" descr="C:\Users\User\Desktop\7e4c5bb02973825400e7424c6fa2d58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71600"/>
            <a:ext cx="3048001" cy="2164268"/>
          </a:xfrm>
          <a:prstGeom prst="rect">
            <a:avLst/>
          </a:prstGeom>
          <a:noFill/>
        </p:spPr>
      </p:pic>
      <p:pic>
        <p:nvPicPr>
          <p:cNvPr id="2052" name="Picture 4" descr="C:\Users\User\Desktop\unna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19201"/>
            <a:ext cx="3429000" cy="2667000"/>
          </a:xfrm>
          <a:prstGeom prst="rect">
            <a:avLst/>
          </a:prstGeom>
          <a:noFill/>
        </p:spPr>
      </p:pic>
      <p:pic>
        <p:nvPicPr>
          <p:cNvPr id="2053" name="Picture 5" descr="C:\Users\User\Desktop\заменить предметы из дере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3581400"/>
            <a:ext cx="54102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Полюдье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Древней Руси первоначально ежегодный объезд князем и дружиной подвластного населения (людей) для сбора дани.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Приём визуализации исторического понятия</a:t>
            </a:r>
            <a:endParaRPr lang="ru-RU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User\Desktop\Без назван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895600"/>
            <a:ext cx="38100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Ступеньки интеллекта</a:t>
            </a:r>
            <a:endParaRPr lang="ru-RU" sz="4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Users\User\Desktop\img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43000"/>
            <a:ext cx="69342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375</TotalTime>
  <Words>375</Words>
  <Application>Microsoft Office PowerPoint</Application>
  <PresentationFormat>Экран (4:3)</PresentationFormat>
  <Paragraphs>50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Открытая</vt:lpstr>
      <vt:lpstr>Слайд 1</vt:lpstr>
      <vt:lpstr>История - одна из древнейших наук человечества.</vt:lpstr>
      <vt:lpstr>Слайд 3</vt:lpstr>
      <vt:lpstr>12 закономерностей функционирования мозга</vt:lpstr>
      <vt:lpstr>Слайд 5</vt:lpstr>
      <vt:lpstr>Слайд 6</vt:lpstr>
      <vt:lpstr>Слайд 7</vt:lpstr>
      <vt:lpstr>Приём визуализации исторического понятия</vt:lpstr>
      <vt:lpstr>Ступеньки интеллекта</vt:lpstr>
      <vt:lpstr>Смутное время</vt:lpstr>
      <vt:lpstr>Слайд 11</vt:lpstr>
      <vt:lpstr>Исторический суд Суд над Иваном Грозным</vt:lpstr>
      <vt:lpstr>Слайд 13</vt:lpstr>
      <vt:lpstr>Интеллект-карты  или ментальные по истории  </vt:lpstr>
      <vt:lpstr>Исторический анекдот  как источник информации</vt:lpstr>
      <vt:lpstr>Слайд 16</vt:lpstr>
      <vt:lpstr>Слайд 17</vt:lpstr>
      <vt:lpstr>Слайд 18</vt:lpstr>
      <vt:lpstr>Сравнительный анализ советских эпох</vt:lpstr>
      <vt:lpstr>Н.С. Хрущёв</vt:lpstr>
      <vt:lpstr>Л.И.Брежнев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Карина</dc:creator>
  <cp:lastModifiedBy>Карина</cp:lastModifiedBy>
  <cp:revision>49</cp:revision>
  <cp:lastPrinted>1601-01-01T00:00:00Z</cp:lastPrinted>
  <dcterms:created xsi:type="dcterms:W3CDTF">1601-01-01T00:00:00Z</dcterms:created>
  <dcterms:modified xsi:type="dcterms:W3CDTF">2022-01-27T11:21:58Z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