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5"/>
  </p:notesMasterIdLst>
  <p:sldIdLst>
    <p:sldId id="27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57" r:id="rId13"/>
    <p:sldId id="292" r:id="rId14"/>
    <p:sldId id="260" r:id="rId15"/>
    <p:sldId id="265" r:id="rId16"/>
    <p:sldId id="279" r:id="rId17"/>
    <p:sldId id="280" r:id="rId18"/>
    <p:sldId id="281" r:id="rId19"/>
    <p:sldId id="264" r:id="rId20"/>
    <p:sldId id="263" r:id="rId21"/>
    <p:sldId id="262" r:id="rId22"/>
    <p:sldId id="293" r:id="rId23"/>
    <p:sldId id="278" r:id="rId24"/>
    <p:sldId id="294" r:id="rId25"/>
    <p:sldId id="261" r:id="rId26"/>
    <p:sldId id="266" r:id="rId27"/>
    <p:sldId id="295" r:id="rId28"/>
    <p:sldId id="296" r:id="rId29"/>
    <p:sldId id="297" r:id="rId30"/>
    <p:sldId id="271" r:id="rId31"/>
    <p:sldId id="272" r:id="rId32"/>
    <p:sldId id="273" r:id="rId33"/>
    <p:sldId id="274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31E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40D126-B46D-4D87-B789-5D40E46025FF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2004079-B430-4BAD-84C9-B8EAE42C8623}">
      <dgm:prSet/>
      <dgm:spPr/>
      <dgm:t>
        <a:bodyPr/>
        <a:lstStyle/>
        <a:p>
          <a:r>
            <a:rPr lang="ru-RU" b="1" u="sng" dirty="0" smtClean="0">
              <a:solidFill>
                <a:srgbClr val="002060"/>
              </a:solidFill>
              <a:latin typeface="Book Antiqua" pitchFamily="18" charset="0"/>
            </a:rPr>
            <a:t>Политический анекдот </a:t>
          </a:r>
          <a:r>
            <a:rPr lang="ru-RU" b="1" dirty="0" smtClean="0">
              <a:solidFill>
                <a:srgbClr val="002060"/>
              </a:solidFill>
              <a:latin typeface="Book Antiqua" pitchFamily="18" charset="0"/>
            </a:rPr>
            <a:t>- краткий смешной рассказ о какой-либо политической ситуации, поведении и чертах характера лидера и т.п. </a:t>
          </a:r>
          <a:r>
            <a:rPr lang="en-US" b="1" dirty="0" smtClean="0">
              <a:solidFill>
                <a:srgbClr val="002060"/>
              </a:solidFill>
              <a:latin typeface="Book Antiqua" pitchFamily="18" charset="0"/>
            </a:rPr>
            <a:t/>
          </a:r>
          <a:br>
            <a:rPr lang="en-US" b="1" dirty="0" smtClean="0">
              <a:solidFill>
                <a:srgbClr val="002060"/>
              </a:solidFill>
              <a:latin typeface="Book Antiqua" pitchFamily="18" charset="0"/>
            </a:rPr>
          </a:br>
          <a:endParaRPr lang="ru-RU" dirty="0">
            <a:solidFill>
              <a:srgbClr val="002060"/>
            </a:solidFill>
          </a:endParaRPr>
        </a:p>
      </dgm:t>
    </dgm:pt>
    <dgm:pt modelId="{BE09223E-CFF3-4927-81EE-7365692AF0AB}" type="parTrans" cxnId="{ED571AA3-BCE6-4240-B4DD-11978FC68D93}">
      <dgm:prSet/>
      <dgm:spPr/>
      <dgm:t>
        <a:bodyPr/>
        <a:lstStyle/>
        <a:p>
          <a:endParaRPr lang="ru-RU"/>
        </a:p>
      </dgm:t>
    </dgm:pt>
    <dgm:pt modelId="{1D190695-B963-478B-8F2E-5E2025F01652}" type="sibTrans" cxnId="{ED571AA3-BCE6-4240-B4DD-11978FC68D93}">
      <dgm:prSet/>
      <dgm:spPr/>
      <dgm:t>
        <a:bodyPr/>
        <a:lstStyle/>
        <a:p>
          <a:endParaRPr lang="ru-RU"/>
        </a:p>
      </dgm:t>
    </dgm:pt>
    <dgm:pt modelId="{8028017E-820F-475E-BB7F-1D67DA55BEB5}">
      <dgm:prSet/>
      <dgm:spPr/>
      <dgm:t>
        <a:bodyPr/>
        <a:lstStyle/>
        <a:p>
          <a:r>
            <a:rPr lang="ru-RU" b="1" u="sng" dirty="0" smtClean="0">
              <a:solidFill>
                <a:srgbClr val="002060"/>
              </a:solidFill>
              <a:latin typeface="Book Antiqua" pitchFamily="18" charset="0"/>
            </a:rPr>
            <a:t>Политический анекдот </a:t>
          </a:r>
          <a:r>
            <a:rPr lang="ru-RU" b="1" dirty="0" smtClean="0">
              <a:solidFill>
                <a:srgbClr val="002060"/>
              </a:solidFill>
              <a:latin typeface="Book Antiqua" pitchFamily="18" charset="0"/>
            </a:rPr>
            <a:t>отличается намеренной гипертрофией черт и ситуаций (вплоть до </a:t>
          </a:r>
          <a:r>
            <a:rPr lang="ru-RU" b="1" dirty="0" err="1" smtClean="0">
              <a:solidFill>
                <a:srgbClr val="002060"/>
              </a:solidFill>
              <a:latin typeface="Book Antiqua" pitchFamily="18" charset="0"/>
            </a:rPr>
            <a:t>абсурдизации</a:t>
          </a:r>
          <a:r>
            <a:rPr lang="ru-RU" b="1" dirty="0" smtClean="0">
              <a:solidFill>
                <a:srgbClr val="002060"/>
              </a:solidFill>
              <a:latin typeface="Book Antiqua" pitchFamily="18" charset="0"/>
            </a:rPr>
            <a:t>), способствующей выразительному запоминанию и выявлению каких-то сторон политической жизни. </a:t>
          </a:r>
          <a:br>
            <a:rPr lang="ru-RU" b="1" dirty="0" smtClean="0">
              <a:solidFill>
                <a:srgbClr val="002060"/>
              </a:solidFill>
              <a:latin typeface="Book Antiqua" pitchFamily="18" charset="0"/>
            </a:rPr>
          </a:br>
          <a:endParaRPr lang="ru-RU" dirty="0">
            <a:solidFill>
              <a:srgbClr val="002060"/>
            </a:solidFill>
          </a:endParaRPr>
        </a:p>
      </dgm:t>
    </dgm:pt>
    <dgm:pt modelId="{C26900CA-DA5B-44D8-BD7E-F05ED4F1A76F}" type="parTrans" cxnId="{B4318121-3EA9-4852-BD4B-A6F2622141C7}">
      <dgm:prSet/>
      <dgm:spPr/>
      <dgm:t>
        <a:bodyPr/>
        <a:lstStyle/>
        <a:p>
          <a:endParaRPr lang="ru-RU"/>
        </a:p>
      </dgm:t>
    </dgm:pt>
    <dgm:pt modelId="{D83EC0D2-E2BB-41FD-A4A4-9E7DEC89C77E}" type="sibTrans" cxnId="{B4318121-3EA9-4852-BD4B-A6F2622141C7}">
      <dgm:prSet/>
      <dgm:spPr/>
      <dgm:t>
        <a:bodyPr/>
        <a:lstStyle/>
        <a:p>
          <a:endParaRPr lang="ru-RU"/>
        </a:p>
      </dgm:t>
    </dgm:pt>
    <dgm:pt modelId="{077B3D78-8091-43C8-85D3-5FF30BF45408}" type="pres">
      <dgm:prSet presAssocID="{4940D126-B46D-4D87-B789-5D40E46025F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A395C1-6268-475A-8871-F32A1E95D066}" type="pres">
      <dgm:prSet presAssocID="{52004079-B430-4BAD-84C9-B8EAE42C8623}" presName="node" presStyleLbl="node1" presStyleIdx="0" presStyleCnt="2" custScaleY="114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56E8D-5B6B-4D18-B25B-9127E16927FF}" type="pres">
      <dgm:prSet presAssocID="{1D190695-B963-478B-8F2E-5E2025F01652}" presName="sibTrans" presStyleCnt="0"/>
      <dgm:spPr/>
    </dgm:pt>
    <dgm:pt modelId="{8FDDF85A-0B12-4278-A1E7-FF864AD5C1C8}" type="pres">
      <dgm:prSet presAssocID="{8028017E-820F-475E-BB7F-1D67DA55BEB5}" presName="node" presStyleLbl="node1" presStyleIdx="1" presStyleCnt="2" custScaleY="114630" custLinFactNeighborX="787" custLinFactNeighborY="14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02C1C0-A904-4FE3-8ECB-BFF2F4EC5AAE}" type="presOf" srcId="{4940D126-B46D-4D87-B789-5D40E46025FF}" destId="{077B3D78-8091-43C8-85D3-5FF30BF45408}" srcOrd="0" destOrd="0" presId="urn:microsoft.com/office/officeart/2005/8/layout/default#1"/>
    <dgm:cxn modelId="{D84FAEC2-1733-4472-86DD-E26DB6F48956}" type="presOf" srcId="{52004079-B430-4BAD-84C9-B8EAE42C8623}" destId="{6CA395C1-6268-475A-8871-F32A1E95D066}" srcOrd="0" destOrd="0" presId="urn:microsoft.com/office/officeart/2005/8/layout/default#1"/>
    <dgm:cxn modelId="{2B0BC533-AD63-4D20-90E2-15E3E212DFCD}" type="presOf" srcId="{8028017E-820F-475E-BB7F-1D67DA55BEB5}" destId="{8FDDF85A-0B12-4278-A1E7-FF864AD5C1C8}" srcOrd="0" destOrd="0" presId="urn:microsoft.com/office/officeart/2005/8/layout/default#1"/>
    <dgm:cxn modelId="{B4318121-3EA9-4852-BD4B-A6F2622141C7}" srcId="{4940D126-B46D-4D87-B789-5D40E46025FF}" destId="{8028017E-820F-475E-BB7F-1D67DA55BEB5}" srcOrd="1" destOrd="0" parTransId="{C26900CA-DA5B-44D8-BD7E-F05ED4F1A76F}" sibTransId="{D83EC0D2-E2BB-41FD-A4A4-9E7DEC89C77E}"/>
    <dgm:cxn modelId="{ED571AA3-BCE6-4240-B4DD-11978FC68D93}" srcId="{4940D126-B46D-4D87-B789-5D40E46025FF}" destId="{52004079-B430-4BAD-84C9-B8EAE42C8623}" srcOrd="0" destOrd="0" parTransId="{BE09223E-CFF3-4927-81EE-7365692AF0AB}" sibTransId="{1D190695-B963-478B-8F2E-5E2025F01652}"/>
    <dgm:cxn modelId="{15952223-A69A-47A3-9A57-DD3D5D9E31B6}" type="presParOf" srcId="{077B3D78-8091-43C8-85D3-5FF30BF45408}" destId="{6CA395C1-6268-475A-8871-F32A1E95D066}" srcOrd="0" destOrd="0" presId="urn:microsoft.com/office/officeart/2005/8/layout/default#1"/>
    <dgm:cxn modelId="{FD0FAA0A-04A7-468D-8DD0-DB518F508788}" type="presParOf" srcId="{077B3D78-8091-43C8-85D3-5FF30BF45408}" destId="{C7156E8D-5B6B-4D18-B25B-9127E16927FF}" srcOrd="1" destOrd="0" presId="urn:microsoft.com/office/officeart/2005/8/layout/default#1"/>
    <dgm:cxn modelId="{D88648FB-88C8-421E-80A3-8D38418583BE}" type="presParOf" srcId="{077B3D78-8091-43C8-85D3-5FF30BF45408}" destId="{8FDDF85A-0B12-4278-A1E7-FF864AD5C1C8}" srcOrd="2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85F9E7-670F-4BCF-A3F6-052A0412BBBE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8B7D5A-25DF-4A81-B444-91695EAA2CB6}">
      <dgm:prSet phldrT="[Текст]"/>
      <dgm:spPr/>
      <dgm:t>
        <a:bodyPr/>
        <a:lstStyle/>
        <a:p>
          <a:pPr defTabSz="577850">
            <a:lnSpc>
              <a:spcPct val="90000"/>
            </a:lnSpc>
            <a:spcBef>
              <a:spcPts val="0"/>
            </a:spcBef>
            <a:spcAft>
              <a:spcPts val="0"/>
            </a:spcAft>
          </a:pPr>
          <a:r>
            <a:rPr lang="ru-RU" b="1" dirty="0" smtClean="0">
              <a:solidFill>
                <a:srgbClr val="002060"/>
              </a:solidFill>
            </a:rPr>
            <a:t>Петроград. Октябрь 1917-го. К внучке декабриста вбегает горничная.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002060"/>
              </a:solidFill>
            </a:rPr>
            <a:t>- Барыня! Радость-то какая! Революция!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solidFill>
                <a:srgbClr val="002060"/>
              </a:solidFill>
            </a:rPr>
            <a:t>- А что они хотят?</a:t>
          </a:r>
        </a:p>
        <a:p>
          <a:pPr mar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b="1" dirty="0" smtClean="0">
              <a:solidFill>
                <a:srgbClr val="002060"/>
              </a:solidFill>
            </a:rPr>
            <a:t>- Хотят, чтобы не было богатых!</a:t>
          </a:r>
        </a:p>
        <a:p>
          <a:pPr marL="0" indent="0" defTabSz="914400">
            <a:lnSpc>
              <a:spcPct val="100000"/>
            </a:lnSpc>
            <a:spcBef>
              <a:spcPts val="0"/>
            </a:spcBef>
            <a:spcAft>
              <a:spcPts val="0"/>
            </a:spcAft>
            <a:buNone/>
          </a:pPr>
          <a:r>
            <a:rPr lang="ru-RU" b="1" dirty="0" smtClean="0">
              <a:solidFill>
                <a:srgbClr val="002060"/>
              </a:solidFill>
            </a:rPr>
            <a:t>- Странно… А мой дед хотел, чтобы не было бедных…</a:t>
          </a:r>
        </a:p>
      </dgm:t>
    </dgm:pt>
    <dgm:pt modelId="{59020354-DD73-4A50-808C-79C04FADF4C7}" type="parTrans" cxnId="{A5D7E0AE-512D-4423-932E-F3106B34855B}">
      <dgm:prSet/>
      <dgm:spPr/>
      <dgm:t>
        <a:bodyPr/>
        <a:lstStyle/>
        <a:p>
          <a:endParaRPr lang="ru-RU"/>
        </a:p>
      </dgm:t>
    </dgm:pt>
    <dgm:pt modelId="{6EC41296-23B1-49DC-8805-3599EEEC2256}" type="sibTrans" cxnId="{A5D7E0AE-512D-4423-932E-F3106B34855B}">
      <dgm:prSet/>
      <dgm:spPr/>
      <dgm:t>
        <a:bodyPr/>
        <a:lstStyle/>
        <a:p>
          <a:endParaRPr lang="ru-RU"/>
        </a:p>
      </dgm:t>
    </dgm:pt>
    <dgm:pt modelId="{29625490-D1E2-4B44-AB80-999FEEA29178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Могут ли быть в СССР, кроме коммунистической, другие политические партии?</a:t>
          </a:r>
        </a:p>
        <a:p>
          <a:r>
            <a:rPr lang="ru-RU" b="1" dirty="0" smtClean="0">
              <a:solidFill>
                <a:srgbClr val="002060"/>
              </a:solidFill>
            </a:rPr>
            <a:t>- Конечно, сколько угодно. Только одна, коммунистическая, у власти, а все остальные – в тюрьме…</a:t>
          </a:r>
          <a:endParaRPr lang="ru-RU" b="1" dirty="0">
            <a:solidFill>
              <a:srgbClr val="002060"/>
            </a:solidFill>
          </a:endParaRPr>
        </a:p>
      </dgm:t>
    </dgm:pt>
    <dgm:pt modelId="{C6E3A5DE-8A0D-45B4-9193-2E04ECC41CE7}" type="parTrans" cxnId="{1B76D95C-DBD9-4540-93A9-6891B4D4B852}">
      <dgm:prSet/>
      <dgm:spPr/>
      <dgm:t>
        <a:bodyPr/>
        <a:lstStyle/>
        <a:p>
          <a:endParaRPr lang="ru-RU"/>
        </a:p>
      </dgm:t>
    </dgm:pt>
    <dgm:pt modelId="{5DB4AD73-AF24-4A97-827B-6D4501BC1984}" type="sibTrans" cxnId="{1B76D95C-DBD9-4540-93A9-6891B4D4B852}">
      <dgm:prSet/>
      <dgm:spPr/>
      <dgm:t>
        <a:bodyPr/>
        <a:lstStyle/>
        <a:p>
          <a:endParaRPr lang="ru-RU"/>
        </a:p>
      </dgm:t>
    </dgm:pt>
    <dgm:pt modelId="{BC8F16AF-A61F-4FE3-9A0F-CA8E3F95D4E6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Что такое демократия?</a:t>
          </a:r>
        </a:p>
        <a:p>
          <a:r>
            <a:rPr lang="ru-RU" b="1" dirty="0" smtClean="0">
              <a:solidFill>
                <a:srgbClr val="002060"/>
              </a:solidFill>
            </a:rPr>
            <a:t>- Это когда тебя посылают к чёрту, а ты идёшь куда захочешь…</a:t>
          </a:r>
        </a:p>
        <a:p>
          <a:endParaRPr lang="ru-RU" b="1" dirty="0">
            <a:solidFill>
              <a:srgbClr val="7030A0"/>
            </a:solidFill>
          </a:endParaRPr>
        </a:p>
      </dgm:t>
    </dgm:pt>
    <dgm:pt modelId="{95B571FA-8213-4846-8D32-6270909A9229}" type="parTrans" cxnId="{EE62717A-A6D4-4C92-9FC6-D43375494FC2}">
      <dgm:prSet/>
      <dgm:spPr/>
      <dgm:t>
        <a:bodyPr/>
        <a:lstStyle/>
        <a:p>
          <a:endParaRPr lang="ru-RU"/>
        </a:p>
      </dgm:t>
    </dgm:pt>
    <dgm:pt modelId="{7547DB94-CBF7-4B90-9369-583D8AB2323C}" type="sibTrans" cxnId="{EE62717A-A6D4-4C92-9FC6-D43375494FC2}">
      <dgm:prSet/>
      <dgm:spPr/>
      <dgm:t>
        <a:bodyPr/>
        <a:lstStyle/>
        <a:p>
          <a:endParaRPr lang="ru-RU"/>
        </a:p>
      </dgm:t>
    </dgm:pt>
    <dgm:pt modelId="{9D4C88C5-6BE1-4740-A7E7-74814E66FC34}">
      <dgm:prSet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У нас полная свобода, - говорит американец. – Я могу выйти к Белому Дому и кричать «Долой Буша!».</a:t>
          </a:r>
        </a:p>
        <a:p>
          <a:r>
            <a:rPr lang="ru-RU" b="1" dirty="0" smtClean="0">
              <a:solidFill>
                <a:srgbClr val="002060"/>
              </a:solidFill>
            </a:rPr>
            <a:t>- Подумаешь! – говорит русский. – Я тоже могу выйти на Красную площадь и кричать «Долой Буша!».</a:t>
          </a:r>
          <a:endParaRPr lang="ru-RU" b="1" dirty="0">
            <a:solidFill>
              <a:srgbClr val="002060"/>
            </a:solidFill>
          </a:endParaRPr>
        </a:p>
      </dgm:t>
    </dgm:pt>
    <dgm:pt modelId="{8C022C85-EA18-4DDD-985A-674895C6FDEB}" type="parTrans" cxnId="{F7D42860-A4E3-484E-97DC-54FA628D7592}">
      <dgm:prSet/>
      <dgm:spPr/>
      <dgm:t>
        <a:bodyPr/>
        <a:lstStyle/>
        <a:p>
          <a:endParaRPr lang="ru-RU"/>
        </a:p>
      </dgm:t>
    </dgm:pt>
    <dgm:pt modelId="{59CF6573-F979-496E-BA54-BE9146FC2748}" type="sibTrans" cxnId="{F7D42860-A4E3-484E-97DC-54FA628D7592}">
      <dgm:prSet/>
      <dgm:spPr/>
      <dgm:t>
        <a:bodyPr/>
        <a:lstStyle/>
        <a:p>
          <a:endParaRPr lang="ru-RU"/>
        </a:p>
      </dgm:t>
    </dgm:pt>
    <dgm:pt modelId="{82C08BEA-A2A5-4872-B5CE-9611B24C6F5D}" type="pres">
      <dgm:prSet presAssocID="{F985F9E7-670F-4BCF-A3F6-052A0412BBB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1F332A-F0E7-427F-964F-236F1E1ECE7B}" type="pres">
      <dgm:prSet presAssocID="{9D4C88C5-6BE1-4740-A7E7-74814E66FC34}" presName="node" presStyleLbl="node1" presStyleIdx="0" presStyleCnt="4" custScaleY="158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99E81-1C3D-4DC5-9748-24F76C4C8195}" type="pres">
      <dgm:prSet presAssocID="{59CF6573-F979-496E-BA54-BE9146FC2748}" presName="sibTrans" presStyleCnt="0"/>
      <dgm:spPr/>
    </dgm:pt>
    <dgm:pt modelId="{F8970D0E-AEEF-4238-AC4B-E0355670D6C1}" type="pres">
      <dgm:prSet presAssocID="{BC8F16AF-A61F-4FE3-9A0F-CA8E3F95D4E6}" presName="node" presStyleLbl="node1" presStyleIdx="1" presStyleCnt="4" custLinFactNeighborX="-794" custLinFactNeighborY="-286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525467-5B28-4124-A70D-02CA6EFF8056}" type="pres">
      <dgm:prSet presAssocID="{7547DB94-CBF7-4B90-9369-583D8AB2323C}" presName="sibTrans" presStyleCnt="0"/>
      <dgm:spPr/>
    </dgm:pt>
    <dgm:pt modelId="{99C3973B-BF98-4773-B07F-121D010CDB9A}" type="pres">
      <dgm:prSet presAssocID="{29625490-D1E2-4B44-AB80-999FEEA29178}" presName="node" presStyleLbl="node1" presStyleIdx="2" presStyleCnt="4" custScaleY="158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71E29A-D86C-41B5-A0B7-B17759E49B1B}" type="pres">
      <dgm:prSet presAssocID="{5DB4AD73-AF24-4A97-827B-6D4501BC1984}" presName="sibTrans" presStyleCnt="0"/>
      <dgm:spPr/>
    </dgm:pt>
    <dgm:pt modelId="{62B83E89-6672-40BA-A1B3-926DC90DA913}" type="pres">
      <dgm:prSet presAssocID="{7A8B7D5A-25DF-4A81-B444-91695EAA2CB6}" presName="node" presStyleLbl="node1" presStyleIdx="3" presStyleCnt="4" custScaleX="155260" custScaleY="118037" custLinFactNeighborX="646" custLinFactNeighborY="-25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7C344A-E9A7-4527-ADF6-50C1BA700A9B}" type="presOf" srcId="{9D4C88C5-6BE1-4740-A7E7-74814E66FC34}" destId="{541F332A-F0E7-427F-964F-236F1E1ECE7B}" srcOrd="0" destOrd="0" presId="urn:microsoft.com/office/officeart/2005/8/layout/default#2"/>
    <dgm:cxn modelId="{4B17B71C-E944-4F00-990D-C6CC16A8153F}" type="presOf" srcId="{F985F9E7-670F-4BCF-A3F6-052A0412BBBE}" destId="{82C08BEA-A2A5-4872-B5CE-9611B24C6F5D}" srcOrd="0" destOrd="0" presId="urn:microsoft.com/office/officeart/2005/8/layout/default#2"/>
    <dgm:cxn modelId="{1B76D95C-DBD9-4540-93A9-6891B4D4B852}" srcId="{F985F9E7-670F-4BCF-A3F6-052A0412BBBE}" destId="{29625490-D1E2-4B44-AB80-999FEEA29178}" srcOrd="2" destOrd="0" parTransId="{C6E3A5DE-8A0D-45B4-9193-2E04ECC41CE7}" sibTransId="{5DB4AD73-AF24-4A97-827B-6D4501BC1984}"/>
    <dgm:cxn modelId="{F7D42860-A4E3-484E-97DC-54FA628D7592}" srcId="{F985F9E7-670F-4BCF-A3F6-052A0412BBBE}" destId="{9D4C88C5-6BE1-4740-A7E7-74814E66FC34}" srcOrd="0" destOrd="0" parTransId="{8C022C85-EA18-4DDD-985A-674895C6FDEB}" sibTransId="{59CF6573-F979-496E-BA54-BE9146FC2748}"/>
    <dgm:cxn modelId="{6EB671D5-98B1-43FA-8EDA-0448053EF799}" type="presOf" srcId="{BC8F16AF-A61F-4FE3-9A0F-CA8E3F95D4E6}" destId="{F8970D0E-AEEF-4238-AC4B-E0355670D6C1}" srcOrd="0" destOrd="0" presId="urn:microsoft.com/office/officeart/2005/8/layout/default#2"/>
    <dgm:cxn modelId="{73E5635A-5990-42EA-B973-054E555594BA}" type="presOf" srcId="{7A8B7D5A-25DF-4A81-B444-91695EAA2CB6}" destId="{62B83E89-6672-40BA-A1B3-926DC90DA913}" srcOrd="0" destOrd="0" presId="urn:microsoft.com/office/officeart/2005/8/layout/default#2"/>
    <dgm:cxn modelId="{A5D7E0AE-512D-4423-932E-F3106B34855B}" srcId="{F985F9E7-670F-4BCF-A3F6-052A0412BBBE}" destId="{7A8B7D5A-25DF-4A81-B444-91695EAA2CB6}" srcOrd="3" destOrd="0" parTransId="{59020354-DD73-4A50-808C-79C04FADF4C7}" sibTransId="{6EC41296-23B1-49DC-8805-3599EEEC2256}"/>
    <dgm:cxn modelId="{BCF3BFB8-842E-4C7D-8482-5C65BAB488B8}" type="presOf" srcId="{29625490-D1E2-4B44-AB80-999FEEA29178}" destId="{99C3973B-BF98-4773-B07F-121D010CDB9A}" srcOrd="0" destOrd="0" presId="urn:microsoft.com/office/officeart/2005/8/layout/default#2"/>
    <dgm:cxn modelId="{EE62717A-A6D4-4C92-9FC6-D43375494FC2}" srcId="{F985F9E7-670F-4BCF-A3F6-052A0412BBBE}" destId="{BC8F16AF-A61F-4FE3-9A0F-CA8E3F95D4E6}" srcOrd="1" destOrd="0" parTransId="{95B571FA-8213-4846-8D32-6270909A9229}" sibTransId="{7547DB94-CBF7-4B90-9369-583D8AB2323C}"/>
    <dgm:cxn modelId="{AEC58421-7259-4617-8AA3-A9A151441700}" type="presParOf" srcId="{82C08BEA-A2A5-4872-B5CE-9611B24C6F5D}" destId="{541F332A-F0E7-427F-964F-236F1E1ECE7B}" srcOrd="0" destOrd="0" presId="urn:microsoft.com/office/officeart/2005/8/layout/default#2"/>
    <dgm:cxn modelId="{2F5F39F6-CF66-48CA-9A40-4B26851DEDBE}" type="presParOf" srcId="{82C08BEA-A2A5-4872-B5CE-9611B24C6F5D}" destId="{C0699E81-1C3D-4DC5-9748-24F76C4C8195}" srcOrd="1" destOrd="0" presId="urn:microsoft.com/office/officeart/2005/8/layout/default#2"/>
    <dgm:cxn modelId="{D0D770EC-7AF2-47B3-AA84-A704BDDC8015}" type="presParOf" srcId="{82C08BEA-A2A5-4872-B5CE-9611B24C6F5D}" destId="{F8970D0E-AEEF-4238-AC4B-E0355670D6C1}" srcOrd="2" destOrd="0" presId="urn:microsoft.com/office/officeart/2005/8/layout/default#2"/>
    <dgm:cxn modelId="{8BF35B8B-4D85-4977-A1A7-2473CDB777EA}" type="presParOf" srcId="{82C08BEA-A2A5-4872-B5CE-9611B24C6F5D}" destId="{9B525467-5B28-4124-A70D-02CA6EFF8056}" srcOrd="3" destOrd="0" presId="urn:microsoft.com/office/officeart/2005/8/layout/default#2"/>
    <dgm:cxn modelId="{4061A451-F323-4DC3-91C1-7096119D6C7D}" type="presParOf" srcId="{82C08BEA-A2A5-4872-B5CE-9611B24C6F5D}" destId="{99C3973B-BF98-4773-B07F-121D010CDB9A}" srcOrd="4" destOrd="0" presId="urn:microsoft.com/office/officeart/2005/8/layout/default#2"/>
    <dgm:cxn modelId="{61288B66-59FC-4A46-A266-D3A90CAB4A30}" type="presParOf" srcId="{82C08BEA-A2A5-4872-B5CE-9611B24C6F5D}" destId="{9471E29A-D86C-41B5-A0B7-B17759E49B1B}" srcOrd="5" destOrd="0" presId="urn:microsoft.com/office/officeart/2005/8/layout/default#2"/>
    <dgm:cxn modelId="{F62DC4B8-E44A-445B-B664-8CA7381AFD0E}" type="presParOf" srcId="{82C08BEA-A2A5-4872-B5CE-9611B24C6F5D}" destId="{62B83E89-6672-40BA-A1B3-926DC90DA913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A59F31-AB5A-4B78-8F87-356AB6FCCD0D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6A2C20-7717-49F7-982B-EF0003BD1124}">
      <dgm:prSet custT="1"/>
      <dgm:spPr/>
      <dgm:t>
        <a:bodyPr/>
        <a:lstStyle/>
        <a:p>
          <a:endParaRPr lang="ru-RU" sz="1200" b="1" dirty="0" smtClean="0"/>
        </a:p>
        <a:p>
          <a:r>
            <a:rPr lang="ru-RU" sz="1600" b="1" u="sng" dirty="0" smtClean="0">
              <a:solidFill>
                <a:srgbClr val="002060"/>
              </a:solidFill>
            </a:rPr>
            <a:t>S</a:t>
          </a:r>
          <a:r>
            <a:rPr lang="ru-RU" sz="1600" b="1" dirty="0" smtClean="0">
              <a:solidFill>
                <a:srgbClr val="002060"/>
              </a:solidFill>
            </a:rPr>
            <a:t> </a:t>
          </a:r>
          <a:r>
            <a:rPr lang="ru-RU" sz="1100" b="1" dirty="0" smtClean="0">
              <a:solidFill>
                <a:srgbClr val="002060"/>
              </a:solidFill>
            </a:rPr>
            <a:t>– сильные стороны изучаемого явления (англ. </a:t>
          </a:r>
          <a:r>
            <a:rPr lang="ru-RU" sz="1100" b="1" dirty="0" err="1" smtClean="0">
              <a:solidFill>
                <a:srgbClr val="002060"/>
              </a:solidFill>
            </a:rPr>
            <a:t>strengths</a:t>
          </a:r>
          <a:r>
            <a:rPr lang="ru-RU" sz="1100" b="1" dirty="0" smtClean="0">
              <a:solidFill>
                <a:srgbClr val="002060"/>
              </a:solidFill>
            </a:rPr>
            <a:t> –</a:t>
          </a:r>
          <a:r>
            <a:rPr lang="ru-RU" sz="1200" b="1" dirty="0" smtClean="0">
              <a:solidFill>
                <a:srgbClr val="002060"/>
              </a:solidFill>
            </a:rPr>
            <a:t> сильный)</a:t>
          </a:r>
          <a:br>
            <a:rPr lang="ru-RU" sz="1200" b="1" dirty="0" smtClean="0">
              <a:solidFill>
                <a:srgbClr val="002060"/>
              </a:solidFill>
            </a:rPr>
          </a:br>
          <a:endParaRPr lang="ru-RU" sz="1200" dirty="0">
            <a:solidFill>
              <a:srgbClr val="002060"/>
            </a:solidFill>
          </a:endParaRPr>
        </a:p>
      </dgm:t>
    </dgm:pt>
    <dgm:pt modelId="{A2BA2DF9-38C1-469D-90DF-F9F9F09923D8}" type="parTrans" cxnId="{796BF086-5C0E-4F96-9642-6BE0E4679288}">
      <dgm:prSet/>
      <dgm:spPr/>
      <dgm:t>
        <a:bodyPr/>
        <a:lstStyle/>
        <a:p>
          <a:endParaRPr lang="ru-RU"/>
        </a:p>
      </dgm:t>
    </dgm:pt>
    <dgm:pt modelId="{E0D5EF8F-703E-42A6-A899-A8F55D1F7B26}" type="sibTrans" cxnId="{796BF086-5C0E-4F96-9642-6BE0E4679288}">
      <dgm:prSet/>
      <dgm:spPr/>
      <dgm:t>
        <a:bodyPr/>
        <a:lstStyle/>
        <a:p>
          <a:endParaRPr lang="ru-RU"/>
        </a:p>
      </dgm:t>
    </dgm:pt>
    <dgm:pt modelId="{A4F047DF-7766-4118-A8D3-E6592D3178DA}">
      <dgm:prSet custT="1"/>
      <dgm:spPr/>
      <dgm:t>
        <a:bodyPr/>
        <a:lstStyle/>
        <a:p>
          <a:r>
            <a:rPr lang="ru-RU" sz="1600" b="1" u="sng" dirty="0" smtClean="0">
              <a:solidFill>
                <a:srgbClr val="002060"/>
              </a:solidFill>
            </a:rPr>
            <a:t>W</a:t>
          </a:r>
          <a:r>
            <a:rPr lang="ru-RU" sz="1100" b="1" dirty="0" smtClean="0">
              <a:solidFill>
                <a:srgbClr val="002060"/>
              </a:solidFill>
            </a:rPr>
            <a:t> – слабые стороны изучаемого явления (англ. </a:t>
          </a:r>
          <a:r>
            <a:rPr lang="ru-RU" sz="1100" b="1" dirty="0" err="1" smtClean="0">
              <a:solidFill>
                <a:srgbClr val="002060"/>
              </a:solidFill>
            </a:rPr>
            <a:t>weaknesses</a:t>
          </a:r>
          <a:r>
            <a:rPr lang="ru-RU" sz="1100" b="1" dirty="0" smtClean="0">
              <a:solidFill>
                <a:srgbClr val="002060"/>
              </a:solidFill>
            </a:rPr>
            <a:t>–  слабый)</a:t>
          </a:r>
          <a:endParaRPr lang="ru-RU" sz="1100" dirty="0">
            <a:solidFill>
              <a:srgbClr val="002060"/>
            </a:solidFill>
          </a:endParaRPr>
        </a:p>
      </dgm:t>
    </dgm:pt>
    <dgm:pt modelId="{676580BC-D777-4EEF-B65F-0326D3EE0965}" type="parTrans" cxnId="{1D851EAB-2EB6-49F1-BC70-B4C4A528B8C3}">
      <dgm:prSet/>
      <dgm:spPr/>
      <dgm:t>
        <a:bodyPr/>
        <a:lstStyle/>
        <a:p>
          <a:endParaRPr lang="ru-RU"/>
        </a:p>
      </dgm:t>
    </dgm:pt>
    <dgm:pt modelId="{2BC4A141-9556-4BE7-8C29-3B5BD3720B56}" type="sibTrans" cxnId="{1D851EAB-2EB6-49F1-BC70-B4C4A528B8C3}">
      <dgm:prSet/>
      <dgm:spPr/>
      <dgm:t>
        <a:bodyPr/>
        <a:lstStyle/>
        <a:p>
          <a:endParaRPr lang="ru-RU"/>
        </a:p>
      </dgm:t>
    </dgm:pt>
    <dgm:pt modelId="{39A3F60C-25E8-42FF-8B62-F9457F6BD5C3}">
      <dgm:prSet custT="1"/>
      <dgm:spPr/>
      <dgm:t>
        <a:bodyPr/>
        <a:lstStyle/>
        <a:p>
          <a:r>
            <a:rPr lang="ru-RU" sz="1600" b="1" u="sng" dirty="0" smtClean="0">
              <a:solidFill>
                <a:srgbClr val="002060"/>
              </a:solidFill>
            </a:rPr>
            <a:t>О</a:t>
          </a:r>
          <a:r>
            <a:rPr lang="ru-RU" sz="1100" b="1" dirty="0" smtClean="0">
              <a:solidFill>
                <a:srgbClr val="002060"/>
              </a:solidFill>
            </a:rPr>
            <a:t> – возможности применения (англ. </a:t>
          </a:r>
          <a:r>
            <a:rPr lang="ru-RU" sz="1100" b="1" dirty="0" err="1" smtClean="0">
              <a:solidFill>
                <a:srgbClr val="002060"/>
              </a:solidFill>
            </a:rPr>
            <a:t>opportunities</a:t>
          </a:r>
          <a:r>
            <a:rPr lang="ru-RU" sz="1100" b="1" dirty="0" smtClean="0">
              <a:solidFill>
                <a:srgbClr val="002060"/>
              </a:solidFill>
            </a:rPr>
            <a:t> – возможности)</a:t>
          </a:r>
          <a:endParaRPr lang="ru-RU" sz="1100" dirty="0">
            <a:solidFill>
              <a:srgbClr val="002060"/>
            </a:solidFill>
          </a:endParaRPr>
        </a:p>
      </dgm:t>
    </dgm:pt>
    <dgm:pt modelId="{EFC25C1E-C029-45AB-B97A-8AF83B63C8FF}" type="parTrans" cxnId="{56581829-2F2E-4B8E-A85C-9B0173D5C084}">
      <dgm:prSet/>
      <dgm:spPr/>
      <dgm:t>
        <a:bodyPr/>
        <a:lstStyle/>
        <a:p>
          <a:endParaRPr lang="ru-RU"/>
        </a:p>
      </dgm:t>
    </dgm:pt>
    <dgm:pt modelId="{57C958DE-8F37-4779-81D1-38481B2AF9E6}" type="sibTrans" cxnId="{56581829-2F2E-4B8E-A85C-9B0173D5C084}">
      <dgm:prSet/>
      <dgm:spPr/>
      <dgm:t>
        <a:bodyPr/>
        <a:lstStyle/>
        <a:p>
          <a:endParaRPr lang="ru-RU"/>
        </a:p>
      </dgm:t>
    </dgm:pt>
    <dgm:pt modelId="{E19D2413-B0D2-4548-BD1C-7395C682660D}">
      <dgm:prSet custT="1"/>
      <dgm:spPr/>
      <dgm:t>
        <a:bodyPr/>
        <a:lstStyle/>
        <a:p>
          <a:r>
            <a:rPr lang="ru-RU" sz="1600" b="1" u="sng" dirty="0" smtClean="0">
              <a:solidFill>
                <a:srgbClr val="002060"/>
              </a:solidFill>
            </a:rPr>
            <a:t>T</a:t>
          </a:r>
          <a:r>
            <a:rPr lang="ru-RU" sz="1100" b="1" dirty="0" smtClean="0">
              <a:solidFill>
                <a:srgbClr val="002060"/>
              </a:solidFill>
            </a:rPr>
            <a:t> – угрозы применения (англ. </a:t>
          </a:r>
          <a:r>
            <a:rPr lang="ru-RU" sz="1100" b="1" dirty="0" err="1" smtClean="0">
              <a:solidFill>
                <a:srgbClr val="002060"/>
              </a:solidFill>
            </a:rPr>
            <a:t>threats</a:t>
          </a:r>
          <a:r>
            <a:rPr lang="ru-RU" sz="1100" b="1" dirty="0" smtClean="0">
              <a:solidFill>
                <a:srgbClr val="002060"/>
              </a:solidFill>
            </a:rPr>
            <a:t> – угрозы)</a:t>
          </a:r>
        </a:p>
      </dgm:t>
    </dgm:pt>
    <dgm:pt modelId="{360C28A9-DDD3-40F7-8695-862723BC303E}" type="parTrans" cxnId="{44E09518-A6CC-48FF-96C6-BA823CFAF450}">
      <dgm:prSet/>
      <dgm:spPr/>
      <dgm:t>
        <a:bodyPr/>
        <a:lstStyle/>
        <a:p>
          <a:endParaRPr lang="ru-RU"/>
        </a:p>
      </dgm:t>
    </dgm:pt>
    <dgm:pt modelId="{C43AA840-7924-4CBF-AB8B-3D430E92C3D1}" type="sibTrans" cxnId="{44E09518-A6CC-48FF-96C6-BA823CFAF450}">
      <dgm:prSet/>
      <dgm:spPr/>
      <dgm:t>
        <a:bodyPr/>
        <a:lstStyle/>
        <a:p>
          <a:endParaRPr lang="ru-RU"/>
        </a:p>
      </dgm:t>
    </dgm:pt>
    <dgm:pt modelId="{1F4B7E29-7FA4-4C01-98DF-E7FAE3EFF2D6}" type="pres">
      <dgm:prSet presAssocID="{50A59F31-AB5A-4B78-8F87-356AB6FCCD0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F8CB73-7E0C-4192-86EE-3EAFB3013F61}" type="pres">
      <dgm:prSet presAssocID="{39A3F60C-25E8-42FF-8B62-F9457F6BD5C3}" presName="parTxOnly" presStyleLbl="node1" presStyleIdx="0" presStyleCnt="4" custScaleY="145596" custLinFactX="156388" custLinFactNeighborX="200000" custLinFactNeighborY="-123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2838E5-3168-45A4-BE32-9B437B6EA234}" type="pres">
      <dgm:prSet presAssocID="{57C958DE-8F37-4779-81D1-38481B2AF9E6}" presName="parTxOnlySpace" presStyleCnt="0"/>
      <dgm:spPr/>
    </dgm:pt>
    <dgm:pt modelId="{203ECE5B-F00C-4B17-A9C5-31DDBC73F7AD}" type="pres">
      <dgm:prSet presAssocID="{736A2C20-7717-49F7-982B-EF0003BD1124}" presName="parTxOnly" presStyleLbl="node1" presStyleIdx="1" presStyleCnt="4" custScaleY="145493" custLinFactX="-76082" custLinFactY="-76131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C14BA-9C5C-4F18-93E9-A170D38A2E53}" type="pres">
      <dgm:prSet presAssocID="{E0D5EF8F-703E-42A6-A899-A8F55D1F7B26}" presName="parTxOnlySpace" presStyleCnt="0"/>
      <dgm:spPr/>
    </dgm:pt>
    <dgm:pt modelId="{EC97EABF-831A-46FB-8272-8E1EC5372C9F}" type="pres">
      <dgm:prSet presAssocID="{A4F047DF-7766-4118-A8D3-E6592D3178DA}" presName="parTxOnly" presStyleLbl="node1" presStyleIdx="2" presStyleCnt="4" custScaleY="146278" custLinFactX="-81415" custLinFactY="-72514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0DF5D-9086-4691-AF83-94E6B0C6F66D}" type="pres">
      <dgm:prSet presAssocID="{2BC4A141-9556-4BE7-8C29-3B5BD3720B56}" presName="parTxOnlySpace" presStyleCnt="0"/>
      <dgm:spPr/>
    </dgm:pt>
    <dgm:pt modelId="{B3D796FE-FF5F-464B-B92A-4E27BE79A50E}" type="pres">
      <dgm:prSet presAssocID="{E19D2413-B0D2-4548-BD1C-7395C682660D}" presName="parTxOnly" presStyleLbl="node1" presStyleIdx="3" presStyleCnt="4" custScaleY="147806" custLinFactY="-69885" custLinFactNeighborX="-2673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6BF086-5C0E-4F96-9642-6BE0E4679288}" srcId="{50A59F31-AB5A-4B78-8F87-356AB6FCCD0D}" destId="{736A2C20-7717-49F7-982B-EF0003BD1124}" srcOrd="1" destOrd="0" parTransId="{A2BA2DF9-38C1-469D-90DF-F9F9F09923D8}" sibTransId="{E0D5EF8F-703E-42A6-A899-A8F55D1F7B26}"/>
    <dgm:cxn modelId="{56581829-2F2E-4B8E-A85C-9B0173D5C084}" srcId="{50A59F31-AB5A-4B78-8F87-356AB6FCCD0D}" destId="{39A3F60C-25E8-42FF-8B62-F9457F6BD5C3}" srcOrd="0" destOrd="0" parTransId="{EFC25C1E-C029-45AB-B97A-8AF83B63C8FF}" sibTransId="{57C958DE-8F37-4779-81D1-38481B2AF9E6}"/>
    <dgm:cxn modelId="{9BC2E2FD-4F13-4FA6-851B-497A11D006F7}" type="presOf" srcId="{A4F047DF-7766-4118-A8D3-E6592D3178DA}" destId="{EC97EABF-831A-46FB-8272-8E1EC5372C9F}" srcOrd="0" destOrd="0" presId="urn:microsoft.com/office/officeart/2005/8/layout/chevron1"/>
    <dgm:cxn modelId="{A657A402-1265-4B96-9D48-6998802F691F}" type="presOf" srcId="{E19D2413-B0D2-4548-BD1C-7395C682660D}" destId="{B3D796FE-FF5F-464B-B92A-4E27BE79A50E}" srcOrd="0" destOrd="0" presId="urn:microsoft.com/office/officeart/2005/8/layout/chevron1"/>
    <dgm:cxn modelId="{1D851EAB-2EB6-49F1-BC70-B4C4A528B8C3}" srcId="{50A59F31-AB5A-4B78-8F87-356AB6FCCD0D}" destId="{A4F047DF-7766-4118-A8D3-E6592D3178DA}" srcOrd="2" destOrd="0" parTransId="{676580BC-D777-4EEF-B65F-0326D3EE0965}" sibTransId="{2BC4A141-9556-4BE7-8C29-3B5BD3720B56}"/>
    <dgm:cxn modelId="{2B47E508-FB58-4DBE-AD4A-F6397C01F243}" type="presOf" srcId="{39A3F60C-25E8-42FF-8B62-F9457F6BD5C3}" destId="{53F8CB73-7E0C-4192-86EE-3EAFB3013F61}" srcOrd="0" destOrd="0" presId="urn:microsoft.com/office/officeart/2005/8/layout/chevron1"/>
    <dgm:cxn modelId="{0059A5BD-8865-44DF-B30E-847D2574DDAD}" type="presOf" srcId="{736A2C20-7717-49F7-982B-EF0003BD1124}" destId="{203ECE5B-F00C-4B17-A9C5-31DDBC73F7AD}" srcOrd="0" destOrd="0" presId="urn:microsoft.com/office/officeart/2005/8/layout/chevron1"/>
    <dgm:cxn modelId="{CE3CA500-D15A-46D9-AE1B-725E9BFF4323}" type="presOf" srcId="{50A59F31-AB5A-4B78-8F87-356AB6FCCD0D}" destId="{1F4B7E29-7FA4-4C01-98DF-E7FAE3EFF2D6}" srcOrd="0" destOrd="0" presId="urn:microsoft.com/office/officeart/2005/8/layout/chevron1"/>
    <dgm:cxn modelId="{44E09518-A6CC-48FF-96C6-BA823CFAF450}" srcId="{50A59F31-AB5A-4B78-8F87-356AB6FCCD0D}" destId="{E19D2413-B0D2-4548-BD1C-7395C682660D}" srcOrd="3" destOrd="0" parTransId="{360C28A9-DDD3-40F7-8695-862723BC303E}" sibTransId="{C43AA840-7924-4CBF-AB8B-3D430E92C3D1}"/>
    <dgm:cxn modelId="{081AD826-836E-45C2-855F-3635B08DACE1}" type="presParOf" srcId="{1F4B7E29-7FA4-4C01-98DF-E7FAE3EFF2D6}" destId="{53F8CB73-7E0C-4192-86EE-3EAFB3013F61}" srcOrd="0" destOrd="0" presId="urn:microsoft.com/office/officeart/2005/8/layout/chevron1"/>
    <dgm:cxn modelId="{298FF647-CC63-4F4B-9780-247AAFA3D480}" type="presParOf" srcId="{1F4B7E29-7FA4-4C01-98DF-E7FAE3EFF2D6}" destId="{5F2838E5-3168-45A4-BE32-9B437B6EA234}" srcOrd="1" destOrd="0" presId="urn:microsoft.com/office/officeart/2005/8/layout/chevron1"/>
    <dgm:cxn modelId="{062305C6-F1EC-441D-892A-5DA30C061124}" type="presParOf" srcId="{1F4B7E29-7FA4-4C01-98DF-E7FAE3EFF2D6}" destId="{203ECE5B-F00C-4B17-A9C5-31DDBC73F7AD}" srcOrd="2" destOrd="0" presId="urn:microsoft.com/office/officeart/2005/8/layout/chevron1"/>
    <dgm:cxn modelId="{FE6A274F-18B3-4E2C-83CE-40C56B65EDE1}" type="presParOf" srcId="{1F4B7E29-7FA4-4C01-98DF-E7FAE3EFF2D6}" destId="{2FEC14BA-9C5C-4F18-93E9-A170D38A2E53}" srcOrd="3" destOrd="0" presId="urn:microsoft.com/office/officeart/2005/8/layout/chevron1"/>
    <dgm:cxn modelId="{61472CF6-DDE1-444B-AC39-00DD0EB9AA55}" type="presParOf" srcId="{1F4B7E29-7FA4-4C01-98DF-E7FAE3EFF2D6}" destId="{EC97EABF-831A-46FB-8272-8E1EC5372C9F}" srcOrd="4" destOrd="0" presId="urn:microsoft.com/office/officeart/2005/8/layout/chevron1"/>
    <dgm:cxn modelId="{BC6C5E42-0D65-46BF-B81B-C02ABDAF65FF}" type="presParOf" srcId="{1F4B7E29-7FA4-4C01-98DF-E7FAE3EFF2D6}" destId="{A930DF5D-9086-4691-AF83-94E6B0C6F66D}" srcOrd="5" destOrd="0" presId="urn:microsoft.com/office/officeart/2005/8/layout/chevron1"/>
    <dgm:cxn modelId="{00FCE4AE-E600-4B4B-9B62-396C26933052}" type="presParOf" srcId="{1F4B7E29-7FA4-4C01-98DF-E7FAE3EFF2D6}" destId="{B3D796FE-FF5F-464B-B92A-4E27BE79A50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F1202-6ADE-4DA6-B410-7EF6C76D01F0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5CB1F-305F-4C66-AB92-DE4FA9D336D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5747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54C1C-5F8C-409E-9D2F-4BCA564E653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60509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5CB1F-305F-4C66-AB92-DE4FA9D336D2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10980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8675" y="2292095"/>
            <a:ext cx="4300538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8675" y="4511785"/>
            <a:ext cx="4300538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3"/>
          </p:nvPr>
        </p:nvSpPr>
        <p:spPr>
          <a:xfrm>
            <a:off x="5235798" y="1310656"/>
            <a:ext cx="3908203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847451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Объект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Объект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Объект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Объект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286633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5731E3"/>
                </a:solidFill>
              </a:rPr>
              <a:t/>
            </a:r>
            <a:br>
              <a:rPr lang="ru-RU" sz="2800" b="1" dirty="0" smtClean="0">
                <a:solidFill>
                  <a:srgbClr val="5731E3"/>
                </a:solidFill>
              </a:rPr>
            </a:br>
            <a:r>
              <a:rPr lang="ru-RU" sz="2800" b="1" dirty="0" smtClean="0">
                <a:solidFill>
                  <a:srgbClr val="5731E3"/>
                </a:solidFill>
              </a:rPr>
              <a:t>Приёмы, средства и методы для интеллектуально-эмоциональной разрядки на уроках общественных дисциплин</a:t>
            </a:r>
            <a:endParaRPr lang="ru-RU" sz="2800" b="1" dirty="0">
              <a:solidFill>
                <a:srgbClr val="5731E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365104"/>
            <a:ext cx="85324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dirty="0" smtClean="0"/>
              <a:t>«... </a:t>
            </a:r>
            <a:r>
              <a:rPr lang="ru-RU" sz="2000" dirty="0"/>
              <a:t>То, что сам ты знаешь, передай другим, </a:t>
            </a:r>
            <a:endParaRPr lang="ru-RU" sz="2000" dirty="0" smtClean="0"/>
          </a:p>
          <a:p>
            <a:pPr algn="r"/>
            <a:r>
              <a:rPr lang="ru-RU" sz="2000" dirty="0" smtClean="0"/>
              <a:t>Или </a:t>
            </a:r>
            <a:r>
              <a:rPr lang="ru-RU" sz="2000" dirty="0"/>
              <a:t>то, чего не знаешь, от других возьми</a:t>
            </a:r>
            <a:r>
              <a:rPr lang="ru-RU" sz="2000" dirty="0" smtClean="0"/>
              <a:t>!»</a:t>
            </a:r>
          </a:p>
          <a:p>
            <a:pPr algn="r"/>
            <a:endParaRPr lang="ru-RU" sz="2000" dirty="0"/>
          </a:p>
          <a:p>
            <a:pPr algn="r"/>
            <a:r>
              <a:rPr lang="ru-RU" sz="2000" dirty="0" err="1" smtClean="0"/>
              <a:t>Аухад</a:t>
            </a:r>
            <a:r>
              <a:rPr lang="ru-RU" sz="2000" dirty="0" smtClean="0"/>
              <a:t> ад-Дин </a:t>
            </a:r>
            <a:r>
              <a:rPr lang="ru-RU" sz="2000" dirty="0" err="1"/>
              <a:t>Анвари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5853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251284"/>
            <a:ext cx="5206666" cy="4295274"/>
          </a:xfrm>
          <a:solidFill>
            <a:srgbClr val="BFD1E7"/>
          </a:solidFill>
        </p:spPr>
        <p:txBody>
          <a:bodyPr rtlCol="0" anchor="ctr">
            <a:normAutofit/>
          </a:bodyPr>
          <a:lstStyle/>
          <a:p>
            <a:pPr algn="ctr"/>
            <a:endParaRPr lang="ru-RU" sz="3100" b="1" u="sng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28675" y="5421631"/>
            <a:ext cx="4300538" cy="45719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ru-RU" dirty="0"/>
              <a:t>Подзаголовок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195" name="Picture 3" descr="C:\Users\Filip\OneDrive\Рабочий стол\Мои Документы\шабашка\фото_Клименко\DSC_0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0672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251284"/>
            <a:ext cx="5206666" cy="4295274"/>
          </a:xfrm>
          <a:solidFill>
            <a:srgbClr val="BFD1E7"/>
          </a:solidFill>
        </p:spPr>
        <p:txBody>
          <a:bodyPr rtlCol="0" anchor="ctr">
            <a:normAutofit/>
          </a:bodyPr>
          <a:lstStyle/>
          <a:p>
            <a:pPr algn="ctr"/>
            <a:endParaRPr lang="ru-RU" sz="3100" b="1" u="sng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28675" y="5421631"/>
            <a:ext cx="4300538" cy="45719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ru-RU" dirty="0"/>
              <a:t>Подзаголовок</a:t>
            </a:r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6" name="Picture 2" descr="C:\Users\Filip\OneDrive\Рабочий стол\Мои Документы\шабашка\фото_Клименко\DSC_1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4150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Что же такое игра «</a:t>
            </a:r>
            <a:r>
              <a:rPr lang="en-US" sz="4000" b="1" dirty="0">
                <a:solidFill>
                  <a:srgbClr val="002060"/>
                </a:solidFill>
              </a:rPr>
              <a:t>Alias</a:t>
            </a:r>
            <a:r>
              <a:rPr lang="ru-RU" sz="4000" b="1" dirty="0">
                <a:solidFill>
                  <a:srgbClr val="002060"/>
                </a:solidFill>
              </a:rPr>
              <a:t>»?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 descr="C:\Users\Filip\OneDrive\Рабочий стол\111111111111111111111111111111111111111\2404d242c9df468427e13aea34a948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138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4800" y="908720"/>
            <a:ext cx="8686800" cy="5171405"/>
          </a:xfrm>
        </p:spPr>
        <p:txBody>
          <a:bodyPr>
            <a:normAutofit/>
          </a:bodyPr>
          <a:lstStyle/>
          <a:p>
            <a:pPr algn="ctr" fontAlgn="base">
              <a:spcBef>
                <a:spcPts val="0"/>
              </a:spcBef>
            </a:pPr>
            <a:endParaRPr lang="ru-RU" dirty="0" smtClean="0">
              <a:solidFill>
                <a:srgbClr val="002060"/>
              </a:solidFill>
            </a:endParaRPr>
          </a:p>
          <a:p>
            <a:pPr algn="ctr" fontAlgn="base">
              <a:spcBef>
                <a:spcPts val="0"/>
              </a:spcBef>
            </a:pPr>
            <a:endParaRPr lang="ru-RU" dirty="0">
              <a:solidFill>
                <a:srgbClr val="002060"/>
              </a:solidFill>
            </a:endParaRPr>
          </a:p>
          <a:p>
            <a:pPr algn="ctr" fontAlgn="base">
              <a:spcBef>
                <a:spcPts val="0"/>
              </a:spcBef>
            </a:pPr>
            <a:r>
              <a:rPr lang="ru-RU" dirty="0" smtClean="0">
                <a:solidFill>
                  <a:srgbClr val="002060"/>
                </a:solidFill>
              </a:rPr>
              <a:t>Смысл </a:t>
            </a:r>
            <a:r>
              <a:rPr lang="ru-RU" dirty="0">
                <a:solidFill>
                  <a:srgbClr val="002060"/>
                </a:solidFill>
              </a:rPr>
              <a:t>игры «</a:t>
            </a:r>
            <a:r>
              <a:rPr lang="ru-RU" dirty="0" smtClean="0">
                <a:solidFill>
                  <a:srgbClr val="002060"/>
                </a:solidFill>
              </a:rPr>
              <a:t>А</a:t>
            </a:r>
            <a:r>
              <a:rPr lang="en-US" dirty="0" err="1" smtClean="0">
                <a:solidFill>
                  <a:srgbClr val="002060"/>
                </a:solidFill>
              </a:rPr>
              <a:t>lias</a:t>
            </a:r>
            <a:r>
              <a:rPr lang="ru-RU" dirty="0" smtClean="0">
                <a:solidFill>
                  <a:srgbClr val="002060"/>
                </a:solidFill>
              </a:rPr>
              <a:t>» </a:t>
            </a:r>
            <a:r>
              <a:rPr lang="ru-RU" dirty="0">
                <a:solidFill>
                  <a:srgbClr val="002060"/>
                </a:solidFill>
              </a:rPr>
              <a:t>в угадывании слов. Записанные на карточках слова нужно объяснять другим участникам. За правильные ответы команде даются баллы</a:t>
            </a:r>
          </a:p>
          <a:p>
            <a:pPr algn="ctr" fontAlgn="base">
              <a:spcBef>
                <a:spcPts val="0"/>
              </a:spcBef>
            </a:pPr>
            <a:endParaRPr lang="ru-RU" dirty="0">
              <a:solidFill>
                <a:srgbClr val="002060"/>
              </a:solidFill>
            </a:endParaRPr>
          </a:p>
          <a:p>
            <a:pPr algn="ctr" fontAlgn="base"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</a:rPr>
              <a:t>Чем хороша игра «</a:t>
            </a:r>
            <a:r>
              <a:rPr lang="ru-RU" dirty="0" smtClean="0">
                <a:solidFill>
                  <a:srgbClr val="002060"/>
                </a:solidFill>
              </a:rPr>
              <a:t>А</a:t>
            </a:r>
            <a:r>
              <a:rPr lang="en-US" dirty="0" err="1" smtClean="0">
                <a:solidFill>
                  <a:srgbClr val="002060"/>
                </a:solidFill>
              </a:rPr>
              <a:t>lias</a:t>
            </a:r>
            <a:r>
              <a:rPr lang="ru-RU" dirty="0" smtClean="0">
                <a:solidFill>
                  <a:srgbClr val="002060"/>
                </a:solidFill>
              </a:rPr>
              <a:t>»?</a:t>
            </a:r>
          </a:p>
          <a:p>
            <a:pPr marL="0" indent="0" algn="ctr" fontAlgn="base">
              <a:spcBef>
                <a:spcPts val="0"/>
              </a:spcBef>
              <a:buNone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нее можно играть практически неограниченным числом человек. Хотя рекомендовано от 4 до 12 участников.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8614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836712"/>
            <a:ext cx="8363272" cy="5289451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endParaRPr lang="ru-RU" sz="3600" b="1" dirty="0"/>
          </a:p>
          <a:p>
            <a:pPr marL="0" indent="0" algn="ctr" fontAlgn="base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Цель </a:t>
            </a:r>
            <a:r>
              <a:rPr lang="ru-RU" sz="3600" b="1" dirty="0">
                <a:solidFill>
                  <a:srgbClr val="002060"/>
                </a:solidFill>
              </a:rPr>
              <a:t>игры</a:t>
            </a:r>
            <a:endParaRPr lang="ru-RU" sz="3600" dirty="0">
              <a:solidFill>
                <a:srgbClr val="002060"/>
              </a:solidFill>
            </a:endParaRPr>
          </a:p>
          <a:p>
            <a:pPr marL="0" indent="0" fontAlgn="base">
              <a:buNone/>
            </a:pPr>
            <a:endParaRPr lang="ru-RU" dirty="0" smtClean="0">
              <a:solidFill>
                <a:srgbClr val="002060"/>
              </a:solidFill>
            </a:endParaRPr>
          </a:p>
          <a:p>
            <a:pPr marL="0" indent="0" algn="ctr" fontAlgn="base">
              <a:buNone/>
            </a:pPr>
            <a:r>
              <a:rPr lang="ru-RU" dirty="0" smtClean="0">
                <a:solidFill>
                  <a:srgbClr val="002060"/>
                </a:solidFill>
              </a:rPr>
              <a:t>Далеко </a:t>
            </a:r>
            <a:r>
              <a:rPr lang="ru-RU" dirty="0">
                <a:solidFill>
                  <a:srgbClr val="002060"/>
                </a:solidFill>
              </a:rPr>
              <a:t>идущая цель игры «</a:t>
            </a:r>
            <a:r>
              <a:rPr lang="ru-RU" dirty="0" smtClean="0">
                <a:solidFill>
                  <a:srgbClr val="002060"/>
                </a:solidFill>
              </a:rPr>
              <a:t>А</a:t>
            </a:r>
            <a:r>
              <a:rPr lang="en-US" dirty="0" err="1" smtClean="0">
                <a:solidFill>
                  <a:srgbClr val="002060"/>
                </a:solidFill>
              </a:rPr>
              <a:t>lias</a:t>
            </a:r>
            <a:r>
              <a:rPr lang="ru-RU" dirty="0" smtClean="0">
                <a:solidFill>
                  <a:srgbClr val="002060"/>
                </a:solidFill>
              </a:rPr>
              <a:t>», </a:t>
            </a:r>
            <a:r>
              <a:rPr lang="ru-RU" dirty="0">
                <a:solidFill>
                  <a:srgbClr val="002060"/>
                </a:solidFill>
              </a:rPr>
              <a:t>или «Скажи иначе» – развитие словарного запаса и сообразительности. Список слов может оказаться совершенно неожиданным и открыть пробелы в ваших знаниях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algn="ctr" fontAlgn="base"/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5641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-387424"/>
            <a:ext cx="8363272" cy="6513587"/>
          </a:xfrm>
        </p:spPr>
        <p:txBody>
          <a:bodyPr>
            <a:normAutofit/>
          </a:bodyPr>
          <a:lstStyle/>
          <a:p>
            <a:pPr marL="0" indent="0" algn="ctr" fontAlgn="base">
              <a:buNone/>
              <a:tabLst>
                <a:tab pos="1163638" algn="l"/>
              </a:tabLst>
            </a:pPr>
            <a:endParaRPr lang="ru-RU" b="1" dirty="0" smtClean="0"/>
          </a:p>
          <a:p>
            <a:pPr marL="0" indent="0" algn="ctr" fontAlgn="base">
              <a:buNone/>
              <a:tabLst>
                <a:tab pos="1163638" algn="l"/>
              </a:tabLst>
            </a:pPr>
            <a:r>
              <a:rPr lang="ru-RU" sz="2800" b="1" dirty="0" smtClean="0">
                <a:solidFill>
                  <a:srgbClr val="002060"/>
                </a:solidFill>
              </a:rPr>
              <a:t>Подборка </a:t>
            </a:r>
            <a:r>
              <a:rPr lang="ru-RU" sz="2800" b="1" dirty="0">
                <a:solidFill>
                  <a:srgbClr val="002060"/>
                </a:solidFill>
              </a:rPr>
              <a:t>короткометражных мультфильмов по тематике курса «</a:t>
            </a:r>
            <a:r>
              <a:rPr lang="ru-RU" sz="2800" b="1" dirty="0" smtClean="0">
                <a:solidFill>
                  <a:srgbClr val="002060"/>
                </a:solidFill>
              </a:rPr>
              <a:t>Обществознание» и «История»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273" y="1484784"/>
            <a:ext cx="7941533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9230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1"/>
          <p:cNvSpPr>
            <a:spLocks noChangeArrowheads="1"/>
          </p:cNvSpPr>
          <p:nvPr/>
        </p:nvSpPr>
        <p:spPr bwMode="auto">
          <a:xfrm>
            <a:off x="1142976" y="285728"/>
            <a:ext cx="7143768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Урок по теме «Власть»</a:t>
            </a:r>
            <a:endParaRPr lang="ru-RU" sz="1100" b="1" i="1" u="sng" dirty="0">
              <a:solidFill>
                <a:srgbClr val="002060"/>
              </a:solidFill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1" i="1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1" u="sng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Дорогие ребята! Сегодня мы с вами будем изучать тему урока, которая является весьма сложной для понимания. Поэтому я предлагаю вам вспомнить сначала всем известную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повесть-сказку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«Приключения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Чиполлино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».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О чём эта книга?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122" name="Picture 2" descr="C:\Documents and Settings\история\Рабочий стол\мастер класс к аттестации\чипполино\img_ec3bdd515900343a5dd88c55e9f6a70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3500438"/>
            <a:ext cx="3367241" cy="3064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428728" y="2564904"/>
            <a:ext cx="6959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(</a:t>
            </a:r>
            <a:r>
              <a:rPr lang="ru-RU" dirty="0">
                <a:solidFill>
                  <a:srgbClr val="002060"/>
                </a:solidFill>
              </a:rPr>
              <a:t>уч-ся вспоминают сюжет; учитель после высказываний говорит, что перед нами конкретный пример анатомии власти)</a:t>
            </a:r>
          </a:p>
        </p:txBody>
      </p:sp>
    </p:spTree>
    <p:extLst>
      <p:ext uri="{BB962C8B-B14F-4D97-AF65-F5344CB8AC3E}">
        <p14:creationId xmlns:p14="http://schemas.microsoft.com/office/powerpoint/2010/main" xmlns="" val="45925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:\Documents and Settings\история\Рабочий стол\мастер класс к аттестации\чипполино\29cc9dfda26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599902"/>
            <a:ext cx="3357554" cy="26958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5072074"/>
            <a:ext cx="91440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Лимон, Помидор, графини Вишни </a:t>
            </a:r>
            <a:r>
              <a:rPr lang="ru-RU" dirty="0" smtClean="0">
                <a:latin typeface="Arial" pitchFamily="34" charset="0"/>
                <a:ea typeface="Times New Roman" pitchFamily="18" charset="0"/>
              </a:rPr>
              <a:t>и др. </a:t>
            </a:r>
            <a:r>
              <a:rPr lang="ru-RU" b="1" dirty="0" smtClean="0">
                <a:latin typeface="Arial" pitchFamily="34" charset="0"/>
                <a:ea typeface="Times New Roman" pitchFamily="18" charset="0"/>
              </a:rPr>
              <a:t>сказочные герои станут действующими лицами современной политической жизни.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Arial" pitchFamily="34" charset="0"/>
                <a:ea typeface="Times New Roman" pitchFamily="18" charset="0"/>
              </a:rPr>
              <a:t>Заметим, что уже в сказке</a:t>
            </a:r>
            <a:r>
              <a:rPr lang="ru-RU" sz="2000" b="1" dirty="0" smtClean="0">
                <a:latin typeface="Arial" pitchFamily="34" charset="0"/>
                <a:ea typeface="Times New Roman" pitchFamily="18" charset="0"/>
              </a:rPr>
              <a:t> они выполняли очень колоритные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ea typeface="Times New Roman" pitchFamily="18" charset="0"/>
              </a:rPr>
              <a:t>                                       </a:t>
            </a:r>
            <a:r>
              <a:rPr lang="en-US" sz="2000" b="1" dirty="0" smtClean="0">
                <a:latin typeface="Arial" pitchFamily="34" charset="0"/>
                <a:ea typeface="Times New Roman" pitchFamily="18" charset="0"/>
              </a:rPr>
              <a:t>c</a:t>
            </a:r>
            <a:r>
              <a:rPr lang="ru-RU" sz="2000" b="1" dirty="0" err="1" smtClean="0">
                <a:latin typeface="Arial" pitchFamily="34" charset="0"/>
                <a:ea typeface="Times New Roman" pitchFamily="18" charset="0"/>
              </a:rPr>
              <a:t>оциальные</a:t>
            </a:r>
            <a:r>
              <a:rPr lang="ru-RU" sz="2000" b="1" dirty="0" smtClean="0">
                <a:latin typeface="Arial" pitchFamily="34" charset="0"/>
                <a:ea typeface="Times New Roman" pitchFamily="18" charset="0"/>
              </a:rPr>
              <a:t> роли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ea typeface="Times New Roman" pitchFamily="18" charset="0"/>
              </a:rPr>
              <a:t>                                                  КАКИЕ?</a:t>
            </a:r>
            <a:endParaRPr lang="ru-RU" sz="2000" b="1" dirty="0" smtClean="0">
              <a:latin typeface="Arial" pitchFamily="34" charset="0"/>
            </a:endParaRPr>
          </a:p>
        </p:txBody>
      </p:sp>
      <p:pic>
        <p:nvPicPr>
          <p:cNvPr id="4098" name="Picture 2" descr="C:\Documents and Settings\история\Рабочий стол\мастер класс к аттестации\чипполино\579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"/>
            <a:ext cx="3428992" cy="259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история\Рабочий стол\мастер класс к аттестации\чипполино\Chipollin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2282480" cy="4429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Documents and Settings\история\Рабочий стол\мастер класс к аттестации\чипполино\86ae44b63b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642918"/>
            <a:ext cx="2819394" cy="365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7977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539552" y="646280"/>
            <a:ext cx="8604448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Синьор Зелёный Горошек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–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 деревенский адвокат,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расторопный малый, подтверждающий распоряжения синьора Помидора подходящими статьями закона…»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Кум Тыква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«…весь свой век работал и только вздохи копил… Чуть не с самого детства мечтал он о том, что у него будет когда-нибудь собственный домик, и каждый год покупал по одному кирпичу для будущей постройки…»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Сеньор Помидор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«Езжу к тыквам – беднякам                        …С каждым часом я расту,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 И к богатым дыням.                                       Наливаясь соком,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 Первый грош беру я сам,                               Потому что на посту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 Два везу графиням…                                      Нахожусь высоком…» 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Чиполлино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«…Господа в блестящих шляпах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     Наш обходят двор.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       Видно луковый наш запах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</a:rPr>
              <a:t>Чересчур остёр…»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7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332656"/>
            <a:ext cx="8784976" cy="6192688"/>
          </a:xfrm>
        </p:spPr>
        <p:txBody>
          <a:bodyPr>
            <a:normAutofit fontScale="70000" lnSpcReduction="20000"/>
          </a:bodyPr>
          <a:lstStyle/>
          <a:p>
            <a:pPr marL="0" indent="0" algn="just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1. «Икар и мудрецы» (</a:t>
            </a:r>
            <a:r>
              <a:rPr lang="ru-RU" b="1" dirty="0" smtClean="0">
                <a:solidFill>
                  <a:srgbClr val="002060"/>
                </a:solidFill>
              </a:rPr>
              <a:t>1976 г.)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Это короткометражная притча Фёдора </a:t>
            </a:r>
            <a:r>
              <a:rPr lang="ru-RU" dirty="0" err="1">
                <a:solidFill>
                  <a:srgbClr val="002060"/>
                </a:solidFill>
              </a:rPr>
              <a:t>Хитрука</a:t>
            </a:r>
            <a:r>
              <a:rPr lang="ru-RU" dirty="0">
                <a:solidFill>
                  <a:srgbClr val="002060"/>
                </a:solidFill>
              </a:rPr>
              <a:t> о безграничности человеческих возможностей и преодолении социальных ограничений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 fontAlgn="base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2. «О птичках» (</a:t>
            </a:r>
            <a:r>
              <a:rPr lang="ru-RU" b="1" dirty="0" smtClean="0">
                <a:solidFill>
                  <a:srgbClr val="002060"/>
                </a:solidFill>
              </a:rPr>
              <a:t>2000 г.)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 Поучительный короткометражный мультфильм, который получил «Оскар» в 2002 году. Птички сидят на проводе и о чем-то спорят, но внезапно их объединяет одно — презрение к появившейся большой птице. </a:t>
            </a: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Это три минуты остроумной истории, которая учит помнить о жизненных ценностях и не рыть яму другим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 fontAlgn="base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3. «Чужой голос» (1949 г.) 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Лесные жители зачарованно с восторгом слушают пение Соловья, но концерт внезапно прерывает Сорока, только что прилетевшая из-за границы</a:t>
            </a:r>
            <a:r>
              <a:rPr lang="ru-RU" dirty="0" smtClean="0">
                <a:solidFill>
                  <a:srgbClr val="002060"/>
                </a:solidFill>
              </a:rPr>
              <a:t>…</a:t>
            </a:r>
          </a:p>
          <a:p>
            <a:pPr marL="0" indent="0" algn="just" fontAlgn="base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4. «Луна» (</a:t>
            </a:r>
            <a:r>
              <a:rPr lang="ru-RU" b="1" dirty="0" smtClean="0">
                <a:solidFill>
                  <a:srgbClr val="002060"/>
                </a:solidFill>
              </a:rPr>
              <a:t>2011 г.)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В этом очаровательном мультфильме простая мораль: выбор жизненного пути важен для каждого человека, и сделать его он может в любом возрасте.</a:t>
            </a:r>
          </a:p>
          <a:p>
            <a:pPr marL="0" indent="0" fontAlgn="base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9259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980728"/>
            <a:ext cx="5206666" cy="4295274"/>
          </a:xfrm>
          <a:solidFill>
            <a:srgbClr val="BFD1E7"/>
          </a:solidFill>
        </p:spPr>
        <p:txBody>
          <a:bodyPr rtlCol="0" anchor="ctr">
            <a:norm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</a:rPr>
              <a:t>Проект </a:t>
            </a:r>
            <a:r>
              <a:rPr lang="ru-RU" sz="3000" b="1" dirty="0">
                <a:solidFill>
                  <a:srgbClr val="002060"/>
                </a:solidFill>
              </a:rPr>
              <a:t>– это возможность учащихся выразить собственные идеи </a:t>
            </a:r>
            <a:r>
              <a:rPr lang="ru-RU" sz="3000" b="1" dirty="0" smtClean="0">
                <a:solidFill>
                  <a:srgbClr val="002060"/>
                </a:solidFill>
              </a:rPr>
              <a:t/>
            </a:r>
            <a:br>
              <a:rPr lang="ru-RU" sz="3000" b="1" dirty="0" smtClean="0">
                <a:solidFill>
                  <a:srgbClr val="002060"/>
                </a:solidFill>
              </a:rPr>
            </a:br>
            <a:r>
              <a:rPr lang="ru-RU" sz="3000" b="1" dirty="0" smtClean="0">
                <a:solidFill>
                  <a:srgbClr val="002060"/>
                </a:solidFill>
              </a:rPr>
              <a:t>в </a:t>
            </a:r>
            <a:r>
              <a:rPr lang="ru-RU" sz="3000" b="1" dirty="0">
                <a:solidFill>
                  <a:srgbClr val="002060"/>
                </a:solidFill>
              </a:rPr>
              <a:t>удобной для них, творчески продуманной форме</a:t>
            </a:r>
          </a:p>
        </p:txBody>
      </p:sp>
      <p:pic>
        <p:nvPicPr>
          <p:cNvPr id="2052" name="Picture 4" descr="https://static.wixstatic.com/media/0c90ea_34ad757964054667a3685b7957ed171e~mv2_d_7000_6500_s_4_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885" r="68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119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07504" y="332656"/>
            <a:ext cx="8928992" cy="6192688"/>
          </a:xfrm>
        </p:spPr>
        <p:txBody>
          <a:bodyPr>
            <a:normAutofit fontScale="55000" lnSpcReduction="20000"/>
          </a:bodyPr>
          <a:lstStyle/>
          <a:p>
            <a:pPr marL="0" indent="0" algn="just" fontAlgn="base">
              <a:buNone/>
            </a:pPr>
            <a:r>
              <a:rPr lang="ru-RU" sz="3800" b="1" dirty="0">
                <a:solidFill>
                  <a:srgbClr val="002060"/>
                </a:solidFill>
              </a:rPr>
              <a:t>5. «Бумажный роман» (</a:t>
            </a:r>
            <a:r>
              <a:rPr lang="ru-RU" sz="3800" b="1" dirty="0" smtClean="0">
                <a:solidFill>
                  <a:srgbClr val="002060"/>
                </a:solidFill>
              </a:rPr>
              <a:t>2012 г.) </a:t>
            </a:r>
            <a:r>
              <a:rPr lang="ru-RU" sz="3800" dirty="0" smtClean="0">
                <a:solidFill>
                  <a:srgbClr val="002060"/>
                </a:solidFill>
              </a:rPr>
              <a:t>Это </a:t>
            </a:r>
            <a:r>
              <a:rPr lang="ru-RU" sz="3800" dirty="0">
                <a:solidFill>
                  <a:srgbClr val="002060"/>
                </a:solidFill>
              </a:rPr>
              <a:t>трогательный мультфильм о любви, о надежде, о случайных вещах, которые могут быть совсем не </a:t>
            </a:r>
            <a:r>
              <a:rPr lang="ru-RU" sz="3800" dirty="0" smtClean="0">
                <a:solidFill>
                  <a:srgbClr val="002060"/>
                </a:solidFill>
              </a:rPr>
              <a:t>случайными.</a:t>
            </a:r>
          </a:p>
          <a:p>
            <a:pPr marL="0" indent="0" algn="just" fontAlgn="base">
              <a:buNone/>
            </a:pPr>
            <a:endParaRPr lang="ru-RU" sz="3800" dirty="0" smtClean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sz="3800" b="1" dirty="0" smtClean="0">
                <a:solidFill>
                  <a:srgbClr val="002060"/>
                </a:solidFill>
              </a:rPr>
              <a:t>6</a:t>
            </a:r>
            <a:r>
              <a:rPr lang="ru-RU" sz="3800" b="1" dirty="0">
                <a:solidFill>
                  <a:srgbClr val="002060"/>
                </a:solidFill>
              </a:rPr>
              <a:t>. «Длинный мост в нужную сторону» (</a:t>
            </a:r>
            <a:r>
              <a:rPr lang="ru-RU" sz="3800" b="1" dirty="0" smtClean="0">
                <a:solidFill>
                  <a:srgbClr val="002060"/>
                </a:solidFill>
              </a:rPr>
              <a:t>2012 г.)</a:t>
            </a:r>
          </a:p>
          <a:p>
            <a:pPr marL="0" indent="0" algn="just" fontAlgn="base">
              <a:buNone/>
            </a:pPr>
            <a:r>
              <a:rPr lang="ru-RU" sz="3800" dirty="0" smtClean="0">
                <a:solidFill>
                  <a:srgbClr val="002060"/>
                </a:solidFill>
              </a:rPr>
              <a:t>Этот короткометражный мультфильм под музыку Себастьяна Баха и Георга Генделя учит делать правильный выбор, менять приоритеты и слушать сердце.</a:t>
            </a:r>
          </a:p>
          <a:p>
            <a:pPr marL="0" indent="0" algn="just" fontAlgn="base">
              <a:buNone/>
            </a:pPr>
            <a:endParaRPr lang="ru-RU" sz="3800" dirty="0" smtClean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sz="3800" b="1" dirty="0" smtClean="0">
                <a:solidFill>
                  <a:srgbClr val="002060"/>
                </a:solidFill>
              </a:rPr>
              <a:t>7</a:t>
            </a:r>
            <a:r>
              <a:rPr lang="ru-RU" sz="3800" b="1" dirty="0">
                <a:solidFill>
                  <a:srgbClr val="002060"/>
                </a:solidFill>
              </a:rPr>
              <a:t>. «Чуня» (1968 г.)</a:t>
            </a:r>
          </a:p>
          <a:p>
            <a:pPr marL="0" indent="0" algn="just" fontAlgn="base">
              <a:buNone/>
            </a:pPr>
            <a:r>
              <a:rPr lang="ru-RU" sz="3800" dirty="0" smtClean="0">
                <a:solidFill>
                  <a:srgbClr val="002060"/>
                </a:solidFill>
              </a:rPr>
              <a:t>Доброго </a:t>
            </a:r>
            <a:r>
              <a:rPr lang="ru-RU" sz="3800" dirty="0">
                <a:solidFill>
                  <a:srgbClr val="002060"/>
                </a:solidFill>
              </a:rPr>
              <a:t>поросенка так обидели животные, что он захотел превратиться в птицу. Мультфильм о принятии себя.</a:t>
            </a:r>
          </a:p>
          <a:p>
            <a:pPr marL="0" indent="0" algn="just" fontAlgn="base">
              <a:buNone/>
            </a:pPr>
            <a:r>
              <a:rPr lang="ru-RU" sz="3800" dirty="0">
                <a:solidFill>
                  <a:srgbClr val="002060"/>
                </a:solidFill>
              </a:rPr>
              <a:t>Замечательный советский мультик «Чуня» рассказывает историю о маленьком поросенке, который был чист, вежлив и совсем не походил на чумазую свинью.</a:t>
            </a:r>
          </a:p>
          <a:p>
            <a:pPr marL="0" indent="0" algn="just" fontAlgn="base">
              <a:buNone/>
            </a:pPr>
            <a:endParaRPr lang="ru-RU" sz="3800" b="1" dirty="0" smtClean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sz="3800" b="1" dirty="0" smtClean="0">
                <a:solidFill>
                  <a:srgbClr val="002060"/>
                </a:solidFill>
              </a:rPr>
              <a:t>8</a:t>
            </a:r>
            <a:r>
              <a:rPr lang="ru-RU" sz="3800" b="1" dirty="0">
                <a:solidFill>
                  <a:srgbClr val="002060"/>
                </a:solidFill>
              </a:rPr>
              <a:t>. «Синий зонтик» (</a:t>
            </a:r>
            <a:r>
              <a:rPr lang="ru-RU" sz="3800" b="1" dirty="0" smtClean="0">
                <a:solidFill>
                  <a:srgbClr val="002060"/>
                </a:solidFill>
              </a:rPr>
              <a:t>2013 г.)</a:t>
            </a:r>
            <a:endParaRPr lang="ru-RU" sz="3800" b="1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sz="3800" dirty="0">
                <a:solidFill>
                  <a:srgbClr val="002060"/>
                </a:solidFill>
              </a:rPr>
              <a:t>Кому-то сюжет может показаться банальным, но это поистине трогательная история о любви, надежде и прекрасном мире вокруг (даже когда кажется, что все уныло). </a:t>
            </a:r>
          </a:p>
          <a:p>
            <a:pPr marL="0" indent="0" fontAlgn="base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375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9073008" cy="6408712"/>
          </a:xfrm>
        </p:spPr>
        <p:txBody>
          <a:bodyPr>
            <a:normAutofit fontScale="62500" lnSpcReduction="20000"/>
          </a:bodyPr>
          <a:lstStyle/>
          <a:p>
            <a:pPr marL="0" indent="0" fontAlgn="base">
              <a:buNone/>
            </a:pPr>
            <a:endParaRPr lang="ru-RU" b="1" dirty="0" smtClean="0"/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2060"/>
                </a:solidFill>
              </a:rPr>
              <a:t>9</a:t>
            </a:r>
            <a:r>
              <a:rPr lang="ru-RU" b="1" dirty="0">
                <a:solidFill>
                  <a:srgbClr val="002060"/>
                </a:solidFill>
              </a:rPr>
              <a:t>. «Лава» (</a:t>
            </a:r>
            <a:r>
              <a:rPr lang="ru-RU" b="1" dirty="0" smtClean="0">
                <a:solidFill>
                  <a:srgbClr val="002060"/>
                </a:solidFill>
              </a:rPr>
              <a:t>2014 г.)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Герои — два вулкана </a:t>
            </a:r>
            <a:r>
              <a:rPr lang="ru-RU" dirty="0" err="1">
                <a:solidFill>
                  <a:srgbClr val="002060"/>
                </a:solidFill>
              </a:rPr>
              <a:t>Уку</a:t>
            </a:r>
            <a:r>
              <a:rPr lang="ru-RU" dirty="0">
                <a:solidFill>
                  <a:srgbClr val="002060"/>
                </a:solidFill>
              </a:rPr>
              <a:t> и Леле — долго ждали появления родственной души. </a:t>
            </a: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Это замечательная история, которая заставляет верить в искреннюю любовь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0" indent="0" algn="just" fontAlgn="base">
              <a:buNone/>
            </a:pP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b="1" dirty="0">
                <a:solidFill>
                  <a:srgbClr val="002060"/>
                </a:solidFill>
              </a:rPr>
              <a:t>10. «Хранитель плотины» (</a:t>
            </a:r>
            <a:r>
              <a:rPr lang="ru-RU" b="1" dirty="0" smtClean="0">
                <a:solidFill>
                  <a:srgbClr val="002060"/>
                </a:solidFill>
              </a:rPr>
              <a:t>2014 г.)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Городок существует благодаря усилиям непризнанного героя — маленького поросенка.</a:t>
            </a: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Мультфильм заставляет быть терпимыми, ответственными за свои поступки и смотреть внутрь, а не только на внешность.</a:t>
            </a:r>
          </a:p>
          <a:p>
            <a:pPr marL="0" indent="0" algn="just" fontAlgn="base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2060"/>
                </a:solidFill>
              </a:rPr>
              <a:t>11</a:t>
            </a:r>
            <a:r>
              <a:rPr lang="ru-RU" b="1" dirty="0">
                <a:solidFill>
                  <a:srgbClr val="002060"/>
                </a:solidFill>
              </a:rPr>
              <a:t>. «Похожие» (</a:t>
            </a:r>
            <a:r>
              <a:rPr lang="ru-RU" b="1" dirty="0" smtClean="0">
                <a:solidFill>
                  <a:srgbClr val="002060"/>
                </a:solidFill>
              </a:rPr>
              <a:t>2015 г.)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 Эта работа испанских режиссеров завоевала более 60 наград по всему миру. История о «правильном» воспитании, которое может быть таковым лишь поверхностно. </a:t>
            </a:r>
          </a:p>
          <a:p>
            <a:pPr marL="0" indent="0" algn="just" fontAlgn="base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2060"/>
                </a:solidFill>
              </a:rPr>
              <a:t>12</a:t>
            </a:r>
            <a:r>
              <a:rPr lang="ru-RU" b="1" dirty="0">
                <a:solidFill>
                  <a:srgbClr val="002060"/>
                </a:solidFill>
              </a:rPr>
              <a:t>. «Зачарованная» (</a:t>
            </a:r>
            <a:r>
              <a:rPr lang="ru-RU" b="1" dirty="0" smtClean="0">
                <a:solidFill>
                  <a:srgbClr val="002060"/>
                </a:solidFill>
              </a:rPr>
              <a:t>2016 г.)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Это мультфильм о ненависти и ее пагубных последствиях. </a:t>
            </a: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Этот мультфильм учит идентифицировать свои эмоции, бороться с негативом и ценить близких.</a:t>
            </a:r>
          </a:p>
          <a:p>
            <a:pPr marL="0" indent="0" algn="just" fontAlgn="base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b="1" dirty="0" smtClean="0">
                <a:solidFill>
                  <a:srgbClr val="002060"/>
                </a:solidFill>
              </a:rPr>
              <a:t>13</a:t>
            </a:r>
            <a:r>
              <a:rPr lang="ru-RU" b="1" dirty="0">
                <a:solidFill>
                  <a:srgbClr val="002060"/>
                </a:solidFill>
              </a:rPr>
              <a:t>. «Один маленький шаг» (</a:t>
            </a:r>
            <a:r>
              <a:rPr lang="ru-RU" b="1" dirty="0" smtClean="0">
                <a:solidFill>
                  <a:srgbClr val="002060"/>
                </a:solidFill>
              </a:rPr>
              <a:t>2018 г.)</a:t>
            </a:r>
            <a:endParaRPr lang="ru-RU" dirty="0">
              <a:solidFill>
                <a:srgbClr val="002060"/>
              </a:solidFill>
            </a:endParaRPr>
          </a:p>
          <a:p>
            <a:pPr marL="0" indent="0" algn="just" fontAlgn="base">
              <a:buNone/>
            </a:pPr>
            <a:r>
              <a:rPr lang="ru-RU" dirty="0">
                <a:solidFill>
                  <a:srgbClr val="002060"/>
                </a:solidFill>
              </a:rPr>
              <a:t>Этот вдохновляющий мультфильм о стремлении, о вере в собственные силы и преодолении жизненных трудностей.</a:t>
            </a:r>
          </a:p>
          <a:p>
            <a:pPr marL="0" indent="0" fontAlgn="base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05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2553469058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1008112"/>
          </a:xfrm>
        </p:spPr>
        <p:txBody>
          <a:bodyPr>
            <a:no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  <a:latin typeface="Book Antiqua" pitchFamily="18" charset="0"/>
              </a:rPr>
              <a:t>Как очень удачно заметил Гораций, «шутка, насмешливое слово часто удачнее и лучше определяют даже важные вещи, чем серьезное и глубокое изучение</a:t>
            </a:r>
            <a:r>
              <a:rPr lang="ru-RU" sz="2000" b="1" dirty="0" smtClean="0">
                <a:solidFill>
                  <a:srgbClr val="002060"/>
                </a:solidFill>
                <a:latin typeface="Book Antiqua" pitchFamily="18" charset="0"/>
              </a:rPr>
              <a:t>».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288" y="836712"/>
            <a:ext cx="1224136" cy="16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56111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08912" cy="86409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Анекдот как метод осмысления темы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124744"/>
            <a:ext cx="842493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dirty="0" smtClean="0">
              <a:solidFill>
                <a:srgbClr val="7030A0"/>
              </a:solidFill>
            </a:endParaRPr>
          </a:p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rgbClr val="002060"/>
                </a:solidFill>
              </a:rPr>
              <a:t>Двое </a:t>
            </a:r>
            <a:r>
              <a:rPr lang="ru-RU" dirty="0">
                <a:solidFill>
                  <a:srgbClr val="002060"/>
                </a:solidFill>
              </a:rPr>
              <a:t>заключённых беседуют: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- Тебе сколько дали?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- 20 лет!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- За что?</a:t>
            </a:r>
          </a:p>
          <a:p>
            <a:pPr>
              <a:defRPr/>
            </a:pPr>
            <a:r>
              <a:rPr lang="ru-RU" dirty="0">
                <a:solidFill>
                  <a:srgbClr val="002060"/>
                </a:solidFill>
              </a:rPr>
              <a:t>- Ни за что!</a:t>
            </a:r>
          </a:p>
          <a:p>
            <a:pPr marL="85725" indent="-85725">
              <a:buFontTx/>
              <a:buChar char="-"/>
              <a:defRPr/>
            </a:pPr>
            <a:r>
              <a:rPr lang="ru-RU" dirty="0">
                <a:solidFill>
                  <a:srgbClr val="002060"/>
                </a:solidFill>
              </a:rPr>
              <a:t>Врёшь! Ни за что 10 дают!</a:t>
            </a:r>
          </a:p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dirty="0"/>
          </a:p>
          <a:p>
            <a:pPr algn="just">
              <a:defRPr/>
            </a:pPr>
            <a:r>
              <a:rPr lang="ru-RU" dirty="0" smtClean="0">
                <a:solidFill>
                  <a:srgbClr val="002060"/>
                </a:solidFill>
              </a:rPr>
              <a:t>В </a:t>
            </a:r>
            <a:r>
              <a:rPr lang="ru-RU" dirty="0">
                <a:solidFill>
                  <a:srgbClr val="002060"/>
                </a:solidFill>
              </a:rPr>
              <a:t>10-м классе ввели новый </a:t>
            </a:r>
            <a:r>
              <a:rPr lang="ru-RU" dirty="0" smtClean="0">
                <a:solidFill>
                  <a:srgbClr val="002060"/>
                </a:solidFill>
              </a:rPr>
              <a:t>предмет-сексологию</a:t>
            </a:r>
            <a:r>
              <a:rPr lang="ru-RU" dirty="0">
                <a:solidFill>
                  <a:srgbClr val="002060"/>
                </a:solidFill>
              </a:rPr>
              <a:t>. Учитель:</a:t>
            </a:r>
          </a:p>
          <a:p>
            <a:pPr algn="just">
              <a:buFontTx/>
              <a:buChar char="-"/>
              <a:defRPr/>
            </a:pPr>
            <a:r>
              <a:rPr lang="ru-RU" dirty="0" smtClean="0">
                <a:solidFill>
                  <a:srgbClr val="002060"/>
                </a:solidFill>
              </a:rPr>
              <a:t> Дети</a:t>
            </a:r>
            <a:r>
              <a:rPr lang="ru-RU" dirty="0">
                <a:solidFill>
                  <a:srgbClr val="002060"/>
                </a:solidFill>
              </a:rPr>
              <a:t>! Любовь мужчины к мужчине и любовь женщины к женщине – это извращения, о них мы говорить не будем. В любви между мужчиной и женщиной вы и без меня разберётесь. Четвёртый и пятый вид любви – это любовь партии к народу и народа к партии. Этим с вами и будем заниматься весь год…</a:t>
            </a: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468" t="35106" r="24115" b="27129"/>
          <a:stretch>
            <a:fillRect/>
          </a:stretch>
        </p:blipFill>
        <p:spPr bwMode="auto">
          <a:xfrm>
            <a:off x="4355976" y="1628800"/>
            <a:ext cx="3744416" cy="3042337"/>
          </a:xfrm>
          <a:prstGeom prst="rect">
            <a:avLst/>
          </a:prstGeom>
          <a:solidFill>
            <a:srgbClr val="92D05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914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70C0"/>
                </a:solidFill>
              </a:rPr>
              <a:t>Анекдот как метод осмысления темы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645698485"/>
              </p:ext>
            </p:extLst>
          </p:nvPr>
        </p:nvGraphicFramePr>
        <p:xfrm>
          <a:off x="301625" y="1527175"/>
          <a:ext cx="8504238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23932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8363272" cy="6192688"/>
          </a:xfrm>
        </p:spPr>
        <p:txBody>
          <a:bodyPr>
            <a:normAutofit fontScale="77500" lnSpcReduction="20000"/>
          </a:bodyPr>
          <a:lstStyle/>
          <a:p>
            <a:pPr marL="0" indent="0" algn="ctr" fontAlgn="base"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        Использование </a:t>
            </a:r>
            <a:r>
              <a:rPr lang="ru-RU" b="1" dirty="0">
                <a:solidFill>
                  <a:srgbClr val="002060"/>
                </a:solidFill>
              </a:rPr>
              <a:t>познавательных </a:t>
            </a:r>
            <a:r>
              <a:rPr lang="ru-RU" b="1" dirty="0" smtClean="0">
                <a:solidFill>
                  <a:srgbClr val="002060"/>
                </a:solidFill>
              </a:rPr>
              <a:t>задач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pPr marL="0" indent="0">
              <a:buNone/>
            </a:pP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Фрагмент </a:t>
            </a:r>
            <a:r>
              <a:rPr lang="ru-RU" b="1" dirty="0">
                <a:solidFill>
                  <a:srgbClr val="002060"/>
                </a:solidFill>
              </a:rPr>
              <a:t>урока «Поход Алекс</a:t>
            </a:r>
            <a:r>
              <a:rPr lang="ru-RU" b="1" dirty="0"/>
              <a:t>андра Македонского на Восток</a:t>
            </a:r>
            <a:r>
              <a:rPr lang="ru-RU" b="1" dirty="0" smtClean="0"/>
              <a:t>»</a:t>
            </a:r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Познавательная задача:</a:t>
            </a:r>
            <a:endParaRPr lang="ru-RU" dirty="0">
              <a:solidFill>
                <a:srgbClr val="002060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родился </a:t>
            </a:r>
            <a:r>
              <a:rPr lang="ru-RU" dirty="0">
                <a:solidFill>
                  <a:srgbClr val="002060"/>
                </a:solidFill>
              </a:rPr>
              <a:t>в 356 г. до н.э</a:t>
            </a:r>
            <a:r>
              <a:rPr lang="ru-RU" dirty="0" smtClean="0">
                <a:solidFill>
                  <a:srgbClr val="002060"/>
                </a:solidFill>
              </a:rPr>
              <a:t>.;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его </a:t>
            </a:r>
            <a:r>
              <a:rPr lang="ru-RU" dirty="0">
                <a:solidFill>
                  <a:srgbClr val="002060"/>
                </a:solidFill>
              </a:rPr>
              <a:t>отец родом из </a:t>
            </a:r>
            <a:r>
              <a:rPr lang="ru-RU" dirty="0" smtClean="0">
                <a:solidFill>
                  <a:srgbClr val="002060"/>
                </a:solidFill>
              </a:rPr>
              <a:t>Македонии;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известно, что однажды он, укрощая  своего строптивого коня  Буцефала, услышал слова отца: «Ищи, сын мой, царство по себе, Македония слишком мала для тебя!»;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получил прекрасное образование, его учитель был сам Аристотель;</a:t>
            </a:r>
          </a:p>
          <a:p>
            <a:pPr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ему </a:t>
            </a:r>
            <a:r>
              <a:rPr lang="ru-RU" dirty="0">
                <a:solidFill>
                  <a:srgbClr val="002060"/>
                </a:solidFill>
              </a:rPr>
              <a:t>принадлежат слова: «Если неприятель перед нами и его нужно искать и ловить, значит, мы уже победили». </a:t>
            </a:r>
            <a:endParaRPr lang="ru-RU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5100" b="1" dirty="0" smtClean="0">
                <a:solidFill>
                  <a:srgbClr val="002060"/>
                </a:solidFill>
              </a:rPr>
              <a:t>О </a:t>
            </a:r>
            <a:r>
              <a:rPr lang="ru-RU" sz="5100" b="1" dirty="0">
                <a:solidFill>
                  <a:srgbClr val="002060"/>
                </a:solidFill>
              </a:rPr>
              <a:t>ком идёт речь?</a:t>
            </a:r>
          </a:p>
          <a:p>
            <a:pPr marL="0" indent="0">
              <a:buNone/>
            </a:pP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16832"/>
            <a:ext cx="2322513" cy="154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20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54360" y="476672"/>
            <a:ext cx="8363272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13547"/>
            <a:ext cx="871296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Фрагмент урока «Николай Рерих и его Пакт»</a:t>
            </a:r>
            <a:endParaRPr lang="ru-RU" dirty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b="1" dirty="0" smtClean="0">
                <a:solidFill>
                  <a:srgbClr val="002060"/>
                </a:solidFill>
              </a:rPr>
              <a:t>Познавательная </a:t>
            </a:r>
            <a:r>
              <a:rPr lang="ru-RU" b="1" dirty="0">
                <a:solidFill>
                  <a:srgbClr val="002060"/>
                </a:solidFill>
              </a:rPr>
              <a:t>задача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</a:p>
          <a:p>
            <a:endParaRPr lang="ru-RU" dirty="0">
              <a:solidFill>
                <a:srgbClr val="002060"/>
              </a:solidFill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археолог;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путешественник;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уже </a:t>
            </a:r>
            <a:r>
              <a:rPr lang="ru-RU" dirty="0">
                <a:solidFill>
                  <a:srgbClr val="002060"/>
                </a:solidFill>
              </a:rPr>
              <a:t>в юности проявляется как </a:t>
            </a:r>
            <a:r>
              <a:rPr lang="ru-RU" dirty="0" smtClean="0">
                <a:solidFill>
                  <a:srgbClr val="002060"/>
                </a:solidFill>
              </a:rPr>
              <a:t>человек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широких </a:t>
            </a:r>
            <a:r>
              <a:rPr lang="ru-RU" dirty="0">
                <a:solidFill>
                  <a:srgbClr val="002060"/>
                </a:solidFill>
              </a:rPr>
              <a:t>возможностей, </a:t>
            </a:r>
            <a:r>
              <a:rPr lang="ru-RU" dirty="0" smtClean="0">
                <a:solidFill>
                  <a:srgbClr val="002060"/>
                </a:solidFill>
              </a:rPr>
              <a:t>его </a:t>
            </a:r>
            <a:r>
              <a:rPr lang="ru-RU" dirty="0">
                <a:solidFill>
                  <a:srgbClr val="002060"/>
                </a:solidFill>
              </a:rPr>
              <a:t>увлекают театр и нумизматика</a:t>
            </a:r>
            <a:r>
              <a:rPr lang="ru-RU" dirty="0" smtClean="0">
                <a:solidFill>
                  <a:srgbClr val="002060"/>
                </a:solidFill>
              </a:rPr>
              <a:t>,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литературное </a:t>
            </a:r>
            <a:r>
              <a:rPr lang="ru-RU" dirty="0">
                <a:solidFill>
                  <a:srgbClr val="002060"/>
                </a:solidFill>
              </a:rPr>
              <a:t>творчество и минералогия, ботаника и </a:t>
            </a:r>
            <a:endParaRPr lang="ru-RU" dirty="0" smtClean="0">
              <a:solidFill>
                <a:srgbClr val="002060"/>
              </a:solidFill>
            </a:endParaRPr>
          </a:p>
          <a:p>
            <a:pPr algn="just"/>
            <a:r>
              <a:rPr lang="ru-RU" dirty="0" smtClean="0">
                <a:solidFill>
                  <a:srgbClr val="002060"/>
                </a:solidFill>
              </a:rPr>
              <a:t>рисование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smtClean="0">
                <a:solidFill>
                  <a:srgbClr val="002060"/>
                </a:solidFill>
              </a:rPr>
              <a:t>музыка;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учился </a:t>
            </a:r>
            <a:r>
              <a:rPr lang="ru-RU" dirty="0">
                <a:solidFill>
                  <a:srgbClr val="002060"/>
                </a:solidFill>
              </a:rPr>
              <a:t>одновременно на юридическом факультете </a:t>
            </a:r>
            <a:r>
              <a:rPr lang="ru-RU" dirty="0" smtClean="0">
                <a:solidFill>
                  <a:srgbClr val="002060"/>
                </a:solidFill>
              </a:rPr>
              <a:t>Петербургского университета </a:t>
            </a:r>
            <a:r>
              <a:rPr lang="ru-RU" dirty="0">
                <a:solidFill>
                  <a:srgbClr val="002060"/>
                </a:solidFill>
              </a:rPr>
              <a:t>и в Академии художеств, куда поступил в 1893 </a:t>
            </a:r>
            <a:r>
              <a:rPr lang="ru-RU" dirty="0" smtClean="0">
                <a:solidFill>
                  <a:srgbClr val="002060"/>
                </a:solidFill>
              </a:rPr>
              <a:t>году;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его </a:t>
            </a:r>
            <a:r>
              <a:rPr lang="ru-RU" dirty="0">
                <a:solidFill>
                  <a:srgbClr val="002060"/>
                </a:solidFill>
              </a:rPr>
              <a:t>учителем в Академии был знаменитый пейзажист </a:t>
            </a:r>
            <a:r>
              <a:rPr lang="ru-RU" dirty="0" err="1" smtClean="0">
                <a:solidFill>
                  <a:srgbClr val="002060"/>
                </a:solidFill>
              </a:rPr>
              <a:t>А.Куинджи</a:t>
            </a:r>
            <a:r>
              <a:rPr lang="ru-RU" dirty="0" smtClean="0">
                <a:solidFill>
                  <a:srgbClr val="002060"/>
                </a:solidFill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первый </a:t>
            </a:r>
            <a:r>
              <a:rPr lang="ru-RU" dirty="0">
                <a:solidFill>
                  <a:srgbClr val="002060"/>
                </a:solidFill>
              </a:rPr>
              <a:t>цикл его картин известен под названием «Начало Руси. Славяне», а первая картина «Гонец» прямо с академической выставки была приобретена </a:t>
            </a:r>
            <a:r>
              <a:rPr lang="ru-RU" dirty="0" smtClean="0">
                <a:solidFill>
                  <a:srgbClr val="002060"/>
                </a:solidFill>
              </a:rPr>
              <a:t>П. Третьяковым;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известен </a:t>
            </a:r>
            <a:r>
              <a:rPr lang="ru-RU" dirty="0">
                <a:solidFill>
                  <a:srgbClr val="002060"/>
                </a:solidFill>
              </a:rPr>
              <a:t>как театральный художник, оформивший на знаменитых Русских сезонах в Париже спектакли «Весна священная», «Князь Игорь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впоследствии </a:t>
            </a:r>
            <a:r>
              <a:rPr lang="ru-RU" dirty="0">
                <a:solidFill>
                  <a:srgbClr val="002060"/>
                </a:solidFill>
              </a:rPr>
              <a:t>живёт в США, Швеции, Англии, вскоре поселяется  в Индии, где основывает Институт гималайских исследований «</a:t>
            </a:r>
            <a:r>
              <a:rPr lang="ru-RU" dirty="0" err="1">
                <a:solidFill>
                  <a:srgbClr val="002060"/>
                </a:solidFill>
              </a:rPr>
              <a:t>Урусвати</a:t>
            </a:r>
            <a:r>
              <a:rPr lang="ru-RU" dirty="0" smtClean="0">
                <a:solidFill>
                  <a:srgbClr val="002060"/>
                </a:solidFill>
              </a:rPr>
              <a:t>»;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</a:rPr>
              <a:t>остаётся </a:t>
            </a:r>
            <a:r>
              <a:rPr lang="ru-RU" dirty="0">
                <a:solidFill>
                  <a:srgbClr val="002060"/>
                </a:solidFill>
              </a:rPr>
              <a:t>сказать, что на втором этапе своего творчества как художник он обращается к сияющим вершинам </a:t>
            </a:r>
            <a:r>
              <a:rPr lang="ru-RU" dirty="0" err="1">
                <a:solidFill>
                  <a:srgbClr val="002060"/>
                </a:solidFill>
              </a:rPr>
              <a:t>Гималай</a:t>
            </a:r>
            <a:r>
              <a:rPr lang="ru-RU" dirty="0">
                <a:solidFill>
                  <a:srgbClr val="002060"/>
                </a:solidFill>
              </a:rPr>
              <a:t> – Эвереста и Канченджанги.</a:t>
            </a: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622902"/>
            <a:ext cx="2266037" cy="231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2968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ru-RU" sz="2000" b="1" dirty="0" smtClean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b="1" dirty="0" smtClean="0">
                <a:solidFill>
                  <a:prstClr val="black"/>
                </a:solidFill>
                <a:ea typeface="+mn-ea"/>
                <a:cs typeface="+mn-cs"/>
              </a:rPr>
              <a:t>Приём 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– </a:t>
            </a:r>
            <a:r>
              <a:rPr lang="en-US" sz="1800" b="1" dirty="0">
                <a:solidFill>
                  <a:prstClr val="black"/>
                </a:solidFill>
                <a:ea typeface="+mn-ea"/>
                <a:cs typeface="+mn-cs"/>
              </a:rPr>
              <a:t>SW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О</a:t>
            </a:r>
            <a:r>
              <a:rPr lang="en-US" sz="1800" b="1" dirty="0">
                <a:solidFill>
                  <a:prstClr val="black"/>
                </a:solidFill>
                <a:ea typeface="+mn-ea"/>
                <a:cs typeface="+mn-cs"/>
              </a:rPr>
              <a:t>T (</a:t>
            </a:r>
            <a:r>
              <a:rPr lang="ru-RU" sz="1800" b="1" dirty="0">
                <a:solidFill>
                  <a:prstClr val="black"/>
                </a:solidFill>
                <a:ea typeface="+mn-ea"/>
                <a:cs typeface="+mn-cs"/>
              </a:rPr>
              <a:t>анализ</a:t>
            </a:r>
            <a:r>
              <a:rPr lang="ru-RU" sz="1800" b="1" dirty="0" smtClean="0">
                <a:solidFill>
                  <a:prstClr val="black"/>
                </a:solidFill>
                <a:ea typeface="+mn-ea"/>
                <a:cs typeface="+mn-cs"/>
              </a:rPr>
              <a:t>)</a:t>
            </a:r>
            <a:br>
              <a:rPr lang="ru-RU" sz="1800" b="1" dirty="0" smtClean="0">
                <a:solidFill>
                  <a:prstClr val="black"/>
                </a:solidFill>
                <a:ea typeface="+mn-ea"/>
                <a:cs typeface="+mn-cs"/>
              </a:rPr>
            </a:br>
            <a:r>
              <a:rPr lang="ru-RU" sz="1800" b="1" u="sng" dirty="0">
                <a:solidFill>
                  <a:prstClr val="black"/>
                </a:solidFill>
                <a:ea typeface="+mn-ea"/>
                <a:cs typeface="+mn-cs"/>
              </a:rPr>
              <a:t>Проведение SWOT</a:t>
            </a:r>
            <a:r>
              <a:rPr lang="ru-RU" sz="1800" u="sng" dirty="0">
                <a:solidFill>
                  <a:prstClr val="black"/>
                </a:solidFill>
                <a:ea typeface="+mn-ea"/>
                <a:cs typeface="+mn-cs"/>
              </a:rPr>
              <a:t> </a:t>
            </a:r>
            <a:r>
              <a:rPr lang="ru-RU" sz="1800" dirty="0">
                <a:solidFill>
                  <a:prstClr val="black"/>
                </a:solidFill>
                <a:ea typeface="+mn-ea"/>
                <a:cs typeface="+mn-cs"/>
              </a:rPr>
              <a:t>– анализ представляет собой заполнение матрицы, состоящей из четырех блоков, в центре матрицы записываем факт, явление, проблему, требующую исследования, а по блокам </a:t>
            </a:r>
            <a:r>
              <a:rPr lang="ru-RU" sz="1800" dirty="0" smtClean="0">
                <a:solidFill>
                  <a:prstClr val="black"/>
                </a:solidFill>
                <a:ea typeface="+mn-ea"/>
                <a:cs typeface="+mn-cs"/>
              </a:rPr>
              <a:t>матрицы</a:t>
            </a:r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385121613"/>
              </p:ext>
            </p:extLst>
          </p:nvPr>
        </p:nvGraphicFramePr>
        <p:xfrm>
          <a:off x="301625" y="1527175"/>
          <a:ext cx="8504238" cy="1541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286000" y="279805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  <a:buClr>
                <a:srgbClr val="D16349"/>
              </a:buClr>
              <a:buSzPct val="85000"/>
            </a:pPr>
            <a:r>
              <a:rPr lang="ru-RU" sz="2000" b="1" dirty="0" smtClean="0">
                <a:solidFill>
                  <a:prstClr val="black"/>
                </a:solidFill>
              </a:rPr>
              <a:t>Экономика </a:t>
            </a:r>
            <a:r>
              <a:rPr lang="ru-RU" sz="2000" b="1" dirty="0">
                <a:solidFill>
                  <a:prstClr val="black"/>
                </a:solidFill>
              </a:rPr>
              <a:t>России в 17 веке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3284984"/>
            <a:ext cx="4392488" cy="2508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</a:rPr>
              <a:t>Сильные стороны: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рост </a:t>
            </a:r>
            <a:r>
              <a:rPr lang="ru-RU" sz="1600" dirty="0">
                <a:solidFill>
                  <a:srgbClr val="000000"/>
                </a:solidFill>
              </a:rPr>
              <a:t>товарного производства с/х </a:t>
            </a:r>
            <a:r>
              <a:rPr lang="ru-RU" sz="1600" dirty="0" smtClean="0">
                <a:solidFill>
                  <a:srgbClr val="000000"/>
                </a:solidFill>
              </a:rPr>
              <a:t>продукции;</a:t>
            </a:r>
            <a:endParaRPr lang="ru-RU" sz="1600" dirty="0" smtClean="0">
              <a:latin typeface="Calibri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появление мануфактур;</a:t>
            </a:r>
            <a:endParaRPr lang="ru-RU" sz="1600" dirty="0" smtClean="0"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специализация </a:t>
            </a:r>
            <a:r>
              <a:rPr lang="ru-RU" sz="1600" dirty="0">
                <a:solidFill>
                  <a:srgbClr val="000000"/>
                </a:solidFill>
              </a:rPr>
              <a:t>районов на производстве</a:t>
            </a:r>
            <a:r>
              <a:rPr lang="ru-RU" sz="1600" dirty="0">
                <a:solidFill>
                  <a:srgbClr val="D16349"/>
                </a:solidFill>
                <a:latin typeface="Times New Roman"/>
                <a:ea typeface="Times New Roman"/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одного вида </a:t>
            </a:r>
            <a:r>
              <a:rPr lang="ru-RU" sz="1600" dirty="0" smtClean="0">
                <a:solidFill>
                  <a:srgbClr val="000000"/>
                </a:solidFill>
              </a:rPr>
              <a:t>продукции;</a:t>
            </a:r>
            <a:endParaRPr lang="ru-RU" sz="1600" dirty="0" smtClean="0"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рост торговли;</a:t>
            </a:r>
            <a:endParaRPr lang="ru-RU" sz="1600" dirty="0" smtClean="0">
              <a:latin typeface="Calibri"/>
              <a:cs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появление </a:t>
            </a:r>
            <a:r>
              <a:rPr lang="ru-RU" sz="1600" dirty="0">
                <a:solidFill>
                  <a:srgbClr val="000000"/>
                </a:solidFill>
              </a:rPr>
              <a:t>общероссийских </a:t>
            </a:r>
            <a:r>
              <a:rPr lang="ru-RU" sz="1600" dirty="0" smtClean="0">
                <a:solidFill>
                  <a:srgbClr val="000000"/>
                </a:solidFill>
              </a:rPr>
              <a:t>ярмарок;</a:t>
            </a:r>
            <a:endParaRPr lang="ru-RU" sz="1600" dirty="0" smtClean="0">
              <a:latin typeface="Times New Roman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рост </a:t>
            </a:r>
            <a:r>
              <a:rPr lang="ru-RU" sz="1600" dirty="0">
                <a:solidFill>
                  <a:srgbClr val="000000"/>
                </a:solidFill>
              </a:rPr>
              <a:t>числа ремесленных специальностей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16" y="3297068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Слабые стороны: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основывались </a:t>
            </a:r>
            <a:r>
              <a:rPr lang="ru-RU" sz="1600" dirty="0">
                <a:solidFill>
                  <a:srgbClr val="000000"/>
                </a:solidFill>
              </a:rPr>
              <a:t>на крепостном </a:t>
            </a:r>
            <a:r>
              <a:rPr lang="ru-RU" sz="1600" dirty="0" smtClean="0">
                <a:solidFill>
                  <a:srgbClr val="000000"/>
                </a:solidFill>
              </a:rPr>
              <a:t>труде;</a:t>
            </a:r>
            <a:endParaRPr lang="ru-RU" sz="16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мало </a:t>
            </a:r>
            <a:r>
              <a:rPr lang="ru-RU" sz="1600" dirty="0">
                <a:solidFill>
                  <a:srgbClr val="000000"/>
                </a:solidFill>
              </a:rPr>
              <a:t>частновладельческих мануфактур; </a:t>
            </a:r>
            <a:endParaRPr lang="ru-RU" sz="1600" dirty="0" smtClean="0">
              <a:cs typeface="Times New Roman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выполняла </a:t>
            </a:r>
            <a:r>
              <a:rPr lang="ru-RU" sz="1600" dirty="0">
                <a:solidFill>
                  <a:srgbClr val="000000"/>
                </a:solidFill>
              </a:rPr>
              <a:t>заказы (чаще всего) </a:t>
            </a:r>
            <a:r>
              <a:rPr lang="ru-RU" sz="1600" dirty="0" smtClean="0">
                <a:solidFill>
                  <a:srgbClr val="000000"/>
                </a:solidFill>
              </a:rPr>
              <a:t>государства;</a:t>
            </a:r>
            <a:endParaRPr lang="ru-RU" sz="1600" dirty="0">
              <a:cs typeface="Times New Roman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дешёвая </a:t>
            </a:r>
            <a:r>
              <a:rPr lang="ru-RU" sz="1600" dirty="0">
                <a:solidFill>
                  <a:srgbClr val="000000"/>
                </a:solidFill>
              </a:rPr>
              <a:t>рабочая </a:t>
            </a:r>
            <a:r>
              <a:rPr lang="ru-RU" sz="1600" dirty="0" smtClean="0">
                <a:solidFill>
                  <a:srgbClr val="000000"/>
                </a:solidFill>
              </a:rPr>
              <a:t>сила;</a:t>
            </a:r>
            <a:endParaRPr lang="ru-RU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 smtClean="0">
                <a:solidFill>
                  <a:srgbClr val="000000"/>
                </a:solidFill>
              </a:rPr>
              <a:t>слабая </a:t>
            </a:r>
            <a:r>
              <a:rPr lang="ru-RU" sz="1600" dirty="0">
                <a:solidFill>
                  <a:srgbClr val="000000"/>
                </a:solidFill>
              </a:rPr>
              <a:t>заинтересованность  собственников в совершенстве техники</a:t>
            </a:r>
            <a:endParaRPr lang="ru-RU" sz="1600" dirty="0">
              <a:effectLst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1349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982216" cy="4572000"/>
          </a:xfrm>
        </p:spPr>
        <p:txBody>
          <a:bodyPr>
            <a:normAutofit/>
          </a:bodyPr>
          <a:lstStyle/>
          <a:p>
            <a:pPr marL="0" lvl="0" indent="0" algn="ctr">
              <a:spcBef>
                <a:spcPts val="0"/>
              </a:spcBef>
              <a:buClrTx/>
              <a:buSzTx/>
              <a:buNone/>
            </a:pPr>
            <a:r>
              <a:rPr lang="ru-RU" sz="1800" b="1" dirty="0" smtClean="0">
                <a:solidFill>
                  <a:prstClr val="black"/>
                </a:solidFill>
              </a:rPr>
              <a:t>Возможности:</a:t>
            </a:r>
            <a:endParaRPr lang="ru-RU" sz="1800" dirty="0">
              <a:solidFill>
                <a:prstClr val="black"/>
              </a:solidFill>
            </a:endParaRPr>
          </a:p>
          <a:p>
            <a:pPr lvl="0" algn="just"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</a:rPr>
              <a:t>жить </a:t>
            </a:r>
            <a:r>
              <a:rPr lang="ru-RU" sz="1800" dirty="0">
                <a:solidFill>
                  <a:prstClr val="black"/>
                </a:solidFill>
              </a:rPr>
              <a:t>лучше и богаче </a:t>
            </a:r>
            <a:r>
              <a:rPr lang="ru-RU" sz="1800" dirty="0" smtClean="0">
                <a:solidFill>
                  <a:prstClr val="black"/>
                </a:solidFill>
              </a:rPr>
              <a:t>населению;</a:t>
            </a:r>
          </a:p>
          <a:p>
            <a:pPr lvl="0" algn="just"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</a:rPr>
              <a:t>рост </a:t>
            </a:r>
            <a:r>
              <a:rPr lang="ru-RU" sz="1800" dirty="0">
                <a:solidFill>
                  <a:prstClr val="black"/>
                </a:solidFill>
              </a:rPr>
              <a:t>и развитие </a:t>
            </a:r>
            <a:r>
              <a:rPr lang="ru-RU" sz="1800" dirty="0" smtClean="0">
                <a:solidFill>
                  <a:prstClr val="black"/>
                </a:solidFill>
              </a:rPr>
              <a:t>городов;</a:t>
            </a:r>
          </a:p>
          <a:p>
            <a:pPr lvl="0" algn="just"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</a:rPr>
              <a:t>появление </a:t>
            </a:r>
            <a:r>
              <a:rPr lang="ru-RU" sz="1800" dirty="0">
                <a:solidFill>
                  <a:prstClr val="black"/>
                </a:solidFill>
              </a:rPr>
              <a:t>центров городов с определённой </a:t>
            </a:r>
            <a:r>
              <a:rPr lang="ru-RU" sz="1800" dirty="0" smtClean="0">
                <a:solidFill>
                  <a:prstClr val="black"/>
                </a:solidFill>
              </a:rPr>
              <a:t>специализацией;</a:t>
            </a:r>
          </a:p>
          <a:p>
            <a:pPr lvl="0" algn="just"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</a:rPr>
              <a:t>принятие </a:t>
            </a:r>
            <a:r>
              <a:rPr lang="ru-RU" sz="1800" dirty="0">
                <a:solidFill>
                  <a:prstClr val="black"/>
                </a:solidFill>
              </a:rPr>
              <a:t>Торгового устава 1653 г., определение 5% пошлины на ввозимые </a:t>
            </a:r>
            <a:r>
              <a:rPr lang="ru-RU" sz="1800" dirty="0" smtClean="0">
                <a:solidFill>
                  <a:prstClr val="black"/>
                </a:solidFill>
              </a:rPr>
              <a:t>товары;</a:t>
            </a:r>
          </a:p>
          <a:p>
            <a:pPr lvl="0" algn="just"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</a:rPr>
              <a:t>развитие </a:t>
            </a:r>
            <a:r>
              <a:rPr lang="ru-RU" sz="1800" dirty="0">
                <a:solidFill>
                  <a:prstClr val="black"/>
                </a:solidFill>
              </a:rPr>
              <a:t>периодических торгов в установленном месте </a:t>
            </a:r>
            <a:r>
              <a:rPr lang="ru-RU" sz="1800" dirty="0" smtClean="0">
                <a:solidFill>
                  <a:prstClr val="black"/>
                </a:solidFill>
              </a:rPr>
              <a:t>(</a:t>
            </a:r>
            <a:r>
              <a:rPr lang="ru-RU" sz="1800" dirty="0" err="1" smtClean="0">
                <a:solidFill>
                  <a:prstClr val="black"/>
                </a:solidFill>
              </a:rPr>
              <a:t>Ирбитская</a:t>
            </a:r>
            <a:r>
              <a:rPr lang="ru-RU" sz="1800" dirty="0" smtClean="0">
                <a:solidFill>
                  <a:prstClr val="black"/>
                </a:solidFill>
              </a:rPr>
              <a:t> </a:t>
            </a:r>
            <a:r>
              <a:rPr lang="ru-RU" sz="1800" dirty="0">
                <a:solidFill>
                  <a:prstClr val="black"/>
                </a:solidFill>
              </a:rPr>
              <a:t>, </a:t>
            </a:r>
            <a:r>
              <a:rPr lang="ru-RU" sz="1800" dirty="0" err="1">
                <a:solidFill>
                  <a:prstClr val="black"/>
                </a:solidFill>
              </a:rPr>
              <a:t>Свенская</a:t>
            </a:r>
            <a:r>
              <a:rPr lang="ru-RU" sz="1800" dirty="0" smtClean="0">
                <a:solidFill>
                  <a:prstClr val="black"/>
                </a:solidFill>
              </a:rPr>
              <a:t>);</a:t>
            </a:r>
          </a:p>
          <a:p>
            <a:pPr lvl="0" algn="just">
              <a:spcBef>
                <a:spcPts val="0"/>
              </a:spcBef>
              <a:buClrTx/>
              <a:buSzTx/>
              <a:buFont typeface="Arial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</a:rPr>
              <a:t>накопление </a:t>
            </a:r>
            <a:r>
              <a:rPr lang="ru-RU" sz="1800" dirty="0">
                <a:solidFill>
                  <a:prstClr val="black"/>
                </a:solidFill>
              </a:rPr>
              <a:t>капитала в сфере торговли и ростовщичества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69048" y="1628800"/>
            <a:ext cx="41764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black"/>
                </a:solidFill>
              </a:rPr>
              <a:t>Угрозы:</a:t>
            </a:r>
            <a:endParaRPr lang="ru-RU" dirty="0">
              <a:solidFill>
                <a:prstClr val="black"/>
              </a:solidFill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замедленное </a:t>
            </a:r>
            <a:r>
              <a:rPr lang="ru-RU" dirty="0">
                <a:solidFill>
                  <a:prstClr val="black"/>
                </a:solidFill>
              </a:rPr>
              <a:t>развитие экономики из-за крепостного </a:t>
            </a:r>
            <a:r>
              <a:rPr lang="ru-RU" dirty="0" smtClean="0">
                <a:solidFill>
                  <a:prstClr val="black"/>
                </a:solidFill>
              </a:rPr>
              <a:t>труда;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долгое </a:t>
            </a:r>
            <a:r>
              <a:rPr lang="ru-RU" dirty="0">
                <a:solidFill>
                  <a:prstClr val="black"/>
                </a:solidFill>
              </a:rPr>
              <a:t>время будет отсутствовать инициатива у </a:t>
            </a:r>
            <a:r>
              <a:rPr lang="ru-RU" dirty="0" smtClean="0">
                <a:solidFill>
                  <a:prstClr val="black"/>
                </a:solidFill>
              </a:rPr>
              <a:t>работников;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отставание </a:t>
            </a:r>
            <a:r>
              <a:rPr lang="ru-RU" dirty="0">
                <a:solidFill>
                  <a:prstClr val="black"/>
                </a:solidFill>
              </a:rPr>
              <a:t>от стран Западной </a:t>
            </a:r>
            <a:r>
              <a:rPr lang="ru-RU" dirty="0" smtClean="0">
                <a:solidFill>
                  <a:prstClr val="black"/>
                </a:solidFill>
              </a:rPr>
              <a:t>Европы;</a:t>
            </a:r>
          </a:p>
          <a:p>
            <a:pPr marL="285750" lvl="0" indent="-285750">
              <a:buFont typeface="Arial" pitchFamily="34" charset="0"/>
              <a:buChar char="•"/>
            </a:pPr>
            <a:r>
              <a:rPr lang="ru-RU" dirty="0" smtClean="0">
                <a:solidFill>
                  <a:prstClr val="black"/>
                </a:solidFill>
              </a:rPr>
              <a:t>создание </a:t>
            </a:r>
            <a:r>
              <a:rPr lang="ru-RU" dirty="0">
                <a:solidFill>
                  <a:prstClr val="black"/>
                </a:solidFill>
              </a:rPr>
              <a:t>ситуации для социальных движений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73410"/>
            <a:ext cx="190182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38234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5040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СМУТА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xmlns="" val="4175754105"/>
              </p:ext>
            </p:extLst>
          </p:nvPr>
        </p:nvGraphicFramePr>
        <p:xfrm>
          <a:off x="10836" y="528816"/>
          <a:ext cx="9097668" cy="6356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2628"/>
                <a:gridCol w="2105349"/>
                <a:gridCol w="2323143"/>
                <a:gridCol w="2396548"/>
              </a:tblGrid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Сильные стороны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Слабые стороны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Возможности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Угрозы</a:t>
                      </a:r>
                      <a:endParaRPr lang="ru-RU" sz="14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прощение населению налоговых недоимок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социальные движения (протест тяглого населения)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повысить грамотность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смена местожительства населения</a:t>
                      </a:r>
                      <a:endParaRPr lang="ru-RU" sz="1400" dirty="0"/>
                    </a:p>
                  </a:txBody>
                  <a:tcPr/>
                </a:tc>
              </a:tr>
              <a:tr h="792088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переориентация на новую жизнь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голод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сохранение преданности русского общества идее самовластия царя и повиновения царской власти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отсутствие заинтересованности населения развивать экономику</a:t>
                      </a:r>
                      <a:endParaRPr lang="ru-RU" sz="1400" dirty="0"/>
                    </a:p>
                  </a:txBody>
                  <a:tcPr/>
                </a:tc>
              </a:tr>
              <a:tr h="761216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превращение самодержавной монархии в выборную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неурожаи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изменить экономическую ситуацию в пользу рынка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могут оказаться на троне иностранцы или «неумелые, случайные» люди</a:t>
                      </a:r>
                    </a:p>
                  </a:txBody>
                  <a:tcPr/>
                </a:tc>
              </a:tr>
              <a:tr h="5143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попытка организовать обучение дворянских детей в Западной Европе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пресечение династии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указала путь на сближение с Западной Европой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разрушение государственной власти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4060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смена царской династии («новая жила»)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появление самозванцев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появление новых лидеров  в стране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интервенция извне</a:t>
                      </a:r>
                    </a:p>
                  </a:txBody>
                  <a:tcPr/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разворачивание Гражданской войны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подъём самосознания народа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одновременное существование нескольких политических центров</a:t>
                      </a:r>
                    </a:p>
                  </a:txBody>
                  <a:tcPr/>
                </a:tc>
              </a:tr>
              <a:tr h="927328"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воспитать у граждан чувство патриотизма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оформление тенденции к окончательному закрепощению сельского  и посадского населения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1655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908720"/>
            <a:ext cx="5206666" cy="4637838"/>
          </a:xfrm>
          <a:solidFill>
            <a:srgbClr val="BFD1E7"/>
          </a:solidFill>
        </p:spPr>
        <p:txBody>
          <a:bodyPr rtlCol="0" anchor="ctr"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Как-то </a:t>
            </a:r>
            <a:r>
              <a:rPr lang="ru-RU" sz="3600" b="1" dirty="0">
                <a:solidFill>
                  <a:srgbClr val="002060"/>
                </a:solidFill>
              </a:rPr>
              <a:t>один педагог написал,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что понятие - проект можно </a:t>
            </a:r>
            <a:r>
              <a:rPr lang="ru-RU" sz="3600" b="1" dirty="0">
                <a:solidFill>
                  <a:srgbClr val="002060"/>
                </a:solidFill>
              </a:rPr>
              <a:t>определить как </a:t>
            </a:r>
            <a:r>
              <a:rPr lang="ru-RU" sz="3600" b="1" dirty="0" smtClean="0">
                <a:solidFill>
                  <a:srgbClr val="002060"/>
                </a:solidFill>
              </a:rPr>
              <a:t/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«</a:t>
            </a:r>
            <a:r>
              <a:rPr lang="ru-RU" sz="3600" b="1" dirty="0">
                <a:solidFill>
                  <a:srgbClr val="002060"/>
                </a:solidFill>
              </a:rPr>
              <a:t>от души выполняемый замысел</a:t>
            </a:r>
            <a:r>
              <a:rPr lang="ru-RU" sz="3600" b="1" dirty="0" smtClean="0">
                <a:solidFill>
                  <a:srgbClr val="002060"/>
                </a:solidFill>
              </a:rPr>
              <a:t>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3082" name="Picture 10" descr="https://static.tildacdn.com/tild3038-6265-4564-b331-363333353532/project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21" r="1752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2254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764704"/>
            <a:ext cx="813690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endParaRPr lang="ru-RU" b="1" dirty="0" smtClean="0"/>
          </a:p>
          <a:p>
            <a:pPr algn="ctr" fontAlgn="base"/>
            <a:endParaRPr lang="ru-RU" b="1" dirty="0"/>
          </a:p>
          <a:p>
            <a:pPr algn="ctr" fontAlgn="base"/>
            <a:endParaRPr lang="ru-RU" b="1" dirty="0" smtClean="0"/>
          </a:p>
          <a:p>
            <a:pPr fontAlgn="base"/>
            <a:endParaRPr lang="ru-RU" dirty="0" smtClean="0"/>
          </a:p>
          <a:p>
            <a:pPr fontAlgn="base"/>
            <a:endParaRPr lang="ru-RU" sz="2000" dirty="0"/>
          </a:p>
          <a:p>
            <a:pPr algn="ctr" fontAlgn="base"/>
            <a:r>
              <a:rPr lang="ru-RU" sz="2000" b="1" dirty="0" smtClean="0">
                <a:solidFill>
                  <a:srgbClr val="002060"/>
                </a:solidFill>
              </a:rPr>
              <a:t>Пример </a:t>
            </a:r>
            <a:r>
              <a:rPr lang="ru-RU" sz="2000" b="1" dirty="0">
                <a:solidFill>
                  <a:srgbClr val="002060"/>
                </a:solidFill>
              </a:rPr>
              <a:t>урока обществознания в 11 классе на тему: «Состояние гражданского общества в РФ»</a:t>
            </a:r>
          </a:p>
          <a:p>
            <a:pPr fontAlgn="base"/>
            <a:endParaRPr lang="ru-RU" sz="2000" b="1" dirty="0" smtClean="0">
              <a:solidFill>
                <a:srgbClr val="002060"/>
              </a:solidFill>
            </a:endParaRPr>
          </a:p>
          <a:p>
            <a:pPr fontAlgn="base"/>
            <a:r>
              <a:rPr lang="ru-RU" sz="2000" b="1" dirty="0" smtClean="0">
                <a:solidFill>
                  <a:srgbClr val="002060"/>
                </a:solidFill>
              </a:rPr>
              <a:t>Условия</a:t>
            </a:r>
            <a:r>
              <a:rPr lang="ru-RU" sz="2000" b="1" dirty="0">
                <a:solidFill>
                  <a:srgbClr val="002060"/>
                </a:solidFill>
              </a:rPr>
              <a:t>:</a:t>
            </a:r>
          </a:p>
          <a:p>
            <a:pPr lvl="0" fontAlgn="base"/>
            <a:r>
              <a:rPr lang="ru-RU" sz="2000" dirty="0">
                <a:solidFill>
                  <a:srgbClr val="002060"/>
                </a:solidFill>
              </a:rPr>
              <a:t>Давать один текст  для всех.</a:t>
            </a:r>
          </a:p>
          <a:p>
            <a:pPr lvl="0" fontAlgn="base"/>
            <a:r>
              <a:rPr lang="ru-RU" sz="2000" dirty="0">
                <a:solidFill>
                  <a:srgbClr val="002060"/>
                </a:solidFill>
              </a:rPr>
              <a:t>Текст лучше официальный.</a:t>
            </a:r>
          </a:p>
          <a:p>
            <a:pPr fontAlgn="base"/>
            <a:r>
              <a:rPr lang="ru-RU" sz="2000" dirty="0">
                <a:solidFill>
                  <a:srgbClr val="002060"/>
                </a:solidFill>
              </a:rPr>
              <a:t>Для данного урока берём доклад Общественной палаты </a:t>
            </a:r>
            <a:r>
              <a:rPr lang="ru-RU" sz="2000" dirty="0" smtClean="0">
                <a:solidFill>
                  <a:srgbClr val="002060"/>
                </a:solidFill>
              </a:rPr>
              <a:t>20</a:t>
            </a:r>
            <a:r>
              <a:rPr lang="ru-RU" sz="2000" dirty="0" smtClean="0"/>
              <a:t>20 </a:t>
            </a:r>
            <a:r>
              <a:rPr lang="ru-RU" sz="2000" dirty="0"/>
              <a:t>г. – </a:t>
            </a:r>
            <a:r>
              <a:rPr lang="ru-RU" sz="2000" b="1" dirty="0">
                <a:solidFill>
                  <a:srgbClr val="002060"/>
                </a:solidFill>
              </a:rPr>
              <a:t>«О состоянии гражданского общества в РФ в 2020 г</a:t>
            </a:r>
            <a:r>
              <a:rPr lang="ru-RU" sz="2000" b="1" dirty="0" smtClean="0">
                <a:solidFill>
                  <a:srgbClr val="002060"/>
                </a:solidFill>
              </a:rPr>
              <a:t>.»</a:t>
            </a:r>
          </a:p>
          <a:p>
            <a:pPr fontAlgn="base"/>
            <a:endParaRPr lang="ru-RU" dirty="0">
              <a:solidFill>
                <a:srgbClr val="002060"/>
              </a:solidFill>
            </a:endParaRPr>
          </a:p>
          <a:p>
            <a:pPr fontAlgn="base"/>
            <a:endParaRPr lang="ru-RU" dirty="0" smtClean="0"/>
          </a:p>
          <a:p>
            <a:pPr fontAlgn="base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404664"/>
            <a:ext cx="68407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/>
            <a:r>
              <a:rPr lang="ru-RU" sz="2000" b="1" smtClean="0">
                <a:solidFill>
                  <a:srgbClr val="002060"/>
                </a:solidFill>
              </a:rPr>
              <a:t>Метод </a:t>
            </a:r>
            <a:r>
              <a:rPr lang="ru-RU" sz="2000" b="1" dirty="0">
                <a:solidFill>
                  <a:srgbClr val="002060"/>
                </a:solidFill>
              </a:rPr>
              <a:t>«Шесть </a:t>
            </a:r>
            <a:r>
              <a:rPr lang="ru-RU" sz="2000" b="1" dirty="0" smtClean="0">
                <a:solidFill>
                  <a:srgbClr val="002060"/>
                </a:solidFill>
              </a:rPr>
              <a:t>шляп мышления» </a:t>
            </a:r>
          </a:p>
          <a:p>
            <a:pPr lvl="0" algn="ctr" fontAlgn="base"/>
            <a:r>
              <a:rPr lang="ru-RU" sz="2000" b="1" dirty="0" smtClean="0">
                <a:solidFill>
                  <a:srgbClr val="002060"/>
                </a:solidFill>
              </a:rPr>
              <a:t>(по методике Э. де </a:t>
            </a:r>
            <a:r>
              <a:rPr lang="ru-RU" sz="2000" b="1" dirty="0" err="1" smtClean="0">
                <a:solidFill>
                  <a:srgbClr val="002060"/>
                </a:solidFill>
              </a:rPr>
              <a:t>Боно</a:t>
            </a:r>
            <a:r>
              <a:rPr lang="ru-RU" sz="2000" b="1" dirty="0" smtClean="0">
                <a:solidFill>
                  <a:srgbClr val="002060"/>
                </a:solidFill>
              </a:rPr>
              <a:t>)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5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8363272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332656"/>
            <a:ext cx="88569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endParaRPr lang="ru-RU" sz="2000" b="1" dirty="0" smtClean="0">
              <a:solidFill>
                <a:srgbClr val="FF0000"/>
              </a:solidFill>
            </a:endParaRPr>
          </a:p>
          <a:p>
            <a:endParaRPr lang="ru-RU" sz="20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Красная </a:t>
            </a:r>
            <a:r>
              <a:rPr lang="ru-RU" sz="2000" b="1" dirty="0">
                <a:solidFill>
                  <a:srgbClr val="FF0000"/>
                </a:solidFill>
              </a:rPr>
              <a:t>шляпа</a:t>
            </a:r>
            <a:r>
              <a:rPr lang="ru-RU" sz="2000" dirty="0">
                <a:solidFill>
                  <a:srgbClr val="FF0000"/>
                </a:solidFill>
              </a:rPr>
              <a:t>: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u="sng" dirty="0">
                <a:solidFill>
                  <a:srgbClr val="002060"/>
                </a:solidFill>
              </a:rPr>
              <a:t>чувства и интуиция.</a:t>
            </a:r>
            <a:r>
              <a:rPr lang="ru-RU" sz="2000" dirty="0">
                <a:solidFill>
                  <a:srgbClr val="002060"/>
                </a:solidFill>
              </a:rPr>
              <a:t> В режиме красной шляпы у участников сессии появляется возможность высказать свои чувства и интуитивные догадки относительно рассматриваемого вопроса, не вдаваясь в объяснения о том, почему это так, кто виноват и что делать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Белая </a:t>
            </a:r>
            <a:r>
              <a:rPr lang="ru-RU" sz="2000" b="1" dirty="0">
                <a:solidFill>
                  <a:schemeClr val="bg1"/>
                </a:solidFill>
              </a:rPr>
              <a:t>шляпа</a:t>
            </a:r>
            <a:r>
              <a:rPr lang="ru-RU" sz="2000" dirty="0">
                <a:solidFill>
                  <a:schemeClr val="bg1"/>
                </a:solidFill>
              </a:rPr>
              <a:t>:</a:t>
            </a: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u="sng" dirty="0">
                <a:solidFill>
                  <a:srgbClr val="002060"/>
                </a:solidFill>
              </a:rPr>
              <a:t>информация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  <a:r>
              <a:rPr lang="ru-RU" sz="2000" dirty="0" smtClean="0">
                <a:solidFill>
                  <a:srgbClr val="002060"/>
                </a:solidFill>
              </a:rPr>
              <a:t>В </a:t>
            </a:r>
            <a:r>
              <a:rPr lang="ru-RU" sz="2000" dirty="0">
                <a:solidFill>
                  <a:srgbClr val="002060"/>
                </a:solidFill>
              </a:rPr>
              <a:t>этом режиме мышления нас интересуют только факты. Мы задаемся вопросами о том, что мы уже знаем, какая еще информация нам необходима и как нам ее получить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/>
              <a:t>Черная шляпа</a:t>
            </a:r>
            <a:r>
              <a:rPr lang="ru-RU" sz="2000" dirty="0"/>
              <a:t>: </a:t>
            </a:r>
            <a:r>
              <a:rPr lang="ru-RU" sz="2000" u="sng" dirty="0">
                <a:solidFill>
                  <a:srgbClr val="002060"/>
                </a:solidFill>
              </a:rPr>
              <a:t>критика</a:t>
            </a:r>
            <a:r>
              <a:rPr lang="ru-RU" sz="2000" dirty="0">
                <a:solidFill>
                  <a:srgbClr val="002060"/>
                </a:solidFill>
              </a:rPr>
              <a:t>.  </a:t>
            </a:r>
            <a:r>
              <a:rPr lang="ru-RU" sz="2000" dirty="0" smtClean="0">
                <a:solidFill>
                  <a:srgbClr val="002060"/>
                </a:solidFill>
              </a:rPr>
              <a:t>Тут </a:t>
            </a:r>
            <a:r>
              <a:rPr lang="ru-RU" sz="2000" dirty="0">
                <a:solidFill>
                  <a:srgbClr val="002060"/>
                </a:solidFill>
              </a:rPr>
              <a:t>нужно во всём видеть недостатки, подвергать сомнению слова и цифры, искать слабые места и ко всему придираться. Черная шляпа позволяет дать волю критическим оценками, опасениям и осторожности. Она защищает нас от безрассудных и непродуманных действий, указывает на возможные риски и подводные камни.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1487735" cy="106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8640"/>
            <a:ext cx="1368152" cy="102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Шляпа &amp;quot;Гангстер&amp;quot; Черная с черной лентой купить оптом - Браво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1412" y="194743"/>
            <a:ext cx="1057626" cy="10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827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8363272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88638"/>
            <a:ext cx="84969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endParaRPr lang="ru-RU" sz="2000" b="1" dirty="0" smtClean="0">
              <a:solidFill>
                <a:srgbClr val="FFFF00"/>
              </a:solidFill>
            </a:endParaRPr>
          </a:p>
          <a:p>
            <a:endParaRPr lang="ru-RU" sz="2000" b="1" dirty="0">
              <a:solidFill>
                <a:srgbClr val="FFFF00"/>
              </a:solidFill>
            </a:endParaRPr>
          </a:p>
          <a:p>
            <a:endParaRPr lang="ru-RU" sz="2000" b="1" dirty="0" smtClean="0">
              <a:solidFill>
                <a:srgbClr val="FFFF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Желтая </a:t>
            </a:r>
            <a:r>
              <a:rPr lang="ru-RU" sz="2000" b="1" dirty="0">
                <a:solidFill>
                  <a:srgbClr val="FFFF00"/>
                </a:solidFill>
              </a:rPr>
              <a:t>шляпа</a:t>
            </a:r>
            <a:r>
              <a:rPr lang="ru-RU" sz="2000" dirty="0">
                <a:solidFill>
                  <a:srgbClr val="FFFF00"/>
                </a:solidFill>
              </a:rPr>
              <a:t>: </a:t>
            </a:r>
            <a:r>
              <a:rPr lang="ru-RU" sz="2000" u="sng" dirty="0">
                <a:solidFill>
                  <a:srgbClr val="002060"/>
                </a:solidFill>
              </a:rPr>
              <a:t>логический позитив.</a:t>
            </a:r>
            <a:r>
              <a:rPr lang="ru-RU" sz="2000" dirty="0">
                <a:solidFill>
                  <a:srgbClr val="002060"/>
                </a:solidFill>
              </a:rPr>
              <a:t>  Желтая шляпа требует от нас переключить свое внимание на поиск достоинств, преимуществ и позитивных сторон рассматриваемой идеи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B050"/>
                </a:solidFill>
              </a:rPr>
              <a:t>Зеленая </a:t>
            </a:r>
            <a:r>
              <a:rPr lang="ru-RU" sz="2000" b="1" dirty="0">
                <a:solidFill>
                  <a:srgbClr val="00B050"/>
                </a:solidFill>
              </a:rPr>
              <a:t>шляпа</a:t>
            </a:r>
            <a:r>
              <a:rPr lang="ru-RU" sz="2000" dirty="0">
                <a:solidFill>
                  <a:srgbClr val="00B050"/>
                </a:solidFill>
              </a:rPr>
              <a:t>: </a:t>
            </a:r>
            <a:r>
              <a:rPr lang="ru-RU" sz="2000" u="sng" dirty="0" smtClean="0">
                <a:solidFill>
                  <a:srgbClr val="002060"/>
                </a:solidFill>
              </a:rPr>
              <a:t>креативность.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 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Творчество</a:t>
            </a:r>
            <a:r>
              <a:rPr lang="ru-RU" sz="2000" dirty="0">
                <a:solidFill>
                  <a:srgbClr val="002060"/>
                </a:solidFill>
              </a:rPr>
              <a:t>. </a:t>
            </a:r>
            <a:r>
              <a:rPr lang="ru-RU" sz="2000" dirty="0" smtClean="0">
                <a:solidFill>
                  <a:srgbClr val="002060"/>
                </a:solidFill>
              </a:rPr>
              <a:t>Предложения</a:t>
            </a:r>
            <a:r>
              <a:rPr lang="ru-RU" sz="2000" dirty="0">
                <a:solidFill>
                  <a:srgbClr val="002060"/>
                </a:solidFill>
              </a:rPr>
              <a:t>. Каковы некоторые из возможных решений и действий? Каковы альтернативы? Находясь под зеленой шляпой, мы придумываем новые идеи, модифицируем уже существующие, ищем альтернативы, исследуем возможности, в общем, даем креативности зеленый свет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Синяя </a:t>
            </a:r>
            <a:r>
              <a:rPr lang="ru-RU" sz="2000" b="1" dirty="0">
                <a:solidFill>
                  <a:srgbClr val="0070C0"/>
                </a:solidFill>
              </a:rPr>
              <a:t>шляпа:</a:t>
            </a:r>
            <a:r>
              <a:rPr lang="ru-RU" sz="2000" dirty="0">
                <a:solidFill>
                  <a:srgbClr val="0070C0"/>
                </a:solidFill>
              </a:rPr>
              <a:t> </a:t>
            </a:r>
            <a:r>
              <a:rPr lang="ru-RU" sz="2000" u="sng" dirty="0">
                <a:solidFill>
                  <a:srgbClr val="002060"/>
                </a:solidFill>
              </a:rPr>
              <a:t>управление </a:t>
            </a:r>
            <a:r>
              <a:rPr lang="ru-RU" sz="2000" u="sng" dirty="0" smtClean="0">
                <a:solidFill>
                  <a:srgbClr val="002060"/>
                </a:solidFill>
              </a:rPr>
              <a:t>процессом. </a:t>
            </a:r>
            <a:r>
              <a:rPr lang="ru-RU" sz="2000" dirty="0" smtClean="0">
                <a:solidFill>
                  <a:srgbClr val="002060"/>
                </a:solidFill>
              </a:rPr>
              <a:t> </a:t>
            </a:r>
            <a:r>
              <a:rPr lang="ru-RU" sz="2000" dirty="0">
                <a:solidFill>
                  <a:srgbClr val="002060"/>
                </a:solidFill>
              </a:rPr>
              <a:t>Синяя шляпа </a:t>
            </a:r>
            <a:r>
              <a:rPr lang="ru-RU" sz="2000" dirty="0" smtClean="0">
                <a:solidFill>
                  <a:srgbClr val="002060"/>
                </a:solidFill>
              </a:rPr>
              <a:t>предназначена для </a:t>
            </a:r>
            <a:r>
              <a:rPr lang="ru-RU" sz="2000" dirty="0">
                <a:solidFill>
                  <a:srgbClr val="002060"/>
                </a:solidFill>
              </a:rPr>
              <a:t>управления самим процессом работы. В частности, ее используют в начале сессии для определения того, что предстоит сделать, и в конце, чтобы обобщить достигнутое и обозначить новые цели</a:t>
            </a:r>
            <a:r>
              <a:rPr lang="ru-RU" sz="2000" dirty="0" smtClean="0">
                <a:solidFill>
                  <a:srgbClr val="002060"/>
                </a:solidFill>
              </a:rPr>
              <a:t>.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658" y="186532"/>
            <a:ext cx="1016014" cy="1016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9727"/>
            <a:ext cx="1064827" cy="1064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0649"/>
            <a:ext cx="1238632" cy="93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882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476672"/>
            <a:ext cx="8363272" cy="619268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 fontAlgn="base">
              <a:buNone/>
            </a:pPr>
            <a:endParaRPr lang="ru-RU" dirty="0"/>
          </a:p>
        </p:txBody>
      </p:sp>
      <p:pic>
        <p:nvPicPr>
          <p:cNvPr id="3074" name="Picture 2" descr="C:\Users\Filip\OneDrive\Рабочий стол\111111111111111111111111111111111111111\a4c58db2f091d168bc9fb3419b0cea2b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803" y="332656"/>
            <a:ext cx="873855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704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908720"/>
            <a:ext cx="5206666" cy="4637838"/>
          </a:xfrm>
          <a:solidFill>
            <a:srgbClr val="BFD1E7"/>
          </a:solidFill>
        </p:spPr>
        <p:txBody>
          <a:bodyPr rtlCol="0" anchor="ctr">
            <a:noAutofit/>
          </a:bodyPr>
          <a:lstStyle/>
          <a:p>
            <a:pPr algn="ctr"/>
            <a:r>
              <a:rPr lang="ru-RU" sz="3000" b="1" dirty="0" smtClean="0">
                <a:solidFill>
                  <a:srgbClr val="002060"/>
                </a:solidFill>
              </a:rPr>
              <a:t>Все</a:t>
            </a:r>
            <a:r>
              <a:rPr lang="ru-RU" sz="3000" b="1" dirty="0">
                <a:solidFill>
                  <a:srgbClr val="002060"/>
                </a:solidFill>
              </a:rPr>
              <a:t>, что я познаю, я знаю, для чего это мне надо и где и как я могу эти знания применить, - вот основной тезис современного понимания метода проектов</a:t>
            </a:r>
          </a:p>
        </p:txBody>
      </p:sp>
      <p:pic>
        <p:nvPicPr>
          <p:cNvPr id="4098" name="Picture 2" descr="https://artisantalent.com/wp-content/uploads/2015/08/Businesss-Traffic-Coordinator-Project-Manager-1080x72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3" r="1904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3064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980728"/>
            <a:ext cx="5206666" cy="4565830"/>
          </a:xfrm>
          <a:solidFill>
            <a:srgbClr val="BFD1E7"/>
          </a:solidFill>
        </p:spPr>
        <p:txBody>
          <a:bodyPr rtlCol="0" anchor="ctr">
            <a:normAutofit fontScale="90000"/>
          </a:bodyPr>
          <a:lstStyle/>
          <a:p>
            <a:pPr algn="ctr">
              <a:tabLst>
                <a:tab pos="0" algn="l"/>
                <a:tab pos="354013" algn="l"/>
              </a:tabLst>
            </a:pPr>
            <a:r>
              <a:rPr lang="ru-RU" sz="2200" b="1" u="sng" dirty="0">
                <a:solidFill>
                  <a:srgbClr val="002060"/>
                </a:solidFill>
              </a:rPr>
              <a:t>Что такое проектная методика?</a:t>
            </a:r>
            <a:r>
              <a:rPr lang="ru-RU" sz="2200" b="1" dirty="0">
                <a:solidFill>
                  <a:srgbClr val="002060"/>
                </a:solidFill>
              </a:rPr>
              <a:t/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1</a:t>
            </a:r>
            <a:r>
              <a:rPr lang="ru-RU" sz="2200" b="1" dirty="0">
                <a:solidFill>
                  <a:srgbClr val="002060"/>
                </a:solidFill>
              </a:rPr>
              <a:t>)	совокупность поисковых, проблемных и творческих  </a:t>
            </a:r>
            <a:r>
              <a:rPr lang="ru-RU" sz="2200" b="1" dirty="0" smtClean="0">
                <a:solidFill>
                  <a:srgbClr val="002060"/>
                </a:solidFill>
              </a:rPr>
              <a:t>методов;</a:t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200" b="1" dirty="0" smtClean="0">
                <a:solidFill>
                  <a:srgbClr val="002060"/>
                </a:solidFill>
              </a:rPr>
              <a:t>2</a:t>
            </a:r>
            <a:r>
              <a:rPr lang="ru-RU" sz="2200" b="1" dirty="0">
                <a:solidFill>
                  <a:srgbClr val="002060"/>
                </a:solidFill>
              </a:rPr>
              <a:t>)	деятельность, в которой  развивается  </a:t>
            </a:r>
            <a:r>
              <a:rPr lang="ru-RU" sz="2200" b="1" dirty="0" smtClean="0">
                <a:solidFill>
                  <a:srgbClr val="002060"/>
                </a:solidFill>
              </a:rPr>
              <a:t>креативность</a:t>
            </a:r>
            <a:r>
              <a:rPr lang="ru-RU" sz="2200" b="1" dirty="0">
                <a:solidFill>
                  <a:srgbClr val="002060"/>
                </a:solidFill>
              </a:rPr>
              <a:t>;</a:t>
            </a:r>
            <a:br>
              <a:rPr lang="ru-RU" sz="2200" b="1" dirty="0">
                <a:solidFill>
                  <a:srgbClr val="002060"/>
                </a:solidFill>
              </a:rPr>
            </a:br>
            <a:r>
              <a:rPr lang="ru-RU" sz="2200" b="1" dirty="0">
                <a:solidFill>
                  <a:srgbClr val="002060"/>
                </a:solidFill>
              </a:rPr>
              <a:t>3)	деятельность, в которой  формируются определенные личностные качества учащихся в процессе создания </a:t>
            </a:r>
            <a:r>
              <a:rPr lang="ru-RU" sz="2200" b="1" dirty="0" smtClean="0">
                <a:solidFill>
                  <a:srgbClr val="002060"/>
                </a:solidFill>
              </a:rPr>
              <a:t>конкретного </a:t>
            </a:r>
            <a:r>
              <a:rPr lang="ru-RU" sz="2200" b="1" dirty="0">
                <a:solidFill>
                  <a:srgbClr val="002060"/>
                </a:solidFill>
              </a:rPr>
              <a:t>продукта</a:t>
            </a:r>
            <a:r>
              <a:rPr lang="ru-RU" sz="3600" b="1" dirty="0">
                <a:solidFill>
                  <a:srgbClr val="002060"/>
                </a:solidFill>
              </a:rPr>
              <a:t/>
            </a:r>
            <a:br>
              <a:rPr lang="ru-RU" sz="3600" b="1" dirty="0">
                <a:solidFill>
                  <a:srgbClr val="002060"/>
                </a:solidFill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s://ugra-tv.ru/upload/iblock/491/4914e6ecf9dd9e98a2fd6c9b070a5097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895" r="23895"/>
          <a:stretch>
            <a:fillRect/>
          </a:stretch>
        </p:blipFill>
        <p:spPr bwMode="auto">
          <a:xfrm>
            <a:off x="5235797" y="1124744"/>
            <a:ext cx="3908203" cy="420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976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908720"/>
            <a:ext cx="5206666" cy="4637838"/>
          </a:xfrm>
          <a:solidFill>
            <a:srgbClr val="BFD1E7"/>
          </a:solidFill>
        </p:spPr>
        <p:txBody>
          <a:bodyPr rtlCol="0" anchor="ctr">
            <a:normAutofit fontScale="90000"/>
          </a:bodyPr>
          <a:lstStyle/>
          <a:p>
            <a:pPr lvl="0" algn="ctr">
              <a:spcAft>
                <a:spcPts val="0"/>
              </a:spcAft>
            </a:pPr>
            <a:r>
              <a:rPr lang="ru-RU" sz="2200" b="1" dirty="0">
                <a:solidFill>
                  <a:srgbClr val="002060"/>
                </a:solidFill>
                <a:ea typeface="Times New Roman"/>
              </a:rPr>
              <a:t>Каждый год незабываемые </a:t>
            </a:r>
            <a:r>
              <a:rPr lang="ru-RU" sz="2200" b="1" dirty="0" smtClean="0">
                <a:solidFill>
                  <a:srgbClr val="002060"/>
                </a:solidFill>
                <a:ea typeface="Times New Roman"/>
              </a:rPr>
              <a:t>проекты</a:t>
            </a:r>
            <a:r>
              <a:rPr lang="ru-RU" sz="2200" dirty="0" smtClean="0">
                <a:solidFill>
                  <a:srgbClr val="002060"/>
                </a:solidFill>
                <a:ea typeface="Times New Roman"/>
              </a:rPr>
              <a:t>:</a:t>
            </a:r>
            <a:br>
              <a:rPr lang="ru-RU" sz="2200" dirty="0" smtClean="0">
                <a:solidFill>
                  <a:srgbClr val="002060"/>
                </a:solidFill>
                <a:ea typeface="Times New Roman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1) </a:t>
            </a:r>
            <a:r>
              <a:rPr lang="ru-RU" sz="2200" dirty="0" smtClean="0">
                <a:solidFill>
                  <a:srgbClr val="002060"/>
                </a:solidFill>
                <a:ea typeface="Times New Roman"/>
              </a:rPr>
              <a:t>«Золотой </a:t>
            </a:r>
            <a:r>
              <a:rPr lang="ru-RU" sz="2200" dirty="0">
                <a:solidFill>
                  <a:srgbClr val="002060"/>
                </a:solidFill>
                <a:ea typeface="Times New Roman"/>
              </a:rPr>
              <a:t>век» России (история </a:t>
            </a:r>
            <a:r>
              <a:rPr lang="en-US" sz="2200" dirty="0">
                <a:solidFill>
                  <a:srgbClr val="002060"/>
                </a:solidFill>
                <a:ea typeface="Times New Roman"/>
              </a:rPr>
              <a:t>XIX </a:t>
            </a:r>
            <a:r>
              <a:rPr lang="ru-RU" sz="2200" dirty="0">
                <a:solidFill>
                  <a:srgbClr val="002060"/>
                </a:solidFill>
                <a:ea typeface="Times New Roman"/>
              </a:rPr>
              <a:t>века)- 2015 г.;</a:t>
            </a:r>
            <a:r>
              <a:rPr lang="ru-RU" sz="22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2) </a:t>
            </a:r>
            <a:r>
              <a:rPr lang="ru-RU" sz="2200" dirty="0" smtClean="0">
                <a:solidFill>
                  <a:srgbClr val="002060"/>
                </a:solidFill>
                <a:ea typeface="Times New Roman"/>
              </a:rPr>
              <a:t>«По </a:t>
            </a:r>
            <a:r>
              <a:rPr lang="ru-RU" sz="2200" dirty="0">
                <a:solidFill>
                  <a:srgbClr val="002060"/>
                </a:solidFill>
                <a:ea typeface="Times New Roman"/>
              </a:rPr>
              <a:t>страницам советского кино » - 2016 г.;</a:t>
            </a:r>
            <a:r>
              <a:rPr lang="ru-RU" sz="22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3) </a:t>
            </a:r>
            <a:r>
              <a:rPr lang="ru-RU" sz="2200" dirty="0" smtClean="0">
                <a:solidFill>
                  <a:srgbClr val="002060"/>
                </a:solidFill>
                <a:ea typeface="Times New Roman"/>
              </a:rPr>
              <a:t>«Назад </a:t>
            </a:r>
            <a:r>
              <a:rPr lang="ru-RU" sz="2200" dirty="0">
                <a:solidFill>
                  <a:srgbClr val="002060"/>
                </a:solidFill>
                <a:ea typeface="Times New Roman"/>
              </a:rPr>
              <a:t>в СССР» (к 95-летию СССР) – 2017 г.;</a:t>
            </a:r>
            <a:r>
              <a:rPr lang="ru-RU" sz="22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22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rgbClr val="002060"/>
                </a:solidFill>
                <a:latin typeface="Times New Roman"/>
                <a:ea typeface="Times New Roman"/>
              </a:rPr>
              <a:t>4) </a:t>
            </a:r>
            <a:r>
              <a:rPr lang="ru-RU" sz="2200" dirty="0" smtClean="0">
                <a:solidFill>
                  <a:srgbClr val="002060"/>
                </a:solidFill>
                <a:ea typeface="Times New Roman"/>
              </a:rPr>
              <a:t>«Не </a:t>
            </a:r>
            <a:r>
              <a:rPr lang="ru-RU" sz="2200" dirty="0">
                <a:solidFill>
                  <a:srgbClr val="002060"/>
                </a:solidFill>
                <a:ea typeface="Times New Roman"/>
              </a:rPr>
              <a:t>расстанусь с комсомолом, буду вечно молодым» (к 100-летию ВЛКСМ)- 2018 г.</a:t>
            </a:r>
            <a: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Times New Roman"/>
                <a:ea typeface="Times New Roman"/>
              </a:rPr>
            </a:b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ic.pics.livejournal.com/invirostov/47072813/336843/336843_900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043" r="19043"/>
          <a:stretch>
            <a:fillRect/>
          </a:stretch>
        </p:blipFill>
        <p:spPr bwMode="auto">
          <a:xfrm>
            <a:off x="5235797" y="1124744"/>
            <a:ext cx="3908203" cy="420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171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980728"/>
            <a:ext cx="5206666" cy="5400600"/>
          </a:xfrm>
          <a:solidFill>
            <a:srgbClr val="BFD1E7"/>
          </a:solidFill>
        </p:spPr>
        <p:txBody>
          <a:bodyPr rtlCol="0" anchor="ctr">
            <a:normAutofit fontScale="90000"/>
          </a:bodyPr>
          <a:lstStyle/>
          <a:p>
            <a:pPr lvl="0">
              <a:tabLst>
                <a:tab pos="719138" algn="l"/>
              </a:tabLst>
            </a:pPr>
            <a:r>
              <a:rPr lang="ru-RU" sz="2200" b="1" dirty="0" smtClean="0"/>
              <a:t>             </a:t>
            </a:r>
            <a:br>
              <a:rPr lang="ru-RU" sz="2200" b="1" dirty="0" smtClean="0"/>
            </a:br>
            <a:r>
              <a:rPr lang="ru-RU" sz="2200" b="1" dirty="0"/>
              <a:t>	</a:t>
            </a:r>
            <a:r>
              <a:rPr lang="ru-RU" sz="2000" b="1" dirty="0" smtClean="0">
                <a:solidFill>
                  <a:srgbClr val="002060"/>
                </a:solidFill>
              </a:rPr>
              <a:t>Наши «</a:t>
            </a:r>
            <a:r>
              <a:rPr lang="ru-RU" sz="2000" b="1" dirty="0">
                <a:solidFill>
                  <a:srgbClr val="002060"/>
                </a:solidFill>
              </a:rPr>
              <a:t>вишенки на торте» 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выпуск </a:t>
            </a:r>
            <a:r>
              <a:rPr lang="ru-RU" sz="2000" dirty="0">
                <a:solidFill>
                  <a:srgbClr val="002060"/>
                </a:solidFill>
              </a:rPr>
              <a:t>печатной </a:t>
            </a:r>
            <a:r>
              <a:rPr lang="ru-RU" sz="2000" dirty="0" smtClean="0">
                <a:solidFill>
                  <a:srgbClr val="002060"/>
                </a:solidFill>
              </a:rPr>
              <a:t>газеты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			            музеи-выставки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 </a:t>
            </a:r>
            <a:r>
              <a:rPr lang="ru-RU" sz="2000" dirty="0" smtClean="0">
                <a:solidFill>
                  <a:srgbClr val="002060"/>
                </a:solidFill>
              </a:rPr>
              <a:t>издание книги           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       знакомство с кухнями народов СССР        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выпуск </a:t>
            </a:r>
            <a:r>
              <a:rPr lang="ru-RU" sz="2000" dirty="0">
                <a:solidFill>
                  <a:srgbClr val="002060"/>
                </a:solidFill>
              </a:rPr>
              <a:t>памятного юбилейного </a:t>
            </a:r>
            <a:r>
              <a:rPr lang="ru-RU" sz="2000" dirty="0" smtClean="0">
                <a:solidFill>
                  <a:srgbClr val="002060"/>
                </a:solidFill>
              </a:rPr>
              <a:t>значка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		печатание ретро-открыток       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розыгрыши  вечера-воспоминаний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 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		еженедельный поход </a:t>
            </a:r>
            <a:r>
              <a:rPr lang="ru-RU" sz="2000" dirty="0">
                <a:solidFill>
                  <a:srgbClr val="002060"/>
                </a:solidFill>
              </a:rPr>
              <a:t>в </a:t>
            </a:r>
            <a:r>
              <a:rPr lang="ru-RU" sz="2000" dirty="0" smtClean="0">
                <a:solidFill>
                  <a:srgbClr val="002060"/>
                </a:solidFill>
              </a:rPr>
              <a:t>киноклуб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4342" name="Picture 6" descr="http://1stautomobile.ru/aozimg.cgi?i=https%3A%2F%2Fmmedia.ozone.ru%2Fmultimedia%2F1021692082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5" r="35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556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251284"/>
            <a:ext cx="5206666" cy="4295274"/>
          </a:xfrm>
          <a:solidFill>
            <a:srgbClr val="BFD1E7"/>
          </a:solidFill>
        </p:spPr>
        <p:txBody>
          <a:bodyPr rtlCol="0" anchor="ctr">
            <a:normAutofit/>
          </a:bodyPr>
          <a:lstStyle/>
          <a:p>
            <a:pPr algn="ctr" rtl="0"/>
            <a:endParaRPr lang="ru-RU" sz="3200" b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28675" y="4869161"/>
            <a:ext cx="4300538" cy="598190"/>
          </a:xfrm>
        </p:spPr>
        <p:txBody>
          <a:bodyPr rtlCol="0">
            <a:normAutofit/>
          </a:bodyPr>
          <a:lstStyle/>
          <a:p>
            <a:pPr rtl="0"/>
            <a:endParaRPr lang="ru-RU" dirty="0"/>
          </a:p>
        </p:txBody>
      </p:sp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10242" name="Picture 2" descr="C:\Users\Filip\OneDrive\Рабочий стол\Мои Документы\шабашка\фото2_Клименко\DSC_0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1252538"/>
            <a:ext cx="13071772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03019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0" y="1251284"/>
            <a:ext cx="6300192" cy="4295274"/>
          </a:xfrm>
          <a:solidFill>
            <a:srgbClr val="BFD1E7"/>
          </a:solidFill>
        </p:spPr>
        <p:txBody>
          <a:bodyPr rtlCol="0" anchor="ctr">
            <a:normAutofit fontScale="90000"/>
          </a:bodyPr>
          <a:lstStyle/>
          <a:p>
            <a:pPr lvl="0"/>
            <a:r>
              <a:rPr lang="ru-RU" sz="2200" b="1" dirty="0" smtClean="0"/>
              <a:t>          </a:t>
            </a:r>
            <a:br>
              <a:rPr lang="ru-RU" sz="2200" b="1" dirty="0" smtClean="0"/>
            </a:br>
            <a:r>
              <a:rPr lang="ru-RU" sz="2200" b="1" dirty="0"/>
              <a:t> </a:t>
            </a:r>
            <a:r>
              <a:rPr lang="ru-RU" sz="2200" b="1" dirty="0" smtClean="0"/>
              <a:t>             </a:t>
            </a:r>
            <a:r>
              <a:rPr lang="ru-RU" sz="3100" b="1" dirty="0" smtClean="0"/>
              <a:t>Наши «</a:t>
            </a:r>
            <a:r>
              <a:rPr lang="ru-RU" sz="3100" b="1" dirty="0"/>
              <a:t>вишенки на торте» 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b="1" dirty="0"/>
              <a:t> 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 </a:t>
            </a:r>
            <a:r>
              <a:rPr lang="ru-RU" sz="2200" dirty="0"/>
              <a:t>выпуск печатной газеты</a:t>
            </a:r>
            <a:br>
              <a:rPr lang="ru-RU" sz="2200" dirty="0"/>
            </a:br>
            <a:r>
              <a:rPr lang="ru-RU" sz="2200" dirty="0"/>
              <a:t> </a:t>
            </a:r>
            <a:r>
              <a:rPr lang="ru-RU" sz="2200" dirty="0" smtClean="0"/>
              <a:t>			         походы в  музеи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>издание книги                    </a:t>
            </a:r>
            <a:br>
              <a:rPr lang="ru-RU" sz="2200" dirty="0" smtClean="0"/>
            </a:br>
            <a:r>
              <a:rPr lang="ru-RU" sz="2200" dirty="0" smtClean="0"/>
              <a:t>                              знакомство с кухней народов СССР         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выпуск </a:t>
            </a:r>
            <a:r>
              <a:rPr lang="ru-RU" sz="2200" dirty="0"/>
              <a:t>памятного юбилейного значка</a:t>
            </a:r>
            <a:br>
              <a:rPr lang="ru-RU" sz="2200" dirty="0"/>
            </a:br>
            <a:r>
              <a:rPr lang="ru-RU" sz="2200" dirty="0"/>
              <a:t> </a:t>
            </a:r>
            <a:r>
              <a:rPr lang="ru-RU" sz="2200" dirty="0" smtClean="0"/>
              <a:t>                             </a:t>
            </a:r>
            <a:br>
              <a:rPr lang="ru-RU" sz="2200" dirty="0" smtClean="0"/>
            </a:br>
            <a:r>
              <a:rPr lang="ru-RU" sz="2200" dirty="0" smtClean="0"/>
              <a:t>                        поиск и печатание ретро - открыток</a:t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>проведение  вечеров-воспоминаний</a:t>
            </a: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/>
              <a:t> </a:t>
            </a:r>
            <a:r>
              <a:rPr lang="ru-RU" sz="2200" dirty="0" smtClean="0"/>
              <a:t>           </a:t>
            </a:r>
            <a:br>
              <a:rPr lang="ru-RU" sz="2200" dirty="0" smtClean="0"/>
            </a:br>
            <a:r>
              <a:rPr lang="ru-RU" sz="2200" dirty="0" smtClean="0"/>
              <a:t>             еженедельные походы </a:t>
            </a:r>
            <a:r>
              <a:rPr lang="ru-RU" sz="2200" dirty="0"/>
              <a:t>в </a:t>
            </a:r>
            <a:r>
              <a:rPr lang="ru-RU" sz="2200" dirty="0" smtClean="0"/>
              <a:t>клуб старого кино </a:t>
            </a:r>
            <a:r>
              <a:rPr lang="ru-RU" sz="3600" dirty="0"/>
              <a:t/>
            </a:r>
            <a:br>
              <a:rPr lang="ru-RU" sz="3600" dirty="0"/>
            </a:br>
            <a:endParaRPr lang="ru-RU" sz="3600" b="1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828675" y="5421631"/>
            <a:ext cx="4300538" cy="45719"/>
          </a:xfrm>
        </p:spPr>
        <p:txBody>
          <a:bodyPr rtlCol="0">
            <a:normAutofit fontScale="25000" lnSpcReduction="20000"/>
          </a:bodyPr>
          <a:lstStyle/>
          <a:p>
            <a:pPr rtl="0"/>
            <a:r>
              <a:rPr lang="ru-RU" dirty="0"/>
              <a:t>Подзаголовок</a:t>
            </a:r>
          </a:p>
        </p:txBody>
      </p:sp>
      <p:pic>
        <p:nvPicPr>
          <p:cNvPr id="7170" name="Picture 2" descr="http://www.playcast.ru/uploads/2018/11/18/26151923.pn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5" r="356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Filip\OneDrive\Рабочий стол\Мои Документы\шабашка\фото_Клименко\DSC_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6141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332</TotalTime>
  <Words>1406</Words>
  <Application>Microsoft Office PowerPoint</Application>
  <PresentationFormat>Экран (4:3)</PresentationFormat>
  <Paragraphs>248</Paragraphs>
  <Slides>33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Официальная</vt:lpstr>
      <vt:lpstr> Приёмы, средства и методы для интеллектуально-эмоциональной разрядки на уроках общественных дисциплин</vt:lpstr>
      <vt:lpstr>Проект – это возможность учащихся выразить собственные идеи  в удобной для них, творчески продуманной форме</vt:lpstr>
      <vt:lpstr>Как-то один педагог написал,  что понятие - проект можно определить как  «от души выполняемый замысел»</vt:lpstr>
      <vt:lpstr>Все, что я познаю, я знаю, для чего это мне надо и где и как я могу эти знания применить, - вот основной тезис современного понимания метода проектов</vt:lpstr>
      <vt:lpstr>Что такое проектная методика? 1) совокупность поисковых, проблемных и творческих  методов; 2) деятельность, в которой  развивается  креативность; 3) деятельность, в которой  формируются определенные личностные качества учащихся в процессе создания конкретного продукта </vt:lpstr>
      <vt:lpstr>Каждый год незабываемые проекты: 1) «Золотой век» России (история XIX века)- 2015 г.; 2) «По страницам советского кино » - 2016 г.; 3) «Назад в СССР» (к 95-летию СССР) – 2017 г.; 4) «Не расстанусь с комсомолом, буду вечно молодым» (к 100-летию ВЛКСМ)- 2018 г. </vt:lpstr>
      <vt:lpstr>               Наши «вишенки на торте»   выпуск печатной газеты                 музеи-выставки  издание книги                     знакомство с кухнями народов СССР           выпуск памятного юбилейного значка     печатание ретро-открыток         розыгрыши  вечера-воспоминаний     еженедельный поход в киноклуб </vt:lpstr>
      <vt:lpstr>Слайд 8</vt:lpstr>
      <vt:lpstr>                         Наши «вишенки на торте»     выпуск печатной газеты              походы в  музеи издание книги                                                   знакомство с кухней народов СССР           выпуск памятного юбилейного значка                                                        поиск и печатание ретро - открыток  проведение  вечеров-воспоминаний                           еженедельные походы в клуб старого кино  </vt:lpstr>
      <vt:lpstr>Слайд 10</vt:lpstr>
      <vt:lpstr>Слайд 11</vt:lpstr>
      <vt:lpstr>Что же такое игра «Alias»? 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Как очень удачно заметил Гораций, «шутка, насмешливое слово часто удачнее и лучше определяют даже важные вещи, чем серьезное и глубокое изучение».</vt:lpstr>
      <vt:lpstr>Анекдот как метод осмысления темы</vt:lpstr>
      <vt:lpstr>Анекдот как метод осмысления темы</vt:lpstr>
      <vt:lpstr>Слайд 25</vt:lpstr>
      <vt:lpstr>Слайд 26</vt:lpstr>
      <vt:lpstr> Приём – SWОT (анализ) Проведение SWOT – анализ представляет собой заполнение матрицы, состоящей из четырех блоков, в центре матрицы записываем факт, явление, проблему, требующую исследования, а по блокам матрицы</vt:lpstr>
      <vt:lpstr>Слайд 28</vt:lpstr>
      <vt:lpstr>СМУТА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Filip</dc:creator>
  <cp:lastModifiedBy>Карина</cp:lastModifiedBy>
  <cp:revision>39</cp:revision>
  <dcterms:created xsi:type="dcterms:W3CDTF">2022-03-27T16:01:21Z</dcterms:created>
  <dcterms:modified xsi:type="dcterms:W3CDTF">2022-06-02T15:18:55Z</dcterms:modified>
</cp:coreProperties>
</file>