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95" r:id="rId2"/>
    <p:sldId id="415" r:id="rId3"/>
    <p:sldId id="416" r:id="rId4"/>
    <p:sldId id="417" r:id="rId5"/>
    <p:sldId id="391" r:id="rId6"/>
    <p:sldId id="400" r:id="rId7"/>
    <p:sldId id="407" r:id="rId8"/>
    <p:sldId id="409" r:id="rId9"/>
    <p:sldId id="419" r:id="rId10"/>
    <p:sldId id="420" r:id="rId11"/>
    <p:sldId id="421" r:id="rId12"/>
    <p:sldId id="418" r:id="rId13"/>
    <p:sldId id="403" r:id="rId14"/>
    <p:sldId id="389" r:id="rId15"/>
    <p:sldId id="411" r:id="rId16"/>
    <p:sldId id="410" r:id="rId17"/>
    <p:sldId id="422" r:id="rId18"/>
    <p:sldId id="405" r:id="rId19"/>
    <p:sldId id="412" r:id="rId20"/>
    <p:sldId id="385" r:id="rId21"/>
    <p:sldId id="348" r:id="rId22"/>
    <p:sldId id="382" r:id="rId23"/>
    <p:sldId id="414" r:id="rId2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3CDDD"/>
    <a:srgbClr val="FAC090"/>
    <a:srgbClr val="97C1C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4054" autoAdjust="0"/>
    <p:restoredTop sz="77845" autoAdjust="0"/>
  </p:normalViewPr>
  <p:slideViewPr>
    <p:cSldViewPr>
      <p:cViewPr varScale="1">
        <p:scale>
          <a:sx n="77" d="100"/>
          <a:sy n="77" d="100"/>
        </p:scale>
        <p:origin x="-96" y="-11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285D4-9B34-445D-A8F6-A65203B30042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63DFE-7C36-42E5-AEF7-3B7D0DC2E5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591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63DFE-7C36-42E5-AEF7-3B7D0DC2E58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588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486D-7EF1-4934-8601-2922D2E7D288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8F6D-A1B7-425E-8489-D5B5A05B67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811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486D-7EF1-4934-8601-2922D2E7D288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8F6D-A1B7-425E-8489-D5B5A05B67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780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486D-7EF1-4934-8601-2922D2E7D288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8F6D-A1B7-425E-8489-D5B5A05B67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929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/>
          </p:nvPr>
        </p:nvSpPr>
        <p:spPr>
          <a:xfrm>
            <a:off x="450502" y="4447448"/>
            <a:ext cx="8239127" cy="23886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35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/>
          </p:nvPr>
        </p:nvSpPr>
        <p:spPr>
          <a:xfrm>
            <a:off x="452436" y="965622"/>
            <a:ext cx="8239127" cy="1743076"/>
          </a:xfrm>
          <a:prstGeom prst="rect">
            <a:avLst/>
          </a:prstGeom>
        </p:spPr>
        <p:txBody>
          <a:bodyPr anchor="b"/>
          <a:lstStyle>
            <a:lvl1pPr>
              <a:defRPr sz="4350" spc="-87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0504" y="2708697"/>
            <a:ext cx="8239126" cy="714376"/>
          </a:xfrm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  <a:lvl2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2pPr>
            <a:lvl3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3pPr>
            <a:lvl4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4pPr>
            <a:lvl5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" name="Номер слайда">
            <a:extLst>
              <a:ext uri="{FF2B5EF4-FFF2-40B4-BE49-F238E27FC236}">
                <a16:creationId xmlns:a16="http://schemas.microsoft.com/office/drawing/2014/main" xmlns="" id="{326382B7-FE62-83A9-E6E1-E38134700BB0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D10B1D-E2E2-47CE-BD79-1A0446FBD0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04962654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486D-7EF1-4934-8601-2922D2E7D288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8F6D-A1B7-425E-8489-D5B5A05B67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947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486D-7EF1-4934-8601-2922D2E7D288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8F6D-A1B7-425E-8489-D5B5A05B67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1652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486D-7EF1-4934-8601-2922D2E7D288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8F6D-A1B7-425E-8489-D5B5A05B67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072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486D-7EF1-4934-8601-2922D2E7D288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8F6D-A1B7-425E-8489-D5B5A05B67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4809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486D-7EF1-4934-8601-2922D2E7D288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8F6D-A1B7-425E-8489-D5B5A05B67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937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486D-7EF1-4934-8601-2922D2E7D288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8F6D-A1B7-425E-8489-D5B5A05B67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676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486D-7EF1-4934-8601-2922D2E7D288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8F6D-A1B7-425E-8489-D5B5A05B67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1084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486D-7EF1-4934-8601-2922D2E7D288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8F6D-A1B7-425E-8489-D5B5A05B67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6324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B486D-7EF1-4934-8601-2922D2E7D288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C8F6D-A1B7-425E-8489-D5B5A05B67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83098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1357304"/>
            <a:ext cx="6715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endParaRPr lang="ru-RU" sz="24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357172"/>
            <a:ext cx="4857784" cy="326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000" b="1" dirty="0" smtClean="0">
              <a:solidFill>
                <a:srgbClr val="002060"/>
              </a:solidFill>
              <a:latin typeface="Bahnschrift" pitchFamily="34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rgbClr val="002060"/>
              </a:solidFill>
              <a:latin typeface="Bahnschrift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Программа Просвещения родителей (законных представителей)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детей дошкольного возраста, посещающих дошкольные образовательные организации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72330" y="428610"/>
            <a:ext cx="1785950" cy="2143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07262" y="1078928"/>
            <a:ext cx="4757865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500048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428610"/>
            <a:ext cx="1785950" cy="2143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357304"/>
            <a:ext cx="85011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3.14.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ДУХОВНО-НРАВСТВЕННОЕ И ПАТРИОТИЧЕСКОЕ ВОСПИТАНИЕ ДЕТЕЙ В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СЕМЬЕ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3.15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ТРУДОВОЕ ВОСПИТАНИЕ В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СЕМЬЕ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3.16.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РАЗВИТИЕ РЕЧИ У ДЕТЕЙ ДОШКОЛЬНОГО ВОЗРАСТА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СЕМЬЕ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3.17.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ВОСПИТАНИЕ ИНТЕРЕСА К ЧТЕНИЮ У ДЕТЕЙ ДОШКОЛЬНОГО ВОЗРАСТА В СЕМЬЕ </a:t>
            </a:r>
          </a:p>
          <a:p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500048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428610"/>
            <a:ext cx="1785950" cy="2143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428742"/>
            <a:ext cx="850112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3.18. ХУДОЖЕСТВЕННО-ЭСТЕТИЧЕСКОЕ ВОСПИТАНИЕ В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СЕМЬЕ</a:t>
            </a:r>
          </a:p>
          <a:p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3.19.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ГЕНДЕРНОЕ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ВОСПИТАНИЕ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СЕМЬЕ</a:t>
            </a:r>
          </a:p>
          <a:p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3.20.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ПСИХОЛОГИЧЕСКАЯ ГОТОВНОСТЬ К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ШКОЛЕ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500048"/>
            <a:ext cx="764386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РАЗДЕЛ 4.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Bahnschrift" pitchFamily="34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ПОДДЕРЖКА И ПРОСВЕЩЕНИЕ РОДИТЕЛЕЙ (ЗАКОННЫХ ПРЕДСТАВИТЕЛЕЙ), ВОСПИТЫВАЮЩИХ РЕБЕНКА С ОГРАНИЧЕННЫМИ ВОЗМОЖНОСТЯМИ ЗДОРОВЬЯ, В ТОМ ЧИСЛЕ ДЕТЕЙ-ИНВАЛИДОВ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428610"/>
            <a:ext cx="1785950" cy="2143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642924"/>
            <a:ext cx="485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2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357173"/>
            <a:ext cx="785818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РАЗДЕЛ 5.</a:t>
            </a:r>
          </a:p>
          <a:p>
            <a:pPr algn="ctr"/>
            <a:endParaRPr lang="ru-RU" sz="2400" dirty="0" smtClean="0">
              <a:solidFill>
                <a:srgbClr val="002060"/>
              </a:solidFill>
              <a:latin typeface="Bahnschrift" pitchFamily="34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ПРАВА РОДИТЕЛЕЙ (ЗАКОННЫХ ПРЕДСТАВИТЕЛЕЙ) И ГОСУДАРСТВЕННАЯ ПОДДЕРЖКА СЕМЕЙ С ДЕТЬМИ ДОШКОЛЬНОГО ВОЗРАСТА 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Bahnschrift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5.1. ПРАВА И ОБЯЗАННОСТИ РОДИТЕЛЕЙ (ЗАКОННЫХ ПРЕДСТАВИТЕЛЕЙ) В СФЕРЕ ОБРАЗОВАНИЯ</a:t>
            </a:r>
          </a:p>
          <a:p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5.2. ГОСУДАРСТВЕННАЯ ПОДДЕРЖКА СЕМЕЙ С ДЕТЬМИ РАННЕГО И ДОШКОЛЬНОГО ВОЗРАСТОВ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428610"/>
            <a:ext cx="1785950" cy="2143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73420" y="2387084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500048"/>
            <a:ext cx="7929618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РАЗДЕЛ 6.</a:t>
            </a:r>
            <a:endParaRPr lang="ru-RU" sz="2000" dirty="0" smtClean="0">
              <a:solidFill>
                <a:srgbClr val="002060"/>
              </a:solidFill>
              <a:latin typeface="Bahnschrift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ЧАСТО ВСТРЕЧАЮЩИЕСЯ ВОПРОСЫ РОДИТЕЛЕЙ (ЗАКОННЫХ ПРЕДСТАВИТЕЛЕЙ) ДЕТЕЙ ДОШКОЛЬНОГО ВОЗРАСТА И ТИПИЧНЫЕ ПРОБЛЕМНЫЕ СИТУАЦИИ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(«ВЫ СПРАШИВАЛИ – МЫ ОТВЕЧАЕМ!») 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Bahnschrift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6.1. ОТНОШЕНИЯ БРАТЬЕВ И СЕСТЕР В СЕМЬЕ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6.2. ДЕДУШКИ И БАБУШКИ В ЖИЗНИ РЕБЕНКА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6.3. ПООЩРЕНИЯ И НАКАЗАНИЯ В СЕМЬЕ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6.4. РАЗВОД В СЕМЬЕ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6.5. ТРЕВОЖНОСТЬ И СТРАХИ ДОШКОЛЬНИКА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6.6. БОЛЕЗНИ И СМЕРТЬ БЛИЗКИХ ЛЮДЕЙ</a:t>
            </a: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428610"/>
            <a:ext cx="1785950" cy="2143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73420" y="2387084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/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857238"/>
            <a:ext cx="6572296" cy="3325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6.7. ВОСПИТАНИЕ РЕБЕНКА В НЕПОЛНОЙ СЕМЬЕ </a:t>
            </a:r>
          </a:p>
          <a:p>
            <a:pPr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6.8. ПОДДЕРЖКА РОДИТЕЛЬСКОГО АВТОРИТЕТА</a:t>
            </a:r>
          </a:p>
          <a:p>
            <a:pPr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6.9. ВЫБОР ПРАВИЛЬНЫХ ИГР И ИГРУШЕК</a:t>
            </a:r>
          </a:p>
          <a:p>
            <a:pPr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6.10. УПРЯМСТВО И КАПРИЗЫ</a:t>
            </a:r>
          </a:p>
          <a:p>
            <a:pPr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6.11. ВРЕДНЫЕ ПРИВЫЧКИ</a:t>
            </a:r>
          </a:p>
          <a:p>
            <a:pPr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6.12. ПОРУЧЕНИЯ И ДОМАШНИЙ ТРУД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14296"/>
            <a:ext cx="1785950" cy="2143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73420" y="2387084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/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71486"/>
            <a:ext cx="80010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6.13. ПИТОМЦЫ В СЕМЬЕ, УХОД ЗА НИМИ  </a:t>
            </a:r>
          </a:p>
          <a:p>
            <a:pPr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6.14. АГРЕССИВНОЕ ПОВЕДЕНИЕ, ПРИЧИНЕНИЕ ФИЗИЧЕСКОГО УЩЕРБА</a:t>
            </a:r>
          </a:p>
          <a:p>
            <a:pPr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6.15. ПИЩЕВОЕ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ПОВЕДЕНИЕ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ПИЩЕВЫЕ ПРИВЫЧКИ</a:t>
            </a:r>
          </a:p>
          <a:p>
            <a:pPr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6.16. КОМПЬЮТЕР, ИНТЕРНЕТ И КИБЕРБЕЗОПАСНОСТЬ ДЕТЕЙ ДОШКОЛЬНОГО ВОЗРАСТА</a:t>
            </a:r>
          </a:p>
          <a:p>
            <a:pPr>
              <a:lnSpc>
                <a:spcPct val="200000"/>
              </a:lnSpc>
            </a:pP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ru-RU" dirty="0" smtClean="0">
                <a:solidFill>
                  <a:srgbClr val="002060"/>
                </a:solidFill>
                <a:latin typeface="Bahnschrift" pitchFamily="34" charset="0"/>
              </a:rPr>
              <a:t>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06" y="214296"/>
            <a:ext cx="1785950" cy="2143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73420" y="2387084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/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71487"/>
            <a:ext cx="80010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6.17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СПОСОБНОСТИ И ТАЛАНТЫ 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6.18.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ФОРМИРОВАНИЕ ПЕРВОНАЧАЛЬНЫХ ПРЕДСТАВЛЕНИЙ О ФИНАНСОВОЙ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ГРАМОТНОСТИ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200000"/>
              </a:lnSpc>
            </a:pP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6.19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ДОПОЛНИТЕЛЬНОЕ ОБРАЗОВАНИЕ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ДЕТЕЙ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ru-RU" dirty="0" smtClean="0">
                <a:solidFill>
                  <a:srgbClr val="002060"/>
                </a:solidFill>
                <a:latin typeface="Bahnschrift" pitchFamily="34" charset="0"/>
              </a:rPr>
              <a:t>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06" y="500048"/>
            <a:ext cx="1785950" cy="2143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73420" y="2387084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/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500048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РАЗДЕЛ 7. </a:t>
            </a:r>
          </a:p>
          <a:p>
            <a:pPr algn="ctr"/>
            <a:endParaRPr lang="ru-RU" sz="2400" dirty="0" smtClean="0">
              <a:solidFill>
                <a:srgbClr val="002060"/>
              </a:solidFill>
              <a:latin typeface="Bahnschrift" pitchFamily="34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Bahnschrift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ПРОСТРАНСТВО РОДИТЕЛЬСКИХ ИНИЦИАТИВ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428610"/>
            <a:ext cx="1785950" cy="2143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1357304"/>
            <a:ext cx="6715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endParaRPr lang="ru-RU" sz="24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User\Desktop\golos_prosve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6"/>
            <a:ext cx="4071966" cy="4643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User\Desktop\golos_prosve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7" y="214296"/>
            <a:ext cx="4214843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357172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solidFill>
                <a:srgbClr val="002060"/>
              </a:solidFill>
              <a:latin typeface="Bahnschrift" pitchFamily="34" charset="0"/>
            </a:endParaRPr>
          </a:p>
          <a:p>
            <a:pPr algn="ctr"/>
            <a:endParaRPr lang="ru-RU" sz="2400" dirty="0" smtClean="0">
              <a:solidFill>
                <a:srgbClr val="002060"/>
              </a:solidFill>
              <a:latin typeface="Bahnschrif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428610"/>
            <a:ext cx="1785950" cy="2143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279088"/>
            <a:ext cx="74295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Программа просвещения родителей (законных представителей) детей дошкольного возраста, посещающих дошкольные образовательные организации, представляет собой документ призванный оказать помощь педагогам и другим специалистам дошкольных образовательных организаций в просветительской деятельности. 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86380" y="4143386"/>
            <a:ext cx="3429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14546" y="928676"/>
            <a:ext cx="3608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Picture 2" descr="C:\Users\User\Desktop\golos_prosve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10"/>
            <a:ext cx="3654726" cy="4347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Users\User\Desktop\golos_prosvet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2402"/>
            <a:ext cx="3643338" cy="436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2975845-3735-4C75-B03B-7FFAB354645B}"/>
              </a:ext>
            </a:extLst>
          </p:cNvPr>
          <p:cNvSpPr txBox="1"/>
          <p:nvPr/>
        </p:nvSpPr>
        <p:spPr>
          <a:xfrm>
            <a:off x="870413" y="145158"/>
            <a:ext cx="3744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ru-RU" sz="2800" b="1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790E422-0E0E-416B-8FE2-E7332C132004}"/>
              </a:ext>
            </a:extLst>
          </p:cNvPr>
          <p:cNvSpPr txBox="1"/>
          <p:nvPr/>
        </p:nvSpPr>
        <p:spPr>
          <a:xfrm>
            <a:off x="1011651" y="668646"/>
            <a:ext cx="42766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571604" y="1785932"/>
            <a:ext cx="65722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  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9" name="Picture 2" descr="C:\Users\User\Desktop\golos_prosvet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58254"/>
            <a:ext cx="3643338" cy="445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2" name="Picture 2" descr="C:\Users\User\Desktop\golos_prosvet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7172"/>
            <a:ext cx="3840701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70415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1285866"/>
            <a:ext cx="7620025" cy="271464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11266" name="Picture 2" descr="https://irzar.ru/wp-content/uploads/2024/09/golos_prosvet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34"/>
            <a:ext cx="3786214" cy="4386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User\Downloads\qr (1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643056"/>
            <a:ext cx="1857388" cy="18573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072330" y="428610"/>
            <a:ext cx="1785950" cy="2143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285866"/>
            <a:ext cx="4857783" cy="235745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 sz="2200" b="1" dirty="0" err="1" smtClean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Сухомлинова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Татьяна Анатольевна</a:t>
            </a:r>
            <a:br>
              <a:rPr lang="ru-RU" sz="2200" b="1" dirty="0" smtClean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методист ЦНППМПР ГБУДПО РА  АРИПК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endParaRPr lang="ru-RU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857884" y="1142990"/>
            <a:ext cx="2214578" cy="22065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3768" y="285734"/>
            <a:ext cx="1785950" cy="2143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357172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solidFill>
                <a:srgbClr val="002060"/>
              </a:solidFill>
              <a:latin typeface="Bahnschrift" pitchFamily="34" charset="0"/>
            </a:endParaRPr>
          </a:p>
          <a:p>
            <a:pPr algn="ctr"/>
            <a:endParaRPr lang="ru-RU" sz="2400" dirty="0" smtClean="0">
              <a:solidFill>
                <a:srgbClr val="002060"/>
              </a:solidFill>
              <a:latin typeface="Bahnschrif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428610"/>
            <a:ext cx="1785950" cy="2143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279088"/>
            <a:ext cx="77867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Программа содержит методические материалы, которые позволяют сориентироваться в современных взглядах на </a:t>
            </a: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родительство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подходах к организации процесса просвещения. Также в ней представлен значительный объем материалов, касающихся непосредственно содержания просветительской деятельности в дошкольных образовательных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организациях. 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357172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solidFill>
                <a:srgbClr val="002060"/>
              </a:solidFill>
              <a:latin typeface="Bahnschrift" pitchFamily="34" charset="0"/>
            </a:endParaRPr>
          </a:p>
          <a:p>
            <a:pPr algn="ctr"/>
            <a:endParaRPr lang="ru-RU" sz="2400" dirty="0" smtClean="0">
              <a:solidFill>
                <a:srgbClr val="002060"/>
              </a:solidFill>
              <a:latin typeface="Bahnschrif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428610"/>
            <a:ext cx="1785950" cy="2143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279088"/>
            <a:ext cx="77867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страницах программы представлена актуальная тематика по вопросам развития и образования детей младенческого, раннего и дошкольного возрастов, а также ответы на наиболее волнующие родителей (законных представителей) вопросы. Кроме того, в программе отражены примерные темы и формы просветительской деятельности по каждой теме. 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428610"/>
            <a:ext cx="8572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РАЗДЕЛ 1. </a:t>
            </a:r>
            <a:endParaRPr lang="ru-RU" sz="2400" dirty="0" smtClean="0">
              <a:solidFill>
                <a:srgbClr val="002060"/>
              </a:solidFill>
              <a:latin typeface="Bahnschrift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РОДИТЕЛЬСТВО КАК ОСОБЫЙ ФЕНОМЕН В ЖИЗНИ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ЧЕЛОВЕКА</a:t>
            </a:r>
            <a:endParaRPr lang="ru-RU" sz="2800" dirty="0" smtClean="0">
              <a:solidFill>
                <a:srgbClr val="002060"/>
              </a:solidFill>
              <a:latin typeface="Bahnschrift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Bahnschrift" pitchFamily="34" charset="0"/>
              </a:rPr>
              <a:t>1.1. РОДИТЕЛЬСКАЯ КОМПЕТЕНТНОСТЬ И ОТВЕТСТВЕННОЕ РОДИТЕЛЬСТВО</a:t>
            </a:r>
          </a:p>
          <a:p>
            <a:endParaRPr lang="ru-RU" sz="2000" dirty="0" smtClean="0">
              <a:solidFill>
                <a:schemeClr val="bg1"/>
              </a:solidFill>
              <a:latin typeface="Bahnschrift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Bahnschrift" pitchFamily="34" charset="0"/>
              </a:rPr>
              <a:t>1.2. СПЕЦИФИКА И СТРУКТУРА ДЕТСКО - РОДИТЕЛЬСКИХ </a:t>
            </a:r>
            <a:r>
              <a:rPr lang="ru-RU" sz="2000" dirty="0" smtClean="0">
                <a:solidFill>
                  <a:schemeClr val="bg1"/>
                </a:solidFill>
                <a:latin typeface="Bahnschrift" pitchFamily="34" charset="0"/>
              </a:rPr>
              <a:t>ОТНОШЕНИЙ</a:t>
            </a:r>
          </a:p>
          <a:p>
            <a:endParaRPr lang="ru-RU" sz="2000" dirty="0" smtClean="0">
              <a:solidFill>
                <a:schemeClr val="bg1"/>
              </a:solidFill>
              <a:latin typeface="Bahnschrift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Bahnschrift" pitchFamily="34" charset="0"/>
              </a:rPr>
              <a:t>1.3. САМОЦЕННОСТЬ И УВАЖЕНИЕ ПРАВ РЕБЕНКА В СЕМЬЕ</a:t>
            </a:r>
          </a:p>
          <a:p>
            <a:endParaRPr lang="ru-RU" sz="2000" dirty="0" smtClean="0">
              <a:solidFill>
                <a:schemeClr val="bg1"/>
              </a:solidFill>
              <a:latin typeface="Bahnschrift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Bahnschrift" pitchFamily="34" charset="0"/>
              </a:rPr>
              <a:t>1.4. </a:t>
            </a:r>
            <a:r>
              <a:rPr lang="ru-RU" sz="2000" dirty="0" smtClean="0">
                <a:solidFill>
                  <a:schemeClr val="bg1"/>
                </a:solidFill>
                <a:latin typeface="Bahnschrift" pitchFamily="34" charset="0"/>
              </a:rPr>
              <a:t>СЕМЕЙНЫЕ ЦЕННОСТИ И ТРАДИЦИИ </a:t>
            </a:r>
            <a:endParaRPr lang="ru-RU" dirty="0" smtClean="0">
              <a:solidFill>
                <a:schemeClr val="bg1"/>
              </a:solidFill>
              <a:latin typeface="Bahnschrift" pitchFamily="34" charset="0"/>
            </a:endParaRPr>
          </a:p>
          <a:p>
            <a:endParaRPr lang="ru-RU" sz="2800" dirty="0">
              <a:solidFill>
                <a:srgbClr val="002060"/>
              </a:solidFill>
              <a:latin typeface="Bahnschrif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428610"/>
            <a:ext cx="1785950" cy="2143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642924"/>
            <a:ext cx="485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2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57172"/>
            <a:ext cx="871543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РАЗДЕЛ 2. </a:t>
            </a:r>
          </a:p>
          <a:p>
            <a:pPr algn="ctr"/>
            <a:endParaRPr lang="ru-RU" sz="2400" dirty="0" smtClean="0">
              <a:solidFill>
                <a:srgbClr val="002060"/>
              </a:solidFill>
              <a:latin typeface="Bahnschrift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ОСОБЕННОСТИ, ФОРМЫ И МЕТОДЫ ПРОСВЕЩЕНИЯ РОДИТЕЛЕЙ (ЗАКОННЫХ ПРЕДСТАВИТЕЛЕЙ) В ДОШКОЛЬНОЙ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ОБРАЗОВАТЕЛЬНОЙ ОРГАНИЗАЦИИ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2400" dirty="0" smtClean="0">
              <a:solidFill>
                <a:srgbClr val="002060"/>
              </a:solidFill>
              <a:latin typeface="Bahnschrift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2.1. МЕТОДЫ ИЗУЧЕНИЯ СЕМЬИ И ОСОБЕННОСТЕЙ СЕМЕЙНОГО ВОСПИТАНИЯ</a:t>
            </a:r>
          </a:p>
          <a:p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2.2. ФОРМЫ И МЕТОДЫ ПРОСВЕЩЕНИЯ РОДИТЕЛЕЙ (ЗАКОННЫХ ПРЕДСТАВИТЕЛЕЙ) В ДОШКОЛЬНОЙ ОБРАЗОВАТЕЛЬНОЙ ОРГАНИЗАЦИИ</a:t>
            </a:r>
          </a:p>
          <a:p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2.3. ВОЗМОЖНОСТИ И ПОТЕНЦИАЛ ЦИФРОВОЙ СРЕДЫ ДЛЯ ПРОСВЕЩЕНИЯ РОДИТЕЛЕЙ (ЗАКОННЫХ ПРЕДСТАВИТЕЛЕЙ) ДЕТЕЙ ДОШКОЛЬНОГО ВОЗРАСТА</a:t>
            </a:r>
          </a:p>
          <a:p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Bahnschrift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Bahnschrift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Bahnschrif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428610"/>
            <a:ext cx="1785950" cy="2143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85734"/>
            <a:ext cx="821537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РАЗДЕЛ 3.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Bahnschrift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ПРОСВЕЩЕНИЕ РОДИТЕЛЕЙ (ЗАКОННЫХ ПРЕДСТАВИТЕЛЕЙ) ПО ВОПРОСАМ ЗДОРОВЬЯ, ВОСПИТАНИЯ И РАЗВИТИЯ ДЕТЕЙ МЛАДЕНЧЕСКОГО, РАННЕГО И ДОШКОЛЬНОГО ВОЗРАСТОВ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Bahnschrift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3.1. ПЕДАГОГИЧЕСКАЯ ПОМОЩЬ РОДИТЕЛЯМ (ЗАКОННЫМ ПРЕДСТАВИТЕЛЯМ) ДЕТЕЙ ДОШКОЛЬНОГО ВОЗРАСТА В СОЗДАНИИ ОБРАЗОВАТЕЛЬНОЙ СРЕДЫ СЕМЬИ </a:t>
            </a:r>
          </a:p>
          <a:p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3.2. ОСОБЕННОСТИ ПИТАНИЯ, ЗДОРОВОГО ОБРАЗА ЖИЗНИ И БЕЗОПАСНОСТИ ДЕТЕЙ РАННЕГО И ДОШКОЛЬНОГО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ВОЗРАСТОВ</a:t>
            </a:r>
          </a:p>
          <a:p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3.3. ЗНАЧИМОСТЬ РЕЖИМА ДНЯ В РАЗНЫЕ ВОЗРАСТНЫЕ ПЕРИОДЫ ДЕТСТВА, СПОСОБЫ ЗДОРОВЬЕСБЕРЕЖЕНИЯ В УСЛОВИЯХ СЕМЬИ, ПОДДЕРЖАНИЯ В СЕМЬЕ ЗДОРОВОГО ОБРАЗА ЖИЗНИ</a:t>
            </a:r>
          </a:p>
          <a:p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solidFill>
                <a:srgbClr val="002060"/>
              </a:solidFill>
              <a:latin typeface="Bahnschrif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428610"/>
            <a:ext cx="1785950" cy="2143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500048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428610"/>
            <a:ext cx="1785950" cy="2143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000114"/>
            <a:ext cx="850112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3.4.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НОРМЫ ФИЗИЧЕСКОГО РАЗВИТИЯ ДЛЯ ДЕТЕЙ ДОШКОЛЬНОГО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ВОЗРАСТА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3.5.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ВАКЦИНАЦИЯ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ДЕТЕЙ</a:t>
            </a:r>
          </a:p>
          <a:p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3.6.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РАЦИОНАЛЬНОЕ ПИТАНИЕ ДЕТЕЙ РАЗЛИЧНЫХ ВОЗРАСТОВ, НЕОБХОДИМЫЙ ДЛЯ ЗДОРОВЬЯ БАЛАНС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ВЕЩЕСТВ</a:t>
            </a:r>
          </a:p>
          <a:p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3.7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ОСНОВЫ БЕЗОПАСНОГО ПОВЕДЕНИЯ ДЕТЕЙ ДОШКОЛЬНОГО ВОЗРАСТА В БЫТУ, СОЦИУМЕ, НА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ПРИРОДЕ</a:t>
            </a:r>
          </a:p>
          <a:p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3.8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ВОСПИТАНИЕ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РАЗВИТИЕ ДЕТЕЙ МЛАДЕНЧЕСКОГО И РАННЕГО ВОЗРАСТОВ (ОТ 2 МЕСЯЦЕВ ДО 3 ЛЕТ)</a:t>
            </a:r>
          </a:p>
          <a:p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500048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428610"/>
            <a:ext cx="1785950" cy="2143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000114"/>
            <a:ext cx="85011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3.9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АДАПТАЦИЯ РЕБЕНКА К УСЛОВИЯМ ДОШКОЛЬНОЙ ОБРАЗОВАТЕЛЬНОЙ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ОРГАНИЗАЦИИ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3.10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ВОСПИТАНИЕ И РАЗВИТИЕ ДЕТЕЙ ДОШКОЛЬНОГО ВОЗРАСТА (ОТ 3 ЛЕТ ДО 8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ЛЕТ)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3.11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РОЛЬ ИГРЫ И ДЕТСКОЙ СУБКУЛЬТУРЫ В ДОШКОЛЬНОМ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ДЕТСТВЕ</a:t>
            </a:r>
          </a:p>
          <a:p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3.12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КОММУНИКАТИВНОЕ РАЗВИТИЕ И СОЦИАЛИЗАЦИЯ РЕБЕНКА ДОШКОЛЬНОГО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ВОЗРАСТА</a:t>
            </a:r>
          </a:p>
          <a:p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3.13.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ПОЗНАВАТЕЛЬНОЕ РАЗВИТИЕ ДЕТЕЙ В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СЕМЬЕ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6778</TotalTime>
  <Words>723</Words>
  <Application>Microsoft Office PowerPoint</Application>
  <PresentationFormat>Экран (16:9)</PresentationFormat>
  <Paragraphs>154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   </vt:lpstr>
      <vt:lpstr>            Сухомлинова Татьяна Анатольевна  методист ЦНППМПР ГБУДПО РА  АРИПК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Геращенко</dc:creator>
  <cp:lastModifiedBy>User</cp:lastModifiedBy>
  <cp:revision>420</cp:revision>
  <dcterms:created xsi:type="dcterms:W3CDTF">2022-09-30T07:22:33Z</dcterms:created>
  <dcterms:modified xsi:type="dcterms:W3CDTF">2024-12-02T12:49:09Z</dcterms:modified>
</cp:coreProperties>
</file>