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12192000" cy="6858000"/>
  <p:notesSz cx="12192000" cy="6858000"/>
  <p:defaultTextStyle>
    <a:defPPr>
      <a:defRPr lang="en-US"/>
    </a:defPPr>
    <a:lvl1pPr marL="0" algn="l" defTabSz="914330">
      <a:defRPr sz="18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>
      <a:defRPr sz="18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>
      <a:defRPr sz="18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>
      <a:defRPr sz="18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>
      <a:defRPr sz="18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>
      <a:defRPr sz="18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>
      <a:defRPr sz="18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>
      <a:defRPr sz="18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37DA830-F520-276A-320C-B4CB1D79D035}">
  <a:tblStyle styleId="{537DA830-F520-276A-320C-B4CB1D79D035}" styleName="Средний стиль 4 — акцент 1">
    <a:wholeTbl>
      <a:tcTxStyle>
        <a:fontRef idx="minor">
          <a:srgbClr val="000000"/>
        </a:fontRef>
        <a:schemeClr val="dk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25400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/>
        <a:fill>
          <a:solidFill>
            <a:schemeClr val="accent1">
              <a:tint val="20000"/>
            </a:schemeClr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336B169-1498-D578-A12C-755A42DEF7FE}" styleName="Светлый стиль 3 — акцент 1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3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0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 bwMode="auto">
          <a:xfrm>
            <a:off x="1714500" y="1929245"/>
            <a:ext cx="4381500" cy="1703070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16" name="Freeform 15"/>
          <p:cNvSpPr/>
          <p:nvPr userDrawn="1"/>
        </p:nvSpPr>
        <p:spPr bwMode="auto">
          <a:xfrm>
            <a:off x="245326" y="-89210"/>
            <a:ext cx="4049486" cy="2571153"/>
          </a:xfrm>
          <a:custGeom>
            <a:avLst/>
            <a:gdLst>
              <a:gd name="connsiteX0" fmla="*/ 76710 w 4049486"/>
              <a:gd name="connsiteY0" fmla="*/ 0 h 2571153"/>
              <a:gd name="connsiteX1" fmla="*/ 3972776 w 4049486"/>
              <a:gd name="connsiteY1" fmla="*/ 0 h 2571153"/>
              <a:gd name="connsiteX2" fmla="*/ 4008351 w 4049486"/>
              <a:gd name="connsiteY2" fmla="*/ 138354 h 2571153"/>
              <a:gd name="connsiteX3" fmla="*/ 4049486 w 4049486"/>
              <a:gd name="connsiteY3" fmla="*/ 546410 h 2571153"/>
              <a:gd name="connsiteX4" fmla="*/ 2024743 w 4049486"/>
              <a:gd name="connsiteY4" fmla="*/ 2571153 h 2571153"/>
              <a:gd name="connsiteX5" fmla="*/ 0 w 4049486"/>
              <a:gd name="connsiteY5" fmla="*/ 546410 h 2571153"/>
              <a:gd name="connsiteX6" fmla="*/ 41136 w 4049486"/>
              <a:gd name="connsiteY6" fmla="*/ 138354 h 257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9486" h="2571153" extrusionOk="0">
                <a:moveTo>
                  <a:pt x="76710" y="0"/>
                </a:moveTo>
                <a:lnTo>
                  <a:pt x="3972776" y="0"/>
                </a:lnTo>
                <a:lnTo>
                  <a:pt x="4008351" y="138354"/>
                </a:lnTo>
                <a:cubicBezTo>
                  <a:pt x="4035322" y="270160"/>
                  <a:pt x="4049486" y="406631"/>
                  <a:pt x="4049486" y="546410"/>
                </a:cubicBezTo>
                <a:cubicBezTo>
                  <a:pt x="4049486" y="1664645"/>
                  <a:pt x="3142978" y="2571153"/>
                  <a:pt x="2024743" y="2571153"/>
                </a:cubicBezTo>
                <a:cubicBezTo>
                  <a:pt x="906508" y="2571153"/>
                  <a:pt x="0" y="1664645"/>
                  <a:pt x="0" y="546410"/>
                </a:cubicBezTo>
                <a:cubicBezTo>
                  <a:pt x="0" y="406631"/>
                  <a:pt x="14164" y="270160"/>
                  <a:pt x="41136" y="138354"/>
                </a:cubicBezTo>
                <a:close/>
              </a:path>
            </a:pathLst>
          </a:cu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reeform 19"/>
          <p:cNvSpPr/>
          <p:nvPr userDrawn="1"/>
        </p:nvSpPr>
        <p:spPr bwMode="auto">
          <a:xfrm>
            <a:off x="-111511" y="289932"/>
            <a:ext cx="5277329" cy="6735336"/>
          </a:xfrm>
          <a:custGeom>
            <a:avLst/>
            <a:gdLst>
              <a:gd name="connsiteX0" fmla="*/ 1677329 w 5277329"/>
              <a:gd name="connsiteY0" fmla="*/ 0 h 6735336"/>
              <a:gd name="connsiteX1" fmla="*/ 5277329 w 5277329"/>
              <a:gd name="connsiteY1" fmla="*/ 3600000 h 6735336"/>
              <a:gd name="connsiteX2" fmla="*/ 3690123 w 5277329"/>
              <a:gd name="connsiteY2" fmla="*/ 6585177 h 6735336"/>
              <a:gd name="connsiteX3" fmla="*/ 3442953 w 5277329"/>
              <a:gd name="connsiteY3" fmla="*/ 6735336 h 6735336"/>
              <a:gd name="connsiteX4" fmla="*/ 0 w 5277329"/>
              <a:gd name="connsiteY4" fmla="*/ 6735336 h 6735336"/>
              <a:gd name="connsiteX5" fmla="*/ 0 w 5277329"/>
              <a:gd name="connsiteY5" fmla="*/ 414708 h 6735336"/>
              <a:gd name="connsiteX6" fmla="*/ 116580 w 5277329"/>
              <a:gd name="connsiteY6" fmla="*/ 354999 h 6735336"/>
              <a:gd name="connsiteX7" fmla="*/ 1677329 w 5277329"/>
              <a:gd name="connsiteY7" fmla="*/ 0 h 673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7329" h="6735336" extrusionOk="0">
                <a:moveTo>
                  <a:pt x="1677329" y="0"/>
                </a:moveTo>
                <a:cubicBezTo>
                  <a:pt x="3665554" y="0"/>
                  <a:pt x="5277329" y="1611775"/>
                  <a:pt x="5277329" y="3600000"/>
                </a:cubicBezTo>
                <a:cubicBezTo>
                  <a:pt x="5277329" y="4842641"/>
                  <a:pt x="4647730" y="5938231"/>
                  <a:pt x="3690123" y="6585177"/>
                </a:cubicBezTo>
                <a:lnTo>
                  <a:pt x="3442953" y="6735336"/>
                </a:lnTo>
                <a:lnTo>
                  <a:pt x="0" y="6735336"/>
                </a:lnTo>
                <a:lnTo>
                  <a:pt x="0" y="414708"/>
                </a:lnTo>
                <a:lnTo>
                  <a:pt x="116580" y="354999"/>
                </a:lnTo>
                <a:cubicBezTo>
                  <a:pt x="588731" y="127494"/>
                  <a:pt x="1118141" y="0"/>
                  <a:pt x="1677329" y="0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 userDrawn="1"/>
        </p:nvSpPr>
        <p:spPr bwMode="auto">
          <a:xfrm>
            <a:off x="4045065" y="1280446"/>
            <a:ext cx="106878" cy="106878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 userDrawn="1"/>
        </p:nvSpPr>
        <p:spPr bwMode="auto">
          <a:xfrm>
            <a:off x="191887" y="494884"/>
            <a:ext cx="106878" cy="106878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Прямая соединительная линия 8"/>
          <p:cNvCxnSpPr>
            <a:cxnSpLocks/>
          </p:cNvCxnSpPr>
          <p:nvPr userDrawn="1"/>
        </p:nvCxnSpPr>
        <p:spPr bwMode="auto">
          <a:xfrm>
            <a:off x="1714500" y="6309360"/>
            <a:ext cx="98191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auto">
          <a:xfrm>
            <a:off x="1714500" y="2400300"/>
            <a:ext cx="4381500" cy="1703070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12" name="Freeform 11"/>
          <p:cNvSpPr/>
          <p:nvPr userDrawn="1"/>
        </p:nvSpPr>
        <p:spPr bwMode="auto">
          <a:xfrm>
            <a:off x="-87925" y="1592695"/>
            <a:ext cx="7016536" cy="5405982"/>
          </a:xfrm>
          <a:custGeom>
            <a:avLst/>
            <a:gdLst>
              <a:gd name="connsiteX0" fmla="*/ 3176644 w 7016536"/>
              <a:gd name="connsiteY0" fmla="*/ 0 h 5405982"/>
              <a:gd name="connsiteX1" fmla="*/ 7016536 w 7016536"/>
              <a:gd name="connsiteY1" fmla="*/ 3839892 h 5405982"/>
              <a:gd name="connsiteX2" fmla="*/ 6714779 w 7016536"/>
              <a:gd name="connsiteY2" fmla="*/ 5334552 h 5405982"/>
              <a:gd name="connsiteX3" fmla="*/ 6680369 w 7016536"/>
              <a:gd name="connsiteY3" fmla="*/ 5405982 h 5405982"/>
              <a:gd name="connsiteX4" fmla="*/ 0 w 7016536"/>
              <a:gd name="connsiteY4" fmla="*/ 5405982 h 5405982"/>
              <a:gd name="connsiteX5" fmla="*/ 0 w 7016536"/>
              <a:gd name="connsiteY5" fmla="*/ 1683003 h 5405982"/>
              <a:gd name="connsiteX6" fmla="*/ 213597 w 7016536"/>
              <a:gd name="connsiteY6" fmla="*/ 1397364 h 5405982"/>
              <a:gd name="connsiteX7" fmla="*/ 3176644 w 7016536"/>
              <a:gd name="connsiteY7" fmla="*/ 0 h 540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6536" h="5405982" extrusionOk="0">
                <a:moveTo>
                  <a:pt x="3176644" y="0"/>
                </a:moveTo>
                <a:cubicBezTo>
                  <a:pt x="5297359" y="0"/>
                  <a:pt x="7016536" y="1719178"/>
                  <a:pt x="7016536" y="3839892"/>
                </a:cubicBezTo>
                <a:cubicBezTo>
                  <a:pt x="7016536" y="4370071"/>
                  <a:pt x="6909088" y="4875153"/>
                  <a:pt x="6714779" y="5334552"/>
                </a:cubicBezTo>
                <a:lnTo>
                  <a:pt x="6680369" y="5405982"/>
                </a:lnTo>
                <a:lnTo>
                  <a:pt x="0" y="5405982"/>
                </a:lnTo>
                <a:lnTo>
                  <a:pt x="0" y="1683003"/>
                </a:lnTo>
                <a:lnTo>
                  <a:pt x="213597" y="1397364"/>
                </a:lnTo>
                <a:cubicBezTo>
                  <a:pt x="917890" y="543959"/>
                  <a:pt x="1983743" y="0"/>
                  <a:pt x="3176644" y="0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 userDrawn="1"/>
        </p:nvSpPr>
        <p:spPr bwMode="auto">
          <a:xfrm>
            <a:off x="4903869" y="787202"/>
            <a:ext cx="4049485" cy="4049485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 userDrawn="1"/>
        </p:nvSpPr>
        <p:spPr bwMode="auto">
          <a:xfrm>
            <a:off x="6841544" y="4793408"/>
            <a:ext cx="106878" cy="106878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 userDrawn="1"/>
        </p:nvSpPr>
        <p:spPr bwMode="auto">
          <a:xfrm>
            <a:off x="4974989" y="2078893"/>
            <a:ext cx="106878" cy="106878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3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 userDrawn="1"/>
        </p:nvSpPr>
        <p:spPr bwMode="auto">
          <a:xfrm>
            <a:off x="-101600" y="-114752"/>
            <a:ext cx="6993911" cy="6515552"/>
          </a:xfrm>
          <a:custGeom>
            <a:avLst/>
            <a:gdLst>
              <a:gd name="connsiteX0" fmla="*/ 0 w 6993911"/>
              <a:gd name="connsiteY0" fmla="*/ 0 h 6515552"/>
              <a:gd name="connsiteX1" fmla="*/ 6236365 w 6993911"/>
              <a:gd name="connsiteY1" fmla="*/ 0 h 6515552"/>
              <a:gd name="connsiteX2" fmla="*/ 6287723 w 6993911"/>
              <a:gd name="connsiteY2" fmla="*/ 68680 h 6515552"/>
              <a:gd name="connsiteX3" fmla="*/ 6993911 w 6993911"/>
              <a:gd name="connsiteY3" fmla="*/ 2380581 h 6515552"/>
              <a:gd name="connsiteX4" fmla="*/ 2858940 w 6993911"/>
              <a:gd name="connsiteY4" fmla="*/ 6515552 h 6515552"/>
              <a:gd name="connsiteX5" fmla="*/ 228715 w 6993911"/>
              <a:gd name="connsiteY5" fmla="*/ 5571326 h 6515552"/>
              <a:gd name="connsiteX6" fmla="*/ 0 w 6993911"/>
              <a:gd name="connsiteY6" fmla="*/ 5363456 h 651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3911" h="6515552" extrusionOk="0">
                <a:moveTo>
                  <a:pt x="0" y="0"/>
                </a:moveTo>
                <a:lnTo>
                  <a:pt x="6236365" y="0"/>
                </a:lnTo>
                <a:lnTo>
                  <a:pt x="6287723" y="68680"/>
                </a:lnTo>
                <a:cubicBezTo>
                  <a:pt x="6733574" y="728626"/>
                  <a:pt x="6993911" y="1524201"/>
                  <a:pt x="6993911" y="2380581"/>
                </a:cubicBezTo>
                <a:cubicBezTo>
                  <a:pt x="6993911" y="4664262"/>
                  <a:pt x="5142621" y="6515552"/>
                  <a:pt x="2858940" y="6515552"/>
                </a:cubicBezTo>
                <a:cubicBezTo>
                  <a:pt x="1859830" y="6515552"/>
                  <a:pt x="943482" y="6161204"/>
                  <a:pt x="228715" y="5571326"/>
                </a:cubicBezTo>
                <a:lnTo>
                  <a:pt x="0" y="5363456"/>
                </a:ln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 userDrawn="1"/>
        </p:nvSpPr>
        <p:spPr bwMode="auto">
          <a:xfrm>
            <a:off x="1081309" y="-114752"/>
            <a:ext cx="6906244" cy="6906240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 userDrawn="1"/>
        </p:nvSpPr>
        <p:spPr bwMode="auto">
          <a:xfrm>
            <a:off x="6440606" y="443621"/>
            <a:ext cx="106878" cy="106878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 userDrawn="1"/>
        </p:nvSpPr>
        <p:spPr bwMode="auto">
          <a:xfrm>
            <a:off x="2903116" y="6347360"/>
            <a:ext cx="106878" cy="106878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 userDrawn="1"/>
        </p:nvSpPr>
        <p:spPr bwMode="auto">
          <a:xfrm>
            <a:off x="1561310" y="1610965"/>
            <a:ext cx="3583914" cy="3583912"/>
          </a:xfrm>
          <a:prstGeom prst="ellipse">
            <a:avLst/>
          </a:prstGeom>
          <a:noFill/>
          <a:ln>
            <a:solidFill>
              <a:schemeClr val="tx1">
                <a:alpha val="1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8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9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auto">
          <a:xfrm>
            <a:off x="1714501" y="1090627"/>
            <a:ext cx="9715500" cy="1028700"/>
          </a:xfrm>
        </p:spPr>
        <p:txBody>
          <a:bodyPr/>
          <a:lstStyle>
            <a:lvl1pPr>
              <a:defRPr sz="4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42D8C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14501" y="1432831"/>
            <a:ext cx="9715500" cy="1028700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pPr>
              <a:defRPr/>
            </a:pPr>
            <a:r>
              <a:rPr lang="en-US"/>
              <a:t>Your title here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714501" y="2675617"/>
            <a:ext cx="9715500" cy="3429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>
              <a:defRPr/>
            </a:pPr>
            <a:r>
              <a:rPr lang="en-US"/>
              <a:t>Write here subtitle</a:t>
            </a:r>
            <a:endParaRPr/>
          </a:p>
          <a:p>
            <a:pPr lvl="1">
              <a:defRPr/>
            </a:pPr>
            <a:r>
              <a:rPr lang="en-US"/>
              <a:t>Write here subtitle</a:t>
            </a:r>
            <a:endParaRPr/>
          </a:p>
          <a:p>
            <a:pPr lvl="1">
              <a:defRPr/>
            </a:pPr>
            <a:endParaRPr lang="en-US"/>
          </a:p>
          <a:p>
            <a:pPr lvl="2">
              <a:defRPr/>
            </a:pPr>
            <a:r>
              <a:rPr lang="en-US"/>
              <a:t>Write here text</a:t>
            </a:r>
            <a:endParaRPr/>
          </a:p>
          <a:p>
            <a:pPr lvl="3">
              <a:defRPr/>
            </a:pPr>
            <a:r>
              <a:rPr lang="en-US"/>
              <a:t>Write here text</a:t>
            </a:r>
            <a:endParaRPr/>
          </a:p>
          <a:p>
            <a:pPr lvl="4">
              <a:defRPr/>
            </a:pPr>
            <a:r>
              <a:rPr lang="en-US"/>
              <a:t>Write here text 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914318">
        <a:lnSpc>
          <a:spcPct val="75000"/>
        </a:lnSpc>
        <a:spcBef>
          <a:spcPts val="0"/>
        </a:spcBef>
        <a:buNone/>
        <a:defRPr sz="4400" spc="-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18">
        <a:lnSpc>
          <a:spcPct val="150000"/>
        </a:lnSpc>
        <a:spcBef>
          <a:spcPts val="1000"/>
        </a:spcBef>
        <a:buFont typeface="Arial"/>
        <a:buNone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18">
        <a:lnSpc>
          <a:spcPct val="150000"/>
        </a:lnSpc>
        <a:spcBef>
          <a:spcPts val="499"/>
        </a:spcBef>
        <a:buFont typeface="Arial"/>
        <a:buNone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18">
        <a:lnSpc>
          <a:spcPct val="150000"/>
        </a:lnSpc>
        <a:spcBef>
          <a:spcPts val="499"/>
        </a:spcBef>
        <a:buFont typeface="Arial"/>
        <a:buNone/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18">
        <a:lnSpc>
          <a:spcPct val="150000"/>
        </a:lnSpc>
        <a:spcBef>
          <a:spcPts val="499"/>
        </a:spcBef>
        <a:buFont typeface="Arial"/>
        <a:buNone/>
        <a:defRPr sz="10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0" indent="0" algn="l" defTabSz="914318">
        <a:lnSpc>
          <a:spcPct val="150000"/>
        </a:lnSpc>
        <a:spcBef>
          <a:spcPts val="499"/>
        </a:spcBef>
        <a:buFont typeface="Arial"/>
        <a:buNone/>
        <a:defRPr sz="100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5pPr>
      <a:lvl6pPr marL="2514374" indent="-228579" algn="l" defTabSz="914318">
        <a:lnSpc>
          <a:spcPct val="90000"/>
        </a:lnSpc>
        <a:spcBef>
          <a:spcPts val="499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79" algn="l" defTabSz="914318">
        <a:lnSpc>
          <a:spcPct val="90000"/>
        </a:lnSpc>
        <a:spcBef>
          <a:spcPts val="499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79" algn="l" defTabSz="914318">
        <a:lnSpc>
          <a:spcPct val="90000"/>
        </a:lnSpc>
        <a:spcBef>
          <a:spcPts val="499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79" algn="l" defTabSz="914318">
        <a:lnSpc>
          <a:spcPct val="90000"/>
        </a:lnSpc>
        <a:spcBef>
          <a:spcPts val="499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2952" algn="l" defTabSz="914318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6575941" y="2481116"/>
            <a:ext cx="4925178" cy="12003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defRPr/>
            </a:pPr>
            <a:r>
              <a:rPr lang="ru-RU" b="1"/>
              <a:t>О системе выявления детей, проявивших выдающиеся способности, </a:t>
            </a:r>
            <a:br>
              <a:rPr lang="ru-RU" b="1"/>
            </a:br>
            <a:r>
              <a:rPr lang="ru-RU" b="1"/>
              <a:t>и сопровождения их дальнейшего развития в Республике Адыгея</a:t>
            </a:r>
            <a:endParaRPr lang="en-US" b="1">
              <a:latin typeface="Open Sans"/>
              <a:ea typeface="Open Sans"/>
              <a:cs typeface="Open Sans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575942" y="3782262"/>
            <a:ext cx="3291840" cy="36702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ru-RU" sz="1500">
                <a:latin typeface="Open Sans Light"/>
                <a:ea typeface="Open Sans Light"/>
                <a:cs typeface="Open Sans Light"/>
              </a:rPr>
              <a:t>Чумаков Р.Н.</a:t>
            </a:r>
            <a:endParaRPr lang="en-US" sz="1500">
              <a:solidFill>
                <a:schemeClr val="tx1">
                  <a:alpha val="70000"/>
                </a:schemeClr>
              </a:solidFill>
              <a:latin typeface="Open Sans Light"/>
              <a:ea typeface="Open Sans Light"/>
              <a:cs typeface="Open Sans Light"/>
            </a:endParaRPr>
          </a:p>
        </p:txBody>
      </p:sp>
      <p:pic>
        <p:nvPicPr>
          <p:cNvPr id="7" name="Рисунок 6" descr="Ресурс 110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293411" y="3669544"/>
            <a:ext cx="2752722" cy="82287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rcRect t="37046" b="39818"/>
          <a:stretch/>
        </p:blipFill>
        <p:spPr bwMode="auto">
          <a:xfrm>
            <a:off x="1797744" y="2393572"/>
            <a:ext cx="3952332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-1467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12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 dirty="0">
                <a:solidFill>
                  <a:srgbClr val="342D8C"/>
                </a:solidFill>
                <a:latin typeface="Open Sans (Основной текст)"/>
              </a:rPr>
              <a:t>Наука: результаты</a:t>
            </a:r>
            <a:endParaRPr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11442"/>
              </p:ext>
            </p:extLst>
          </p:nvPr>
        </p:nvGraphicFramePr>
        <p:xfrm>
          <a:off x="863690" y="908720"/>
          <a:ext cx="10056846" cy="5378396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60964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1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3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ГБОУ РА </a:t>
                      </a:r>
                      <a:r>
                        <a:rPr lang="en-US" sz="1600" b="1" i="0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Адыгейская республиканская гимназия</a:t>
                      </a:r>
                      <a:r>
                        <a:rPr lang="en-US" sz="1600" b="1" i="0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600" b="1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61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717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ГКОУ РА </a:t>
                      </a:r>
                      <a:r>
                        <a:rPr lang="en-US" sz="1600" b="1" i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b="1" i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Адыгейская  республиканская школа-интернат для детей с нарушениями слуха и зрения</a:t>
                      </a:r>
                      <a:r>
                        <a:rPr lang="en-US" sz="1600" b="1" i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600" b="1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83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ГКОУ РА «Школа-интернат для детей с ограниченными возможностями здоровья, детей-сирот и детей, оставшихся без попечения родителей»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2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Частное образовательное учреждение дополнительного образования «Университетский центр компьютерного обучения «ТУРБО»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2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</a:rPr>
                        <a:t>РЦ ДОД</a:t>
                      </a:r>
                      <a:endParaRPr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763622243"/>
                  </a:ext>
                </a:extLst>
              </a:tr>
              <a:tr h="363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Итого</a:t>
                      </a:r>
                      <a:endParaRPr sz="16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-1467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444217"/>
            <a:chOff x="806026" y="6258398"/>
            <a:chExt cx="10824190" cy="444217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307777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13</a:t>
              </a:r>
              <a:endParaRPr/>
            </a:p>
            <a:p>
              <a:pPr algn="r">
                <a:defRPr/>
              </a:pP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471879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</a:t>
            </a:r>
            <a:r>
              <a:rPr lang="en-US" sz="35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en-US" sz="35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Адыгейск</a:t>
            </a: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</a:br>
            <a:endParaRPr lang="ru-RU" sz="3500" b="1" spc="100">
              <a:solidFill>
                <a:srgbClr val="342D8C"/>
              </a:solidFill>
              <a:latin typeface="Open Sans (Основной текст)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819435"/>
              </p:ext>
            </p:extLst>
          </p:nvPr>
        </p:nvGraphicFramePr>
        <p:xfrm>
          <a:off x="960588" y="1223718"/>
          <a:ext cx="10031957" cy="4797570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4924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9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73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58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90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МБОУ «СОШ №1» г. Адыгейска</a:t>
                      </a:r>
                      <a:endParaRPr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12</a:t>
                      </a:r>
                      <a:endParaRPr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7</a:t>
                      </a:r>
                      <a:endParaRPr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342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МБОУ </a:t>
                      </a:r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«</a:t>
                      </a: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СОШ№2 им. Х.Я. </a:t>
                      </a:r>
                      <a:r>
                        <a:rPr lang="ru-RU" sz="1500" b="1" i="0" u="none" strike="noStrike" dirty="0" err="1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Беретаря</a:t>
                      </a: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» г. Адыгейска</a:t>
                      </a:r>
                      <a:endParaRPr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29</a:t>
                      </a:r>
                      <a:endParaRPr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16</a:t>
                      </a:r>
                      <a:endParaRPr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8041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МБОУ «СОШ №3 им. Ю. И. </a:t>
                      </a:r>
                      <a:r>
                        <a:rPr lang="ru-RU" sz="1500" b="1" i="0" u="none" strike="noStrike" dirty="0" err="1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Тлюстена</a:t>
                      </a: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» </a:t>
                      </a:r>
                      <a:b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</a:b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г. Адыгейска</a:t>
                      </a:r>
                      <a:endParaRPr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6</a:t>
                      </a:r>
                      <a:endParaRPr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5</a:t>
                      </a:r>
                      <a:endParaRPr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558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МБОУ «СОШ №4» а. </a:t>
                      </a:r>
                      <a:r>
                        <a:rPr lang="ru-RU" sz="1500" b="1" i="0" u="none" strike="noStrike" dirty="0" err="1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Гатлукай</a:t>
                      </a: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 г. Адыгейска</a:t>
                      </a:r>
                      <a:endParaRPr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2</a:t>
                      </a:r>
                      <a:endParaRPr sz="180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2</a:t>
                      </a:r>
                      <a:endParaRPr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651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МБОУ «СОШ №5» х. </a:t>
                      </a:r>
                      <a:r>
                        <a:rPr lang="ru-RU" sz="1500" b="1" i="0" u="none" strike="noStrike" dirty="0" err="1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Псекупс</a:t>
                      </a: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 г. Адыгейска</a:t>
                      </a:r>
                      <a:endParaRPr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7</a:t>
                      </a:r>
                      <a:endParaRPr sz="180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4</a:t>
                      </a:r>
                      <a:endParaRPr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9067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cs typeface="Arial"/>
                        </a:rPr>
                        <a:t>Итого </a:t>
                      </a:r>
                      <a:endParaRPr dirty="0"/>
                    </a:p>
                  </a:txBody>
                  <a:tcPr marL="7620" marR="7620" marT="15240" marB="1524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56</a:t>
                      </a:r>
                      <a:endParaRPr sz="1800" dirty="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Open Sans"/>
                          <a:cs typeface="Arial"/>
                        </a:rPr>
                        <a:t>34</a:t>
                      </a:r>
                      <a:endParaRPr sz="1800" dirty="0"/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-1467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319942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14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419125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 </a:t>
            </a:r>
            <a:r>
              <a:rPr lang="en-US" sz="35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en-US" sz="35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Майкоп</a:t>
            </a: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</a:br>
            <a:endParaRPr lang="ru-RU" sz="3500" b="1" spc="100">
              <a:solidFill>
                <a:srgbClr val="342D8C"/>
              </a:solidFill>
              <a:latin typeface="Open Sans (Основной текст)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7532"/>
              </p:ext>
            </p:extLst>
          </p:nvPr>
        </p:nvGraphicFramePr>
        <p:xfrm>
          <a:off x="869135" y="1176917"/>
          <a:ext cx="10123410" cy="5143023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50108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3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«Гимназия №22»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406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152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«Лицей №34»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«Лицей №19»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58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«Лицей №8»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№11»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№7»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38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№17»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29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«Лицей №35»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44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 10»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«Майкопская гимназия №5»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№28»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62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№23 им. А. П. Антонова»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653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№3 имени А.И. Макаренко»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-1467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15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01848"/>
            <a:ext cx="10534489" cy="477944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 dirty="0">
                <a:solidFill>
                  <a:srgbClr val="342D8C"/>
                </a:solidFill>
                <a:latin typeface="Open Sans (Основной текст)"/>
              </a:rPr>
              <a:t>Наука: результаты </a:t>
            </a:r>
            <a:r>
              <a:rPr lang="en-US" sz="3500" b="1" spc="100" dirty="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en-US" sz="3500" b="1" spc="100" dirty="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 dirty="0">
                <a:solidFill>
                  <a:srgbClr val="342D8C"/>
                </a:solidFill>
                <a:latin typeface="Open Sans (Основной текст)"/>
              </a:rPr>
              <a:t>Майкоп</a:t>
            </a:r>
            <a:br>
              <a:rPr lang="ru-RU" sz="2000" b="1" spc="100" dirty="0">
                <a:solidFill>
                  <a:srgbClr val="342D8C"/>
                </a:solidFill>
                <a:latin typeface="Open Sans (Основной текст)"/>
              </a:rPr>
            </a:br>
            <a:endParaRPr lang="ru-RU" sz="2000" b="1" spc="100" dirty="0">
              <a:solidFill>
                <a:srgbClr val="342D8C"/>
              </a:solidFill>
              <a:latin typeface="Open Sans (Основной текст)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191670"/>
              </p:ext>
            </p:extLst>
          </p:nvPr>
        </p:nvGraphicFramePr>
        <p:xfrm>
          <a:off x="869134" y="980729"/>
          <a:ext cx="9979395" cy="5306384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6018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27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16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16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16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7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№2»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«ОШ №20»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7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№15»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7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№9»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7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№16»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7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№6»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7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№13»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72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№18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72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«ОШ № 27»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72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ЧУОО «Православная гимназия»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71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«СШ № 14»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72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«ОШ № 24»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72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«ОШ № 25»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72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«НШ № 26»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72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МБОУ «НШ № 33»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55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Итого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1331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Arial"/>
                        </a:rPr>
                        <a:t>598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-1467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16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 </a:t>
            </a:r>
            <a:r>
              <a:rPr lang="en-US" sz="24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en-US" sz="24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Майкопский район</a:t>
            </a:r>
            <a:r>
              <a:rPr lang="ru-RU" sz="24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2400" b="1" spc="100">
                <a:solidFill>
                  <a:srgbClr val="342D8C"/>
                </a:solidFill>
                <a:latin typeface="Open Sans (Основной текст)"/>
              </a:rPr>
            </a:br>
            <a:endParaRPr lang="ru-RU" sz="2400" b="1" spc="100">
              <a:solidFill>
                <a:srgbClr val="342D8C"/>
              </a:solidFill>
              <a:latin typeface="Open Sans (Основной текст)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850046"/>
              </p:ext>
            </p:extLst>
          </p:nvPr>
        </p:nvGraphicFramePr>
        <p:xfrm>
          <a:off x="806025" y="1312752"/>
          <a:ext cx="9928507" cy="4817155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5289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22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4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20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9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«ОЦ №7 Майкопского района»</a:t>
                      </a:r>
                      <a:endParaRPr lang="ru-RU" sz="160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49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«ОЦ №1 Майкопского района»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49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«ОЦ №2 Майкопского района»</a:t>
                      </a:r>
                      <a:endParaRPr lang="ru-RU" sz="160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49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СОШ №16</a:t>
                      </a:r>
                      <a:endParaRPr lang="ru-RU" sz="160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49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СОШ №15</a:t>
                      </a:r>
                      <a:endParaRPr lang="ru-RU" sz="160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28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«ОЦ №3 Майкопского района»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49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«ОЦ №6 Майкопского района»</a:t>
                      </a:r>
                      <a:endParaRPr lang="ru-RU" sz="160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49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«ОЦ № 11 Майкопского района»</a:t>
                      </a:r>
                      <a:endParaRPr lang="ru-RU" sz="160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495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buFont typeface="Arial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«ОЦ №4 Майкопского района»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-1467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17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524632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 </a:t>
            </a:r>
            <a:r>
              <a:rPr lang="en-US" sz="18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en-US" sz="18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Майкопский район</a:t>
            </a:r>
            <a:b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</a:br>
            <a:endParaRPr lang="ru-RU" sz="2000" b="1" spc="100">
              <a:solidFill>
                <a:srgbClr val="342D8C"/>
              </a:solidFill>
              <a:latin typeface="Open Sans (Основной текст)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142824"/>
              </p:ext>
            </p:extLst>
          </p:nvPr>
        </p:nvGraphicFramePr>
        <p:xfrm>
          <a:off x="806026" y="1175742"/>
          <a:ext cx="9928508" cy="4567202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60820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2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18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9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«СОШ № 12 Майкопского района»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96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СОШ № 22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96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СОШ № 27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197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СОШ №17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79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«ОЦ № 8 Майкопского района»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913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«ОЦ № 10 Майкопского района»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72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СОШ № 19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941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СОШ № 20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78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ea typeface="Calibri"/>
                          <a:cs typeface="Times New Roman"/>
                        </a:rPr>
                        <a:t>МБОУ «ОЦ №9 Майкопского района»</a:t>
                      </a:r>
                      <a:endParaRPr lang="ru-RU" sz="1600" dirty="0">
                        <a:solidFill>
                          <a:schemeClr val="bg2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7822">
                <a:tc>
                  <a:txBody>
                    <a:bodyPr/>
                    <a:lstStyle/>
                    <a:p>
                      <a:pPr marL="0" marR="0" indent="0" algn="ctr" defTabSz="91431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1" i="0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Итого</a:t>
                      </a:r>
                      <a:endParaRPr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457200" algn="ctr" defTabSz="914318" fontAlgn="b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2"/>
                          </a:solidFill>
                          <a:latin typeface="Open Sans"/>
                          <a:cs typeface="Times New Roman"/>
                        </a:rPr>
                        <a:t>135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auto">
          <a:xfrm>
            <a:off x="-1467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18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480671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 </a:t>
            </a:r>
            <a:r>
              <a:rPr lang="en-US" sz="20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en-US" sz="20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Гиагинский район</a:t>
            </a:r>
            <a:r>
              <a:rPr lang="ru-RU" sz="3500" b="1" spc="100">
                <a:solidFill>
                  <a:srgbClr val="342D8C"/>
                </a:solidFill>
                <a:latin typeface="Montserrat"/>
              </a:rPr>
              <a:t/>
            </a:r>
            <a:br>
              <a:rPr lang="ru-RU" sz="3500" b="1" spc="100">
                <a:solidFill>
                  <a:srgbClr val="342D8C"/>
                </a:solidFill>
                <a:latin typeface="Montserrat"/>
              </a:rPr>
            </a:br>
            <a:endParaRPr lang="ru-RU" sz="1500" b="1" spc="100">
              <a:solidFill>
                <a:srgbClr val="342D8C"/>
              </a:solidFill>
              <a:latin typeface="Montserrat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227025"/>
              </p:ext>
            </p:extLst>
          </p:nvPr>
        </p:nvGraphicFramePr>
        <p:xfrm>
          <a:off x="806026" y="1196752"/>
          <a:ext cx="9928507" cy="4790768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5001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42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3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18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312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1</a:t>
                      </a: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313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4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79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7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794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10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92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3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86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9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663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6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986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11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714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8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986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2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037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5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79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12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59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500" b="1" i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Итого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19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</a:t>
            </a: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Кошехабльский район</a:t>
            </a:r>
            <a:r>
              <a:rPr lang="ru-RU" sz="3500" b="1" spc="100">
                <a:solidFill>
                  <a:srgbClr val="342D8C"/>
                </a:solidFill>
                <a:latin typeface="Montserrat"/>
              </a:rPr>
              <a:t/>
            </a:r>
            <a:br>
              <a:rPr lang="ru-RU" sz="3500" b="1" spc="100">
                <a:solidFill>
                  <a:srgbClr val="342D8C"/>
                </a:solidFill>
                <a:latin typeface="Montserrat"/>
              </a:rPr>
            </a:br>
            <a:endParaRPr lang="ru-RU" sz="1500" b="1" spc="100">
              <a:solidFill>
                <a:srgbClr val="342D8C"/>
              </a:solidFill>
              <a:latin typeface="Montserrat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387995"/>
              </p:ext>
            </p:extLst>
          </p:nvPr>
        </p:nvGraphicFramePr>
        <p:xfrm>
          <a:off x="869133" y="1089009"/>
          <a:ext cx="9865398" cy="5169392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60909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22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01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18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58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9</a:t>
                      </a:r>
                      <a:endParaRPr lang="ru-RU" sz="1500" b="1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584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7</a:t>
                      </a:r>
                      <a:endParaRPr lang="ru-RU" sz="1500" b="1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058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2</a:t>
                      </a:r>
                      <a:endParaRPr lang="ru-RU" sz="1500" b="1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058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8</a:t>
                      </a:r>
                      <a:endParaRPr lang="ru-RU" sz="1500" b="1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2543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5 им. Героя Советского Союза А. Ю. Кошева</a:t>
                      </a:r>
                      <a:endParaRPr lang="ru-RU" sz="1500" b="1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058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6</a:t>
                      </a:r>
                      <a:endParaRPr lang="ru-RU" sz="1500" b="1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058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11</a:t>
                      </a:r>
                      <a:endParaRPr lang="ru-RU" sz="1500" b="1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058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10</a:t>
                      </a:r>
                      <a:endParaRPr lang="ru-RU" sz="1500" b="1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058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1</a:t>
                      </a:r>
                      <a:endParaRPr lang="ru-RU" sz="1500" b="1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20064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3 им. Первого Президента Республики Адыгея Джаримова А. А.</a:t>
                      </a:r>
                      <a:endParaRPr lang="ru-RU" sz="1500" b="1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058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4</a:t>
                      </a:r>
                      <a:endParaRPr lang="ru-RU" sz="1500" b="1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058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ООШ № 12</a:t>
                      </a:r>
                      <a:endParaRPr lang="ru-RU" sz="1500" b="1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1058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ООШ № 13</a:t>
                      </a:r>
                      <a:endParaRPr lang="ru-RU" sz="1500" b="1" dirty="0"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0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500" b="1" i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Итого: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118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rgbClr val="001847"/>
                          </a:solidFill>
                          <a:latin typeface="Open Sans"/>
                          <a:cs typeface="Times New Roman"/>
                        </a:rPr>
                        <a:t>80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20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463086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 </a:t>
            </a: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Тахтамукайский район</a:t>
            </a:r>
            <a:r>
              <a:rPr lang="ru-RU" sz="3500" b="1" spc="100">
                <a:solidFill>
                  <a:srgbClr val="342D8C"/>
                </a:solidFill>
                <a:latin typeface="Montserrat"/>
              </a:rPr>
              <a:t/>
            </a:r>
            <a:br>
              <a:rPr lang="ru-RU" sz="3500" b="1" spc="100">
                <a:solidFill>
                  <a:srgbClr val="342D8C"/>
                </a:solidFill>
                <a:latin typeface="Montserrat"/>
              </a:rPr>
            </a:br>
            <a:endParaRPr lang="ru-RU" sz="1500" b="1" spc="100">
              <a:solidFill>
                <a:srgbClr val="342D8C"/>
              </a:solidFill>
              <a:latin typeface="Montserrat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36676"/>
              </p:ext>
            </p:extLst>
          </p:nvPr>
        </p:nvGraphicFramePr>
        <p:xfrm>
          <a:off x="869133" y="1135892"/>
          <a:ext cx="9865399" cy="5151230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5082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22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6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20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20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№5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42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15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№25</a:t>
                      </a:r>
                      <a:endParaRPr lang="ru-RU" sz="160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№6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№27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№2 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602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№3</a:t>
                      </a:r>
                      <a:endParaRPr lang="ru-RU" sz="1600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№7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№1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№11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«СШ № 4 им. Д.С. Схаляхо» 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 9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ОШ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16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4341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 8</a:t>
                      </a:r>
                      <a:endParaRPr lang="ru-RU" sz="1600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318" font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21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524632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</a:t>
            </a: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Тахтамукайский район</a:t>
            </a:r>
            <a:r>
              <a:rPr lang="ru-RU" sz="3500" b="1" spc="100">
                <a:solidFill>
                  <a:srgbClr val="342D8C"/>
                </a:solidFill>
                <a:latin typeface="Montserrat"/>
              </a:rPr>
              <a:t/>
            </a:r>
            <a:br>
              <a:rPr lang="ru-RU" sz="3500" b="1" spc="100">
                <a:solidFill>
                  <a:srgbClr val="342D8C"/>
                </a:solidFill>
                <a:latin typeface="Montserrat"/>
              </a:rPr>
            </a:br>
            <a:endParaRPr lang="ru-RU" sz="1500" b="1" spc="100">
              <a:solidFill>
                <a:srgbClr val="342D8C"/>
              </a:solidFill>
              <a:latin typeface="Montserrat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0819"/>
              </p:ext>
            </p:extLst>
          </p:nvPr>
        </p:nvGraphicFramePr>
        <p:xfrm>
          <a:off x="914400" y="1325669"/>
          <a:ext cx="9214048" cy="4804241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39574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2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4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0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20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55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№10</a:t>
                      </a:r>
                      <a:endParaRPr lang="ru-RU" sz="16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512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№12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512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№13</a:t>
                      </a:r>
                      <a:endParaRPr lang="ru-RU" sz="16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055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СШ №14</a:t>
                      </a:r>
                      <a:endParaRPr lang="ru-RU" sz="16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055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«НШ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17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endParaRPr lang="ru-RU" sz="1600" b="1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055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«СШ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19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endParaRPr lang="ru-RU" sz="1600" b="1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055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«СШ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20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endParaRPr lang="ru-RU" sz="1600" b="1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055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«СШ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24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endParaRPr lang="ru-RU" sz="1600" b="1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055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 i="0" u="none" strike="noStrike">
                          <a:solidFill>
                            <a:schemeClr val="bg1"/>
                          </a:solidFill>
                          <a:latin typeface="Open Sans"/>
                        </a:rPr>
                        <a:t>Итого</a:t>
                      </a:r>
                      <a:endParaRPr sz="1600"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142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 bwMode="auto">
          <a:xfrm>
            <a:off x="845894" y="332656"/>
            <a:ext cx="5875882" cy="649099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 dirty="0">
                <a:latin typeface="Open Sans (Основной текст)"/>
              </a:rPr>
              <a:t>Основные документы</a:t>
            </a:r>
            <a:endParaRPr dirty="0"/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869134" y="1566091"/>
            <a:ext cx="1038763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b="1" dirty="0"/>
              <a:t>Указ Президента Российской Федерации от 21 июля 2020 г. № 474 «О национальных целях развития Российской Федерации на период до 2030 года» </a:t>
            </a:r>
            <a:endParaRPr dirty="0"/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869134" y="2273530"/>
            <a:ext cx="103263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b="1"/>
              <a:t>Указ Президента Российской Федерации от 4 февраля 2021 г. № 68 </a:t>
            </a:r>
            <a:r>
              <a:rPr lang="ru-RU" sz="1500"/>
              <a:t>«Об оценке эффективности деятельности высших должностных лиц (руководителей высших исполнительных органов государственной власти) субъектов Российской Федерации и деятельности органов исполнительной власти субъектов Российской Федерации» </a:t>
            </a:r>
            <a:endParaRPr/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869134" y="4842570"/>
            <a:ext cx="97287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b="1"/>
              <a:t>Указ Президента Российской Федерации от 7 декабря 2015 г. № 607 </a:t>
            </a:r>
            <a:r>
              <a:rPr lang="ru-RU" sz="1500"/>
              <a:t>«О мерах государственной поддержки лиц, проявивших выдающиеся способности»</a:t>
            </a:r>
            <a:endParaRPr lang="ru-RU" sz="1500" b="1"/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869134" y="3442634"/>
            <a:ext cx="1090245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500" b="1" dirty="0"/>
              <a:t>Приказ Министерства просвещения Российской Федерации от 18 ноября 2021 г. № 846 </a:t>
            </a:r>
            <a:r>
              <a:rPr lang="ru-RU" sz="1500" dirty="0"/>
              <a:t>«Об утверждении Методики расчета показателя «Формирование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обучающихся» национальной цели развития Российской Федерации «Возможности для самореализации и развития талантов»)</a:t>
            </a:r>
            <a:endParaRPr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69134" y="5550008"/>
            <a:ext cx="1076108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b="1"/>
              <a:t>Указ Президента Российской Федерации  от 18 ноября 2019 г. № 565 </a:t>
            </a:r>
            <a:r>
              <a:rPr lang="ru-RU" sz="1500"/>
              <a:t>«О дополнительных мерах государственной поддержки лиц, проявивших выдающиеся способности»</a:t>
            </a:r>
            <a:r>
              <a:rPr lang="ru-RU" sz="1500" b="1"/>
              <a:t>.</a:t>
            </a:r>
            <a:endParaRPr/>
          </a:p>
        </p:txBody>
      </p:sp>
      <p:grpSp>
        <p:nvGrpSpPr>
          <p:cNvPr id="5" name="Группа 4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24" name="Прямоугольник 23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2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6" name="Рисунок 25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22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427917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</a:t>
            </a: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Шовгеновский район</a:t>
            </a:r>
            <a:b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</a:br>
            <a:endParaRPr lang="ru-RU" sz="1500" b="1" spc="100">
              <a:solidFill>
                <a:srgbClr val="342D8C"/>
              </a:solidFill>
              <a:latin typeface="Montserrat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839390"/>
              </p:ext>
            </p:extLst>
          </p:nvPr>
        </p:nvGraphicFramePr>
        <p:xfrm>
          <a:off x="960588" y="1124744"/>
          <a:ext cx="9527900" cy="5133653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48109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66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3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2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20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1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194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5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4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8 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ООШ № 2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4327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СОШ № 3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«Хатажукаевская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6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КСОШ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9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10</a:t>
                      </a:r>
                      <a:endParaRPr lang="ru-RU" sz="1600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11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ООШ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12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ООШ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13</a:t>
                      </a:r>
                      <a:endParaRPr lang="ru-RU" sz="16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5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1" i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Итого</a:t>
                      </a:r>
                      <a:endParaRPr sz="160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23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410332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</a:t>
            </a: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Теучежский район</a:t>
            </a:r>
            <a:b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</a:br>
            <a:endParaRPr lang="ru-RU" sz="1500" b="1" spc="100">
              <a:solidFill>
                <a:srgbClr val="342D8C"/>
              </a:solidFill>
              <a:latin typeface="Montserrat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865437"/>
              </p:ext>
            </p:extLst>
          </p:nvPr>
        </p:nvGraphicFramePr>
        <p:xfrm>
          <a:off x="960587" y="1250394"/>
          <a:ext cx="9773945" cy="5008000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5305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779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02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20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en-US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«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№8</a:t>
                      </a:r>
                      <a:r>
                        <a:rPr lang="en-US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»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а.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Нешукай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en-US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«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1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им.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Намитокова</a:t>
                      </a:r>
                      <a:r>
                        <a:rPr lang="en-US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«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6»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а. Габукай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«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9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им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Нехая»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а. Вочепший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«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4»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Нечерезий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«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5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им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Куёка»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Кунчукохабль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«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7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им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Н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Джаримока»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«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10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им.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Бжигакова»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0833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«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3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им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 dirty="0" err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500" b="1" dirty="0" err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</a:t>
                      </a:r>
                      <a:r>
                        <a:rPr lang="ru-RU" sz="1500" b="1" dirty="0" err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1500" b="1" dirty="0" err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</a:t>
                      </a:r>
                      <a:r>
                        <a:rPr lang="ru-RU" sz="1500" b="1" dirty="0" err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Нехая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2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Ассоколай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11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Шевченко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«НОШ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15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Казазово</a:t>
                      </a:r>
                      <a:endParaRPr lang="ru-RU" sz="1500" b="1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3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500" b="1" i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Итого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Open Sans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24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419125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</a:t>
            </a: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Красногвардейский район</a:t>
            </a:r>
            <a:b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</a:br>
            <a:endParaRPr lang="ru-RU" sz="1500" b="1" spc="100">
              <a:solidFill>
                <a:srgbClr val="342D8C"/>
              </a:solidFill>
              <a:latin typeface="Montserrat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319175"/>
              </p:ext>
            </p:extLst>
          </p:nvPr>
        </p:nvGraphicFramePr>
        <p:xfrm>
          <a:off x="960588" y="1340768"/>
          <a:ext cx="9815932" cy="4597586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5711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5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20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121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«ГИМНАЗИЯ №1» С. КРАСНОГВАРДЕЙСКОЕ</a:t>
                      </a:r>
                      <a:endParaRPr lang="ru-RU" sz="15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2195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«СРЕДНЯЯ ОБЩЕОБРАЗОВАТЕЛЬНАЯ ШКОЛА №2 ИМ.Ю. К. ШХАЧЕМУКОВА» А. ХАТУКАЙ</a:t>
                      </a:r>
                      <a:endParaRPr lang="ru-RU" sz="1500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21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«СОШ №4» С. БЕЛОЕ</a:t>
                      </a:r>
                      <a:endParaRPr lang="ru-RU" sz="15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121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«СОШ №3» А. АДАМИЙ</a:t>
                      </a:r>
                      <a:endParaRPr lang="ru-RU" sz="15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121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«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8»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БОЛЬШЕСИДОРОВСКОЕ</a:t>
                      </a:r>
                      <a:endParaRPr lang="ru-RU" sz="15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121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«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11»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КРАСНОГВАРДЕЙСКОЕ</a:t>
                      </a:r>
                      <a:endParaRPr lang="ru-RU" sz="150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121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«СОШ № 5» С. САДОВОЕ</a:t>
                      </a:r>
                      <a:endParaRPr lang="ru-RU" sz="1500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20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Open Sans"/>
                        <a:cs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25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454294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Наука: результаты </a:t>
            </a: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</a:br>
            <a:r>
              <a:rPr lang="ru-RU" sz="2000" b="1" spc="100">
                <a:solidFill>
                  <a:srgbClr val="342D8C"/>
                </a:solidFill>
                <a:latin typeface="Open Sans (Основной текст)"/>
              </a:rPr>
              <a:t>Красногвардейский район</a:t>
            </a:r>
            <a:r>
              <a:rPr lang="ru-RU" sz="3500" b="1" spc="100">
                <a:solidFill>
                  <a:srgbClr val="342D8C"/>
                </a:solidFill>
                <a:latin typeface="Montserrat"/>
              </a:rPr>
              <a:t/>
            </a:r>
            <a:br>
              <a:rPr lang="ru-RU" sz="3500" b="1" spc="100">
                <a:solidFill>
                  <a:srgbClr val="342D8C"/>
                </a:solidFill>
                <a:latin typeface="Montserrat"/>
              </a:rPr>
            </a:br>
            <a:endParaRPr lang="ru-RU" sz="1500" b="1" spc="100">
              <a:solidFill>
                <a:srgbClr val="342D8C"/>
              </a:solidFill>
              <a:latin typeface="Montserrat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28223"/>
              </p:ext>
            </p:extLst>
          </p:nvPr>
        </p:nvGraphicFramePr>
        <p:xfrm>
          <a:off x="960588" y="1325669"/>
          <a:ext cx="9773945" cy="4804245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57245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3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62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96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20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20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56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 «СОШ № 15» С. ЕЛЕНОВСКОЕ</a:t>
                      </a:r>
                      <a:endParaRPr lang="ru-RU" sz="1500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56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«СОШ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6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ЕЛЕНОВСКОЕ</a:t>
                      </a:r>
                      <a:endParaRPr lang="ru-RU" sz="1500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56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«СОШ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7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ДЖАМБЕЧИ</a:t>
                      </a:r>
                      <a:endParaRPr lang="ru-RU" sz="1500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056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«СОШ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9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УЛЯП</a:t>
                      </a:r>
                      <a:endParaRPr lang="ru-RU" sz="1500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056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МКОУ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«ООШ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10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ШТУРБИНО</a:t>
                      </a:r>
                      <a:endParaRPr lang="ru-RU" sz="1500" dirty="0">
                        <a:solidFill>
                          <a:schemeClr val="bg1"/>
                        </a:solidFill>
                        <a:latin typeface="Open Sans"/>
                        <a:ea typeface="Calibri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0569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«ООШ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12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БЖЕДУГХАБЛЬ</a:t>
                      </a:r>
                      <a:endParaRPr lang="ru-RU" sz="150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280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«ООШ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13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НОВОСЕВАСТОПОЛЬСКОЕ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endParaRPr lang="ru-RU" sz="150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280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«ООШ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14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ПРЕОБРАЖЕНСКОЕ</a:t>
                      </a:r>
                      <a:endParaRPr lang="ru-RU" sz="150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280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МБОУ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«НОШ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-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ДС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18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»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Open Sans"/>
                        </a:rPr>
                        <a:t>. 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ВЕРХНЕНАЗАРОВСКОЕ</a:t>
                      </a:r>
                      <a:endParaRPr lang="ru-RU" sz="150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280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i="0" u="none" strike="noStrike">
                          <a:solidFill>
                            <a:schemeClr val="bg1"/>
                          </a:solidFill>
                          <a:latin typeface="Open Sans"/>
                        </a:rPr>
                        <a:t>Итого</a:t>
                      </a:r>
                      <a:endParaRPr/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117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64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/>
              <a:buChar char="•"/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26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454294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>
                <a:solidFill>
                  <a:srgbClr val="342D8C"/>
                </a:solidFill>
                <a:latin typeface="Open Sans (Основной текст)"/>
              </a:rPr>
              <a:t>Государственная поддержка</a:t>
            </a:r>
            <a:r>
              <a:rPr lang="ru-RU" sz="3500" b="1" spc="100">
                <a:solidFill>
                  <a:srgbClr val="342D8C"/>
                </a:solidFill>
                <a:latin typeface="Montserrat"/>
              </a:rPr>
              <a:t/>
            </a:r>
            <a:br>
              <a:rPr lang="ru-RU" sz="3500" b="1" spc="100">
                <a:solidFill>
                  <a:srgbClr val="342D8C"/>
                </a:solidFill>
                <a:latin typeface="Montserrat"/>
              </a:rPr>
            </a:b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869134" y="1757418"/>
            <a:ext cx="8503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Численность детей и молодежи в возрасте от 7 до 35 лет, получивших государственную поддержку в различных формах</a:t>
            </a:r>
            <a:endParaRPr/>
          </a:p>
        </p:txBody>
      </p:sp>
      <p:sp>
        <p:nvSpPr>
          <p:cNvPr id="5" name="TextBox 4"/>
          <p:cNvSpPr txBox="1"/>
          <p:nvPr/>
        </p:nvSpPr>
        <p:spPr bwMode="auto">
          <a:xfrm>
            <a:off x="869135" y="3895940"/>
            <a:ext cx="8503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Претендентами на получение грантов являются лица данные о которых включены в государственный информационный ресурс о лицах, проявивших выдающиеся способности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69134" y="2894671"/>
            <a:ext cx="7952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ru-RU" b="1">
                <a:solidFill>
                  <a:schemeClr val="bg1"/>
                </a:solidFill>
              </a:rPr>
              <a:t>Гранты Президента Российской Федерации</a:t>
            </a:r>
            <a:r>
              <a:rPr lang="en-US" b="1">
                <a:solidFill>
                  <a:schemeClr val="bg1"/>
                </a:solidFill>
              </a:rPr>
              <a:t> — </a:t>
            </a:r>
            <a:r>
              <a:rPr lang="ru-RU" b="1">
                <a:solidFill>
                  <a:schemeClr val="bg1"/>
                </a:solidFill>
              </a:rPr>
              <a:t>12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ru-RU" b="1">
                <a:solidFill>
                  <a:schemeClr val="bg1"/>
                </a:solidFill>
              </a:rPr>
              <a:t>Премии Президента Российской Федерации</a:t>
            </a:r>
            <a:r>
              <a:rPr lang="en-US" b="1">
                <a:solidFill>
                  <a:schemeClr val="bg1"/>
                </a:solidFill>
              </a:rPr>
              <a:t> — </a:t>
            </a:r>
            <a:r>
              <a:rPr lang="ru-RU" b="1">
                <a:solidFill>
                  <a:schemeClr val="bg1"/>
                </a:solidFill>
              </a:rPr>
              <a:t>0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6562393" y="4601560"/>
            <a:ext cx="4925178" cy="101566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defRPr/>
            </a:pPr>
            <a:r>
              <a:rPr lang="ru-RU" sz="3000" b="1"/>
              <a:t>Все получится, </a:t>
            </a:r>
            <a:endParaRPr/>
          </a:p>
          <a:p>
            <a:pPr>
              <a:defRPr/>
            </a:pPr>
            <a:r>
              <a:rPr lang="ru-RU" sz="3000" b="1"/>
              <a:t>нужно только захотеть!</a:t>
            </a:r>
            <a:endParaRPr lang="en-US" sz="3000" b="1">
              <a:latin typeface="Open Sans"/>
              <a:ea typeface="Open Sans"/>
              <a:cs typeface="Open 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702464" y="325160"/>
            <a:ext cx="9183607" cy="1703070"/>
          </a:xfrm>
        </p:spPr>
        <p:txBody>
          <a:bodyPr/>
          <a:lstStyle/>
          <a:p>
            <a:pPr>
              <a:defRPr/>
            </a:pPr>
            <a:r>
              <a:rPr lang="ru-RU" sz="3500" b="1" spc="100">
                <a:latin typeface="Montserrat"/>
              </a:rPr>
              <a:t>Контакты</a:t>
            </a:r>
            <a:endParaRPr lang="en-US" sz="3500" b="1" spc="100">
              <a:solidFill>
                <a:schemeClr val="accent1"/>
              </a:solidFill>
              <a:latin typeface="Montserrat"/>
            </a:endParaRPr>
          </a:p>
        </p:txBody>
      </p:sp>
      <p:sp>
        <p:nvSpPr>
          <p:cNvPr id="4" name="AutoShape 2" descr="https://thumb.tildacdn.com/tild3236-3238-4465-b637-623362653136/-/resize/100x/-/format/webp/_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rcRect r="81682"/>
          <a:stretch/>
        </p:blipFill>
        <p:spPr bwMode="auto">
          <a:xfrm>
            <a:off x="1724831" y="2938573"/>
            <a:ext cx="486706" cy="4654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674322" y="5752128"/>
            <a:ext cx="566387" cy="39824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 bwMode="auto">
          <a:xfrm>
            <a:off x="2372903" y="5769990"/>
            <a:ext cx="3232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chemeClr val="tx2"/>
                </a:solidFill>
              </a:rPr>
              <a:t>polaris-adygea@yandex.ru</a:t>
            </a:r>
            <a:endParaRPr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372903" y="4908484"/>
            <a:ext cx="2165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chemeClr val="tx2"/>
                </a:solidFill>
              </a:rPr>
              <a:t>+7 (928) 473-23-33</a:t>
            </a:r>
            <a:endParaRPr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639937" y="1962451"/>
            <a:ext cx="461280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1">
                <a:solidFill>
                  <a:schemeClr val="tx2"/>
                </a:solidFill>
              </a:rPr>
              <a:t>www.polaris-adygea.ru</a:t>
            </a:r>
            <a:endParaRPr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372903" y="2963548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>
                <a:solidFill>
                  <a:schemeClr val="tx2"/>
                </a:solidFill>
              </a:rPr>
              <a:t>polaris_adygea</a:t>
            </a:r>
            <a:endParaRPr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639937" y="4810018"/>
            <a:ext cx="635156" cy="61242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1688381" y="3985089"/>
            <a:ext cx="538268" cy="612429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 bwMode="auto">
          <a:xfrm>
            <a:off x="2372903" y="4003565"/>
            <a:ext cx="609282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chemeClr val="tx2"/>
                </a:solidFill>
              </a:rPr>
              <a:t>385000, Республика Адыгея, </a:t>
            </a:r>
            <a:r>
              <a:rPr lang="en-US">
                <a:solidFill>
                  <a:schemeClr val="tx2"/>
                </a:solidFill>
              </a:rPr>
              <a:t/>
            </a:r>
            <a:br>
              <a:rPr lang="en-US">
                <a:solidFill>
                  <a:schemeClr val="tx2"/>
                </a:solidFill>
              </a:rPr>
            </a:br>
            <a:r>
              <a:rPr lang="ru-RU">
                <a:solidFill>
                  <a:schemeClr val="tx2"/>
                </a:solidFill>
              </a:rPr>
              <a:t>г. Майкоп, ул. Советская, 180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 bwMode="auto">
          <a:xfrm>
            <a:off x="869134" y="763677"/>
            <a:ext cx="5875882" cy="651884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 dirty="0">
                <a:latin typeface="Open Sans (Основной текст)"/>
              </a:rPr>
              <a:t>Основные документы</a:t>
            </a:r>
            <a:endParaRPr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869133" y="3284984"/>
            <a:ext cx="10841959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b="1" dirty="0"/>
              <a:t>Приказ Министерства просвещения Российской Федерации от 31.08.2023 № 649</a:t>
            </a:r>
            <a:br>
              <a:rPr lang="ru-RU" sz="1500" b="1" dirty="0"/>
            </a:br>
            <a:r>
              <a:rPr lang="ru-RU" sz="1500" dirty="0"/>
              <a:t>«Об утверждении перечня олимпиад и иных интеллектуальных и (или) творческих конкурсов, мероприятий, направленных на развитие интеллектуальных и творческих способностей, способностей к занятиям физической культурой и спортом, интереса к научной (научно-исследовательской), инженерно-технической, изобретательской, творческой, физкультурно-спортивной деятельности, а также на пропаганду научных знаний, творческих и спортивных достижений, на 2023/24 учебный год»</a:t>
            </a:r>
            <a:endParaRPr dirty="0"/>
          </a:p>
        </p:txBody>
      </p:sp>
      <p:sp>
        <p:nvSpPr>
          <p:cNvPr id="19" name="Прямоугольник 2"/>
          <p:cNvSpPr>
            <a:spLocks noChangeArrowheads="1"/>
          </p:cNvSpPr>
          <p:nvPr/>
        </p:nvSpPr>
        <p:spPr bwMode="auto">
          <a:xfrm>
            <a:off x="869134" y="1580008"/>
            <a:ext cx="10260262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b="1" dirty="0"/>
              <a:t>Постановление Правительства РФ от 17 ноября 2015 г. N 1239 </a:t>
            </a:r>
            <a:r>
              <a:rPr lang="ru-RU" sz="1500" dirty="0"/>
              <a:t>«Об утверждении Правил выявления детей, проявивших выдающиеся способности, и сопровождения их дальнейшего развития»</a:t>
            </a:r>
            <a:endParaRPr lang="ru-RU" sz="1500" dirty="0">
              <a:latin typeface="Arial Cyr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869134" y="2276872"/>
            <a:ext cx="1036915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b="1" dirty="0"/>
              <a:t>Приказ Министерства просвещения Российской Федерации от 15 февраля 2022 г. № 77  </a:t>
            </a:r>
            <a:br>
              <a:rPr lang="ru-RU" sz="1500" b="1" dirty="0"/>
            </a:br>
            <a:r>
              <a:rPr lang="ru-RU" sz="1500" dirty="0"/>
              <a:t>«Об утверждении Порядка формирования и ведения государственного информационного ресурса о лицах, проявивших выдающиеся способности»</a:t>
            </a:r>
            <a:endParaRPr dirty="0"/>
          </a:p>
        </p:txBody>
      </p:sp>
      <p:grpSp>
        <p:nvGrpSpPr>
          <p:cNvPr id="21" name="Группа 20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23" name="Прямоугольник 22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3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8" name="Рисунок 27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983432" y="4869160"/>
            <a:ext cx="1064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/>
              <a:t>Приказ Министерства образования и науки Республики Адыгея </a:t>
            </a:r>
            <a:r>
              <a:rPr lang="ru-RU" sz="1600" b="1" dirty="0"/>
              <a:t>от 18.06.2020 № 798 </a:t>
            </a:r>
          </a:p>
          <a:p>
            <a:r>
              <a:rPr lang="ru-RU" sz="1600" dirty="0"/>
              <a:t>Утв. </a:t>
            </a:r>
            <a:r>
              <a:rPr lang="ru-RU" sz="1500" dirty="0"/>
              <a:t>Концепция региональной системы выявления, поддержки и развития способностей и талантов у детей и молодежи Республики Адыгея на 2020-2024 годы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spc="100" dirty="0">
                <a:latin typeface="Open Sans (Основной текст)"/>
              </a:rPr>
              <a:t>Государственный информационный ресурс (ГИР)</a:t>
            </a:r>
            <a:endParaRPr sz="2800" dirty="0"/>
          </a:p>
        </p:txBody>
      </p:sp>
      <p:grpSp>
        <p:nvGrpSpPr>
          <p:cNvPr id="3" name="Группа 2"/>
          <p:cNvGrpSpPr/>
          <p:nvPr/>
        </p:nvGrpSpPr>
        <p:grpSpPr bwMode="auto">
          <a:xfrm>
            <a:off x="869133" y="1722254"/>
            <a:ext cx="10761083" cy="4011757"/>
            <a:chOff x="371236" y="983352"/>
            <a:chExt cx="10761083" cy="4011757"/>
          </a:xfrm>
        </p:grpSpPr>
        <p:sp>
          <p:nvSpPr>
            <p:cNvPr id="10" name="Прямоугольник 9"/>
            <p:cNvSpPr/>
            <p:nvPr/>
          </p:nvSpPr>
          <p:spPr bwMode="auto">
            <a:xfrm>
              <a:off x="371236" y="1790084"/>
              <a:ext cx="10706493" cy="7848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500"/>
                <a:t>ГИР </a:t>
              </a:r>
              <a:r>
                <a:rPr lang="ru-RU" sz="1500" b="1"/>
                <a:t>ведется в соответствии с Порядком</a:t>
              </a:r>
              <a:r>
                <a:rPr lang="ru-RU" sz="1500"/>
                <a:t> формирования и ведения государственного информационного ресурса о лицах, проявивших выдающиеся способности (Приказ Министерства просвещения Российской Федерации от 15 февраля 2022 г. № 77)</a:t>
              </a:r>
              <a:endParaRPr/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371237" y="2827648"/>
              <a:ext cx="10761082" cy="101566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500"/>
                <a:t>ГИР </a:t>
              </a:r>
              <a:r>
                <a:rPr lang="ru-RU" sz="1500" b="1"/>
                <a:t>формируется</a:t>
              </a:r>
              <a:r>
                <a:rPr lang="ru-RU" sz="1500"/>
                <a:t> в целях выявления и сопровождения дальнейшего развития лиц, проявивших выдающиеся способности, и представляет собой совокупность содержащейся в базе данных информационного ресурса информации (сведений) о лицах, проявивших выдающиеся способности, и обеспечивающих ее обработку информационных технологий и технических средств.</a:t>
              </a:r>
              <a:endParaRPr/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371237" y="4096045"/>
              <a:ext cx="9659689" cy="32316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500" b="1"/>
                <a:t>Оператором </a:t>
              </a:r>
              <a:r>
                <a:rPr lang="ru-RU" sz="1500"/>
                <a:t>ГИР является </a:t>
              </a:r>
              <a:r>
                <a:rPr lang="ru-RU" sz="1500" b="1"/>
                <a:t>Образовательный Фонд «Талант и успех»</a:t>
              </a:r>
              <a:r>
                <a:rPr lang="ru-RU" sz="1500"/>
                <a:t>.</a:t>
              </a:r>
              <a:endParaRPr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371237" y="4671944"/>
              <a:ext cx="4674165" cy="323165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1500"/>
                <a:t>ГИР ведется оператором </a:t>
              </a:r>
              <a:r>
                <a:rPr lang="ru-RU" sz="1500" b="1"/>
                <a:t>в электронном виде</a:t>
              </a:r>
              <a:r>
                <a:rPr lang="ru-RU" sz="1500"/>
                <a:t>.</a:t>
              </a:r>
              <a:endParaRPr/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371237" y="983352"/>
              <a:ext cx="9534028" cy="55399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500" dirty="0"/>
                <a:t>Результаты мероприятий и личные достижения детей и молодежи вносятся в государственный информационный ресурс о лицах, проявивших выдающиеся способности (ГИР)</a:t>
              </a:r>
              <a:endParaRPr dirty="0"/>
            </a:p>
          </p:txBody>
        </p:sp>
      </p:grp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4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5</a:t>
              </a:r>
              <a:endParaRPr/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0" name="Прямоугольник 19"/>
          <p:cNvSpPr/>
          <p:nvPr/>
        </p:nvSpPr>
        <p:spPr bwMode="auto">
          <a:xfrm>
            <a:off x="869133" y="1711113"/>
            <a:ext cx="8182591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dirty="0"/>
              <a:t>Перечень мероприятий утверждается </a:t>
            </a:r>
            <a:r>
              <a:rPr lang="ru-RU" sz="1500" b="1" dirty="0"/>
              <a:t>ежегодно</a:t>
            </a:r>
            <a:r>
              <a:rPr lang="ru-RU" sz="1500" dirty="0"/>
              <a:t> на учебный год приказом Министерства просвещения Российской Федерации</a:t>
            </a:r>
            <a:endParaRPr dirty="0"/>
          </a:p>
          <a:p>
            <a:pPr>
              <a:defRPr/>
            </a:pPr>
            <a:endParaRPr lang="ru-RU" sz="1500" dirty="0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869133" y="2431193"/>
            <a:ext cx="972107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dirty="0"/>
              <a:t>Для формирования перечня мероприятий на очередной учебный год </a:t>
            </a:r>
            <a:r>
              <a:rPr lang="ru-RU" sz="1500" b="1" dirty="0"/>
              <a:t>организаторы мероприятий представляют до 1 июня текущего года свои предложения по перечню мероприятий </a:t>
            </a:r>
            <a:r>
              <a:rPr lang="ru-RU" sz="1500" dirty="0"/>
              <a:t>в Министерство просвещения Российской Федерации</a:t>
            </a:r>
            <a:endParaRPr dirty="0"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869133" y="3439305"/>
            <a:ext cx="98650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500" b="1"/>
              <a:t>Министерство спорта Российской Федерации  </a:t>
            </a:r>
            <a:r>
              <a:rPr lang="ru-RU" sz="1500"/>
              <a:t>представляет в Министерство просвещения Российской Федерации предложения включающие международные спортивные соревнования с участием спортивных сборных команд Российской Федерации, проводимые в том числе на территории Российской Федерации, всероссийские физкультурные мероприятия и спортивные соревнования, включенные в Единый календарный план межрегиональных, всероссийских и международных физкультурных мероприятий и спортивных мероприятий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869132" y="4916633"/>
            <a:ext cx="1076108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1500"/>
          </a:p>
          <a:p>
            <a:pPr>
              <a:defRPr/>
            </a:pPr>
            <a:r>
              <a:rPr lang="ru-RU" sz="1500" b="1"/>
              <a:t>Министерство культуры Российской Федерации </a:t>
            </a:r>
            <a:r>
              <a:rPr lang="ru-RU" sz="1500"/>
              <a:t>представляют в Министерство просвещения Российской Федерации предложения по творческим мероприятиям и конкурсам</a:t>
            </a:r>
            <a:endParaRPr/>
          </a:p>
        </p:txBody>
      </p:sp>
      <p:sp>
        <p:nvSpPr>
          <p:cNvPr id="26" name="Title 1"/>
          <p:cNvSpPr txBox="1"/>
          <p:nvPr/>
        </p:nvSpPr>
        <p:spPr bwMode="auto">
          <a:xfrm>
            <a:off x="869133" y="763677"/>
            <a:ext cx="7042119" cy="616714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 dirty="0">
                <a:latin typeface="Open Sans (Основной текст)"/>
              </a:rPr>
              <a:t>Перечень мероприятий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6</a:t>
              </a:r>
              <a:endParaRPr/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500" b="1" spc="100" dirty="0">
                <a:solidFill>
                  <a:srgbClr val="342D8C"/>
                </a:solidFill>
                <a:latin typeface="Open Sans (Основной текст)"/>
              </a:rPr>
              <a:t>Республика Адыгея: результаты</a:t>
            </a:r>
            <a:br>
              <a:rPr lang="ru-RU" sz="3500" b="1" spc="100" dirty="0">
                <a:solidFill>
                  <a:srgbClr val="342D8C"/>
                </a:solidFill>
                <a:latin typeface="Open Sans (Основной текст)"/>
              </a:rPr>
            </a:br>
            <a:endParaRPr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733130"/>
              </p:ext>
            </p:extLst>
          </p:nvPr>
        </p:nvGraphicFramePr>
        <p:xfrm>
          <a:off x="960591" y="1268760"/>
          <a:ext cx="9959944" cy="3384377"/>
        </p:xfrm>
        <a:graphic>
          <a:graphicData uri="http://schemas.openxmlformats.org/drawingml/2006/table">
            <a:tbl>
              <a:tblPr firstRow="1" firstCol="1" bandRow="1">
                <a:tableStyleId>{537DA830-F520-276A-320C-B4CB1D79D035}</a:tableStyleId>
              </a:tblPr>
              <a:tblGrid>
                <a:gridCol w="23237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4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88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07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8172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028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solidFill>
                            <a:sysClr val="windowText" lastClr="000000"/>
                          </a:solidFill>
                        </a:rPr>
                        <a:t>Количество победителей и призеров, чел.</a:t>
                      </a:r>
                      <a:endParaRPr lang="ru-RU" sz="2000" i="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38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b="1">
                          <a:solidFill>
                            <a:sysClr val="windowText" lastClr="000000"/>
                          </a:solidFill>
                        </a:rPr>
                        <a:t>Искусство</a:t>
                      </a:r>
                      <a:endParaRPr lang="ru-RU" sz="2000" b="1" i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</a:rPr>
                        <a:t>Наука</a:t>
                      </a:r>
                      <a:endParaRPr lang="ru-RU" sz="2000" b="1" i="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</a:rPr>
                        <a:t>Спорт</a:t>
                      </a:r>
                      <a:endParaRPr lang="ru-RU" sz="2000" b="1" i="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</a:rPr>
                        <a:t>Итого</a:t>
                      </a:r>
                      <a:endParaRPr lang="ru-RU" sz="2000" b="1" i="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</a:rPr>
                        <a:t>Количество уникальных записей</a:t>
                      </a:r>
                      <a:endParaRPr lang="ru-RU" sz="2000" b="1" i="0" dirty="0">
                        <a:solidFill>
                          <a:sysClr val="windowText" lastClr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0283">
                <a:tc>
                  <a:txBody>
                    <a:bodyPr/>
                    <a:lstStyle/>
                    <a:p>
                      <a:pPr marL="0" algn="ctr" defTabSz="914318"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algn="ctr" defTabSz="914318"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2882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algn="ctr" defTabSz="914318"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0" algn="ctr" defTabSz="914318"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3287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1792</a:t>
                      </a:r>
                      <a:endParaRPr lang="ru-RU" sz="2000" b="1" i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7</a:t>
              </a:r>
              <a:endParaRPr/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spc="100" dirty="0">
                <a:solidFill>
                  <a:srgbClr val="342D8C"/>
                </a:solidFill>
                <a:latin typeface="Open Sans (Основной текст)"/>
              </a:rPr>
              <a:t>Искусство: результаты</a:t>
            </a:r>
            <a:r>
              <a:rPr lang="ru-RU" sz="3500" b="1" spc="100" dirty="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3500" b="1" spc="100" dirty="0">
                <a:solidFill>
                  <a:srgbClr val="342D8C"/>
                </a:solidFill>
                <a:latin typeface="Open Sans (Основной текст)"/>
              </a:rPr>
            </a:br>
            <a:endParaRPr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57226"/>
              </p:ext>
            </p:extLst>
          </p:nvPr>
        </p:nvGraphicFramePr>
        <p:xfrm>
          <a:off x="960590" y="836712"/>
          <a:ext cx="9773945" cy="5421685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43433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33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72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1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1600" b="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1600" b="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1600" b="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4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ТАНЦЕВАЛЬНАЯ СТУДИЯ «НАРТ»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4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АРКИ им.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Тхабисимова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  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0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ШКОЛА ИСКУССТВ ИМ. К.Х. ТЛЕЦЕРУКА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4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ДШИ №1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3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ДШИ П. ТУЛЬСКОГО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3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ГИАГИНСКАЯ ДШИ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54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ДХШ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37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ДОНДУКОВСКАЯ ДШИ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781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Детская вокально-эстрадная студия «Радуга»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863409156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ДШИ №6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479708966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Яблоновская ДШИ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23494826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ДШИ с. Красногвардейского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288470032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Энемская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 ДШИ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632497193"/>
                  </a:ext>
                </a:extLst>
              </a:tr>
              <a:tr h="3179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Кошехабльская ДШИ им. М. </a:t>
                      </a:r>
                      <a:r>
                        <a:rPr lang="ru-RU" sz="1400" b="1" dirty="0" err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Хагауджа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041515699"/>
                  </a:ext>
                </a:extLst>
              </a:tr>
              <a:tr h="3047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112560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0" y="182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9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796872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spc="100" dirty="0">
                <a:solidFill>
                  <a:srgbClr val="342D8C"/>
                </a:solidFill>
                <a:latin typeface="Open Sans (Основной текст)"/>
              </a:rPr>
              <a:t>Спорт: результаты</a:t>
            </a:r>
            <a:r>
              <a:rPr lang="ru-RU" sz="3500" b="1" spc="100" dirty="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3500" b="1" spc="100" dirty="0">
                <a:solidFill>
                  <a:srgbClr val="342D8C"/>
                </a:solidFill>
                <a:latin typeface="Open Sans (Основной текст)"/>
              </a:rPr>
            </a:br>
            <a:endParaRPr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19759"/>
              </p:ext>
            </p:extLst>
          </p:nvPr>
        </p:nvGraphicFramePr>
        <p:xfrm>
          <a:off x="960587" y="1149832"/>
          <a:ext cx="9773946" cy="4531110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52573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9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66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58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16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16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16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9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</a:rPr>
                        <a:t>МБУ СШОР № 1 ИМ. С.М. ДЖАНЧАТОВА</a:t>
                      </a:r>
                      <a:endParaRPr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318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</a:rPr>
                        <a:t>ГБУ РА СШОР ПО ТЯЖЕЛОЙ АТЛЕТИКЕ ИМЕНИ М.Н. КИРЖИНОВА</a:t>
                      </a:r>
                      <a:endParaRPr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89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</a:rPr>
                        <a:t>ГБУ РА СШОР № 1</a:t>
                      </a:r>
                      <a:endParaRPr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89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</a:rPr>
                        <a:t>ГБУ РА СШОР ПО БОРЬБЕ ДЗЮДО ИМ. Я.К. КОБЛЕВА</a:t>
                      </a:r>
                      <a:endParaRPr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89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</a:rPr>
                        <a:t>ГБУ РА СШ ПО БОРЬБЕ САМБО</a:t>
                      </a:r>
                      <a:endParaRPr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89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</a:rPr>
                        <a:t>ГБУ РА СШОР ПО ВЕЛОСИПЕДНОМУ СПОРТУ</a:t>
                      </a:r>
                      <a:endParaRPr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89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</a:rPr>
                        <a:t>ГБУ АР ЦСПСКРА</a:t>
                      </a:r>
                      <a:endParaRPr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89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</a:rPr>
                        <a:t>Комитет РА по ФК и спорту</a:t>
                      </a:r>
                      <a:endParaRPr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896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</a:rPr>
                        <a:t>Итого</a:t>
                      </a:r>
                      <a:endParaRPr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-73892" y="1821"/>
            <a:ext cx="1226589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itle 1"/>
          <p:cNvSpPr txBox="1"/>
          <p:nvPr/>
        </p:nvSpPr>
        <p:spPr bwMode="auto">
          <a:xfrm>
            <a:off x="869134" y="317520"/>
            <a:ext cx="11180626" cy="1703070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500" b="1" spc="100">
              <a:solidFill>
                <a:srgbClr val="342D8C"/>
              </a:solidFill>
              <a:latin typeface="Montserrat"/>
            </a:endParaRPr>
          </a:p>
        </p:txBody>
      </p:sp>
      <p:grpSp>
        <p:nvGrpSpPr>
          <p:cNvPr id="16" name="Группа 15"/>
          <p:cNvGrpSpPr/>
          <p:nvPr/>
        </p:nvGrpSpPr>
        <p:grpSpPr bwMode="auto">
          <a:xfrm>
            <a:off x="806026" y="6258398"/>
            <a:ext cx="10824190" cy="336495"/>
            <a:chOff x="806026" y="6258398"/>
            <a:chExt cx="10824190" cy="336495"/>
          </a:xfrm>
        </p:grpSpPr>
        <p:sp>
          <p:nvSpPr>
            <p:cNvPr id="17" name="Прямоугольник 16"/>
            <p:cNvSpPr/>
            <p:nvPr/>
          </p:nvSpPr>
          <p:spPr bwMode="auto">
            <a:xfrm>
              <a:off x="3697016" y="6287116"/>
              <a:ext cx="6096000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О системе выявления детей, проявивших выдающиеся способности, </a:t>
              </a:r>
              <a:b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</a:br>
              <a:r>
                <a:rPr lang="ru-RU" sz="700">
                  <a:solidFill>
                    <a:srgbClr val="4E4781"/>
                  </a:solidFill>
                  <a:latin typeface="Open Sans Light"/>
                  <a:ea typeface="Open Sans Light"/>
                  <a:cs typeface="Open Sans Light"/>
                </a:rPr>
                <a:t>и сопровождения их дальнейшего развития в Республике Адыгея</a:t>
              </a:r>
              <a:endParaRPr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10734533" y="6394838"/>
              <a:ext cx="895683" cy="20005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ru-RU" sz="700">
                  <a:solidFill>
                    <a:srgbClr val="342D8C"/>
                  </a:solidFill>
                  <a:latin typeface="Open Sans"/>
                  <a:ea typeface="Open Sans"/>
                  <a:cs typeface="Open Sans"/>
                </a:rPr>
                <a:t>11</a:t>
              </a:r>
              <a:endParaRPr lang="en-US" sz="700">
                <a:solidFill>
                  <a:srgbClr val="342D8C"/>
                </a:solidFill>
                <a:latin typeface="Open Sans"/>
                <a:ea typeface="Open Sans"/>
                <a:cs typeface="Open Sans"/>
              </a:endParaRPr>
            </a:p>
          </p:txBody>
        </p:sp>
        <p:pic>
          <p:nvPicPr>
            <p:cNvPr id="23" name="Рисунок 22" descr="Ресурс 110.png"/>
            <p:cNvPicPr>
              <a:picLocks noChangeAspect="1"/>
            </p:cNvPicPr>
            <p:nvPr/>
          </p:nvPicPr>
          <p:blipFill>
            <a:blip r:embed="rId2"/>
            <a:stretch/>
          </p:blipFill>
          <p:spPr bwMode="auto">
            <a:xfrm>
              <a:off x="2237348" y="6258398"/>
              <a:ext cx="1092212" cy="32649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t="37046" b="39818"/>
            <a:stretch/>
          </p:blipFill>
          <p:spPr bwMode="auto">
            <a:xfrm>
              <a:off x="806026" y="6261268"/>
              <a:ext cx="1259356" cy="291361"/>
            </a:xfrm>
            <a:prstGeom prst="rect">
              <a:avLst/>
            </a:prstGeom>
          </p:spPr>
        </p:pic>
      </p:grpSp>
      <p:sp>
        <p:nvSpPr>
          <p:cNvPr id="26" name="Title 1"/>
          <p:cNvSpPr txBox="1"/>
          <p:nvPr/>
        </p:nvSpPr>
        <p:spPr bwMode="auto">
          <a:xfrm>
            <a:off x="869134" y="372183"/>
            <a:ext cx="9351827" cy="507048"/>
          </a:xfrm>
          <a:prstGeom prst="rect">
            <a:avLst/>
          </a:prstGeom>
        </p:spPr>
        <p:txBody>
          <a:bodyPr/>
          <a:lstStyle>
            <a:lvl1pPr algn="l" defTabSz="914318">
              <a:lnSpc>
                <a:spcPct val="75000"/>
              </a:lnSpc>
              <a:spcBef>
                <a:spcPts val="0"/>
              </a:spcBef>
              <a:buNone/>
              <a:defRPr sz="4400" spc="-1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b="1" spc="100" dirty="0">
                <a:solidFill>
                  <a:srgbClr val="342D8C"/>
                </a:solidFill>
                <a:latin typeface="Open Sans (Основной текст)"/>
              </a:rPr>
              <a:t>Наука: результаты СПО/ВО</a:t>
            </a:r>
            <a:r>
              <a:rPr lang="ru-RU" sz="3500" b="1" spc="100" dirty="0">
                <a:solidFill>
                  <a:srgbClr val="342D8C"/>
                </a:solidFill>
                <a:latin typeface="Open Sans (Основной текст)"/>
              </a:rPr>
              <a:t/>
            </a:r>
            <a:br>
              <a:rPr lang="ru-RU" sz="3500" b="1" spc="100" dirty="0">
                <a:solidFill>
                  <a:srgbClr val="342D8C"/>
                </a:solidFill>
                <a:latin typeface="Open Sans (Основной текст)"/>
              </a:rPr>
            </a:br>
            <a:endParaRPr lang="ru-RU" sz="3500" b="1" spc="100" dirty="0">
              <a:solidFill>
                <a:srgbClr val="342D8C"/>
              </a:solidFill>
              <a:latin typeface="Open Sans (Основной текст)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615247"/>
              </p:ext>
            </p:extLst>
          </p:nvPr>
        </p:nvGraphicFramePr>
        <p:xfrm>
          <a:off x="990054" y="879231"/>
          <a:ext cx="9858473" cy="5370480"/>
        </p:xfrm>
        <a:graphic>
          <a:graphicData uri="http://schemas.openxmlformats.org/drawingml/2006/table">
            <a:tbl>
              <a:tblPr firstRow="1" firstCol="1" bandRow="1">
                <a:tableStyleId>{D336B169-1498-D578-A12C-755A42DEF7FE}</a:tableStyleId>
              </a:tblPr>
              <a:tblGrid>
                <a:gridCol w="5826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8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Open Sans"/>
                        </a:rPr>
                        <a:t>Организация</a:t>
                      </a:r>
                      <a:endParaRPr lang="ru-RU" sz="16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Open Sans"/>
                        </a:rPr>
                        <a:t>Результаты</a:t>
                      </a:r>
                      <a:endParaRPr lang="ru-RU" sz="1600" i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Open Sans"/>
                        </a:rPr>
                        <a:t>Обучающиеся</a:t>
                      </a:r>
                      <a:endParaRPr lang="ru-RU" sz="1600" i="0" dirty="0">
                        <a:solidFill>
                          <a:schemeClr val="bg1"/>
                        </a:solidFill>
                        <a:latin typeface="Open San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4305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ФГБОУ ВО Майкопский государственный технологический университет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229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194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795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Филиал МГТУ п. Яблоновский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5795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ФГБОУ ВО «МГТУ» политехнический колледж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8917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МГГТК ФГБОУ ВО «АГУ»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3268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ФГБОУ ВО «АГУ»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3268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ГБПОУ РА «Майкопский индустриальный техникум»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4267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ГБПОУ РА Майкопский политехнический техникум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917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ПЕРВИЧНАЯ ПРОФСОЮЗНАЯ ОРГАНИЗАЦИЯ ФГБОУ ВО "МГТУ"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8917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ГБПОУ РА "АПК ИМ. Х.АНДРУХАЕВА"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8917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ГБПОО РА «Майкопский медицинский колледж»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78023161"/>
                  </a:ext>
                </a:extLst>
              </a:tr>
              <a:tr h="311509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ГБПОУ РК "КАПТ"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33870533"/>
                  </a:ext>
                </a:extLst>
              </a:tr>
              <a:tr h="348917">
                <a:tc>
                  <a:txBody>
                    <a:bodyPr/>
                    <a:lstStyle/>
                    <a:p>
                      <a:pPr marL="0" algn="ctr" defTabSz="914318" fontAlgn="b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cs typeface="Times New Roman"/>
                        </a:rPr>
                        <a:t>ГБПОУ РА ДСХТ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665681487"/>
                  </a:ext>
                </a:extLst>
              </a:tr>
              <a:tr h="348917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377</a:t>
                      </a:r>
                      <a:endParaRPr sz="1400" b="1" dirty="0">
                        <a:solidFill>
                          <a:schemeClr val="bg1"/>
                        </a:solidFill>
                        <a:latin typeface="Open Sans"/>
                        <a:ea typeface="+mn-ea"/>
                        <a:cs typeface="Times New Roman"/>
                      </a:endParaRPr>
                    </a:p>
                  </a:txBody>
                  <a:tcPr marL="68580" marR="68580" marT="952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Open Sans"/>
                          <a:ea typeface="+mn-ea"/>
                          <a:cs typeface="Times New Roman"/>
                        </a:rPr>
                        <a:t>328</a:t>
                      </a:r>
                      <a:endParaRPr sz="1400" b="1" dirty="0">
                        <a:solidFill>
                          <a:schemeClr val="bg1"/>
                        </a:solidFill>
                        <a:latin typeface="Open Sans"/>
                        <a:ea typeface="+mn-ea"/>
                        <a:cs typeface="Times New Roman"/>
                      </a:endParaRPr>
                    </a:p>
                  </a:txBody>
                  <a:tcPr marL="68580" marR="68580" marT="9524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avi Powerpoint Template">
  <a:themeElements>
    <a:clrScheme name="Crypto Dark">
      <a:dk1>
        <a:srgbClr val="FEFFFE"/>
      </a:dk1>
      <a:lt1>
        <a:srgbClr val="001847"/>
      </a:lt1>
      <a:dk2>
        <a:srgbClr val="FEFFFE"/>
      </a:dk2>
      <a:lt2>
        <a:srgbClr val="001847"/>
      </a:lt2>
      <a:accent1>
        <a:srgbClr val="2574FB"/>
      </a:accent1>
      <a:accent2>
        <a:srgbClr val="6A11CA"/>
      </a:accent2>
      <a:accent3>
        <a:srgbClr val="2574FB"/>
      </a:accent3>
      <a:accent4>
        <a:srgbClr val="1162E8"/>
      </a:accent4>
      <a:accent5>
        <a:srgbClr val="0A55D3"/>
      </a:accent5>
      <a:accent6>
        <a:srgbClr val="074CC1"/>
      </a:accent6>
      <a:hlink>
        <a:srgbClr val="5352F5"/>
      </a:hlink>
      <a:folHlink>
        <a:srgbClr val="BFBFBF"/>
      </a:folHlink>
    </a:clrScheme>
    <a:fontScheme name="Montserrat_OpenSans">
      <a:majorFont>
        <a:latin typeface="Montserrat-Bold"/>
        <a:ea typeface="Arial"/>
        <a:cs typeface="Arial"/>
      </a:majorFont>
      <a:minorFont>
        <a:latin typeface="Open Sans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tx1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2392</Words>
  <Application>Microsoft Office PowerPoint</Application>
  <DocSecurity>0</DocSecurity>
  <PresentationFormat>Произвольный</PresentationFormat>
  <Paragraphs>735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Ravi Powerpoint Template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Роман</cp:lastModifiedBy>
  <cp:revision>410</cp:revision>
  <dcterms:created xsi:type="dcterms:W3CDTF">2017-06-04T03:43:17Z</dcterms:created>
  <dcterms:modified xsi:type="dcterms:W3CDTF">2024-04-11T06:15:33Z</dcterms:modified>
  <dc:identifier/>
  <dc:language/>
  <cp:version/>
</cp:coreProperties>
</file>