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8" r:id="rId4"/>
    <p:sldId id="257" r:id="rId5"/>
    <p:sldId id="277" r:id="rId6"/>
    <p:sldId id="260" r:id="rId7"/>
    <p:sldId id="278" r:id="rId8"/>
    <p:sldId id="261" r:id="rId9"/>
    <p:sldId id="279" r:id="rId10"/>
    <p:sldId id="280" r:id="rId11"/>
    <p:sldId id="281" r:id="rId12"/>
    <p:sldId id="282" r:id="rId13"/>
    <p:sldId id="262" r:id="rId14"/>
    <p:sldId id="265" r:id="rId15"/>
    <p:sldId id="266" r:id="rId16"/>
    <p:sldId id="267" r:id="rId17"/>
    <p:sldId id="268" r:id="rId18"/>
    <p:sldId id="269" r:id="rId19"/>
    <p:sldId id="286" r:id="rId20"/>
    <p:sldId id="287" r:id="rId21"/>
    <p:sldId id="318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2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1" d="100"/>
          <a:sy n="51" d="100"/>
        </p:scale>
        <p:origin x="-498" y="-96"/>
      </p:cViewPr>
      <p:guideLst>
        <p:guide orient="horz" pos="2160"/>
        <p:guide pos="38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11EC-927E-4B46-904F-A812E2A51729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93977" y="3055621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A7597BA-75CB-4CC3-AAD3-202919F93970}" type="slidenum">
              <a:rPr lang="ru-RU" smtClean="0"/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722429" y="4559276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3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11EC-927E-4B46-904F-A812E2A51729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97BA-75CB-4CC3-AAD3-202919F9397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3" y="351409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7"/>
            <a:ext cx="1980708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0999"/>
            <a:ext cx="82296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11EC-927E-4B46-904F-A812E2A51729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97BA-75CB-4CC3-AAD3-202919F9397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11EC-927E-4B46-904F-A812E2A51729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97BA-75CB-4CC3-AAD3-202919F9397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11EC-927E-4B46-904F-A812E2A51729}" type="datetimeFigureOut">
              <a:rPr lang="ru-RU" smtClean="0"/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97BA-75CB-4CC3-AAD3-202919F93970}" type="slidenum">
              <a:rPr lang="ru-RU" smtClean="0"/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399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0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0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14" name="Rectangle 13"/>
          <p:cNvSpPr/>
          <p:nvPr/>
        </p:nvSpPr>
        <p:spPr>
          <a:xfrm>
            <a:off x="901009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2"/>
            <a:ext cx="11014229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11EC-927E-4B46-904F-A812E2A51729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97BA-75CB-4CC3-AAD3-202919F9397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2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11EC-927E-4B46-904F-A812E2A51729}" type="datetimeFigureOut">
              <a:rPr lang="ru-RU" smtClean="0"/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97BA-75CB-4CC3-AAD3-202919F9397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11EC-927E-4B46-904F-A812E2A51729}" type="datetimeFigureOut">
              <a:rPr lang="ru-RU" smtClean="0"/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97BA-75CB-4CC3-AAD3-202919F9397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11EC-927E-4B46-904F-A812E2A51729}" type="datetimeFigureOut">
              <a:rPr lang="ru-RU" smtClean="0"/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97BA-75CB-4CC3-AAD3-202919F9397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11EC-927E-4B46-904F-A812E2A51729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97BA-75CB-4CC3-AAD3-202919F93970}" type="slidenum">
              <a:rPr lang="ru-RU" smtClean="0"/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2253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3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3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11EC-927E-4B46-904F-A812E2A51729}" type="datetimeFigureOut">
              <a:rPr lang="ru-RU" smtClean="0"/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97BA-75CB-4CC3-AAD3-202919F93970}" type="slidenum">
              <a:rPr lang="ru-RU" smtClean="0"/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5999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6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0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F3D11EC-927E-4B46-904F-A812E2A51729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A7597BA-75CB-4CC3-AAD3-202919F93970}" type="slidenum">
              <a:rPr lang="ru-RU" smtClean="0"/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2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anose="020B0604020202020204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5560" y="3140968"/>
            <a:ext cx="6487575" cy="2025346"/>
          </a:xfrm>
        </p:spPr>
        <p:txBody>
          <a:bodyPr/>
          <a:lstStyle/>
          <a:p>
            <a:r>
              <a:rPr lang="ru-RU" dirty="0"/>
              <a:t>Структура публичного выступления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шаг. Репетиция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Необходимо несколько раз отрепетировать свое выступление </a:t>
            </a:r>
            <a:r>
              <a:rPr lang="ru-RU" dirty="0" smtClean="0">
                <a:sym typeface="+mn-ea"/>
              </a:rPr>
              <a:t>и выбрать подходящую интонацию, </a:t>
            </a:r>
            <a:r>
              <a:rPr lang="ru-RU" dirty="0" smtClean="0"/>
              <a:t>правильно расставив акценты, паузы.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Если выступление  ограничено временными рамками, обязательно учесть это при подготовке.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662682" y="2967335"/>
            <a:ext cx="4866640" cy="9220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Выступление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25 0 L 0.188 0.109 L 0.125 0.217 L 0 0.217 L -0.063 0.109 L 0 0 Z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0085" y="671830"/>
            <a:ext cx="8260715" cy="775970"/>
          </a:xfrm>
        </p:spPr>
        <p:txBody>
          <a:bodyPr>
            <a:normAutofit fontScale="90000"/>
          </a:bodyPr>
          <a:lstStyle/>
          <a:p>
            <a:r>
              <a:rPr lang="ru-RU" dirty="0"/>
              <a:t>МанерА  </a:t>
            </a:r>
            <a:r>
              <a:rPr lang="ru-RU" dirty="0" smtClean="0"/>
              <a:t>выступления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dirty="0"/>
              <a:t>Энергичность изложения</a:t>
            </a:r>
            <a:endParaRPr lang="ru-RU" sz="3200" dirty="0"/>
          </a:p>
          <a:p>
            <a:pPr lvl="0"/>
            <a:r>
              <a:rPr lang="ru-RU" sz="3200" dirty="0"/>
              <a:t>Физическая бодрость, подвижность</a:t>
            </a:r>
            <a:endParaRPr lang="ru-RU" sz="3200" dirty="0"/>
          </a:p>
          <a:p>
            <a:pPr lvl="0"/>
            <a:r>
              <a:rPr lang="ru-RU" sz="3200" dirty="0"/>
              <a:t>Уверенный внешний вид</a:t>
            </a:r>
            <a:endParaRPr lang="ru-RU" sz="3200" dirty="0"/>
          </a:p>
          <a:p>
            <a:pPr lvl="0"/>
            <a:r>
              <a:rPr lang="ru-RU" sz="3200" dirty="0"/>
              <a:t>Дружеский  тон</a:t>
            </a:r>
            <a:endParaRPr lang="ru-RU" sz="3200" dirty="0"/>
          </a:p>
          <a:p>
            <a:pPr lvl="0"/>
            <a:r>
              <a:rPr lang="ru-RU" sz="3200" dirty="0"/>
              <a:t>Умеренная жестикуляция</a:t>
            </a:r>
            <a:endParaRPr lang="ru-RU" sz="3200" dirty="0"/>
          </a:p>
          <a:p>
            <a:pPr lvl="0"/>
            <a:r>
              <a:rPr lang="ru-RU" sz="3200" dirty="0"/>
              <a:t>Открытые позы</a:t>
            </a:r>
            <a:endParaRPr lang="ru-RU" sz="3200" dirty="0"/>
          </a:p>
          <a:p>
            <a:r>
              <a:rPr lang="ru-RU" sz="3200" dirty="0"/>
              <a:t>Средний темп речи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Рассуждение. </a:t>
            </a:r>
            <a:r>
              <a:rPr lang="ru-RU" i="1" dirty="0" smtClean="0"/>
              <a:t>Аргументация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i="1" dirty="0"/>
              <a:t>Тезис</a:t>
            </a:r>
            <a:r>
              <a:rPr lang="ru-RU" sz="2800" dirty="0"/>
              <a:t>   </a:t>
            </a:r>
            <a:endParaRPr lang="ru-RU" sz="2800" dirty="0" smtClean="0"/>
          </a:p>
          <a:p>
            <a:r>
              <a:rPr lang="ru-RU" sz="2800" i="1" dirty="0"/>
              <a:t>Аргументы </a:t>
            </a:r>
            <a:endParaRPr lang="ru-RU" sz="2800" i="1" dirty="0" smtClean="0"/>
          </a:p>
          <a:p>
            <a:pPr marL="114300" indent="0">
              <a:buNone/>
            </a:pPr>
            <a:endParaRPr lang="ru-RU" sz="2800" dirty="0"/>
          </a:p>
          <a:p>
            <a:pPr marL="114300" indent="0">
              <a:buNone/>
            </a:pPr>
            <a:r>
              <a:rPr lang="ru-RU" sz="2800" dirty="0"/>
              <a:t>Аргументы должны быть:</a:t>
            </a:r>
            <a:endParaRPr lang="ru-RU" sz="2800" dirty="0"/>
          </a:p>
          <a:p>
            <a:pPr lvl="0"/>
            <a:r>
              <a:rPr lang="ru-RU" sz="2800" dirty="0"/>
              <a:t>правдивыми, достоверными, убедительными; </a:t>
            </a:r>
            <a:endParaRPr lang="ru-RU" sz="2800" dirty="0"/>
          </a:p>
          <a:p>
            <a:pPr lvl="0"/>
            <a:r>
              <a:rPr lang="ru-RU" sz="2800" dirty="0"/>
              <a:t>доступными, понятными всем присутствующим; </a:t>
            </a:r>
            <a:endParaRPr lang="ru-RU" sz="2800" dirty="0"/>
          </a:p>
          <a:p>
            <a:pPr lvl="0"/>
            <a:r>
              <a:rPr lang="ru-RU" sz="2800" dirty="0"/>
              <a:t>отражающими  объективную реальность</a:t>
            </a:r>
            <a:endParaRPr lang="ru-RU" sz="2800" dirty="0"/>
          </a:p>
          <a:p>
            <a:pPr marL="114300" indent="0">
              <a:buNone/>
            </a:pPr>
            <a:endParaRPr lang="ru-RU" sz="2800" dirty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Убедительность аргументов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2800" dirty="0"/>
              <a:t>научные аксиомы</a:t>
            </a:r>
            <a:endParaRPr lang="ru-RU" sz="2800" dirty="0"/>
          </a:p>
          <a:p>
            <a:pPr lvl="0"/>
            <a:r>
              <a:rPr lang="ru-RU" sz="2800" dirty="0"/>
              <a:t>положения законов и официальных документов</a:t>
            </a:r>
            <a:endParaRPr lang="ru-RU" sz="2800" dirty="0"/>
          </a:p>
          <a:p>
            <a:pPr lvl="0"/>
            <a:r>
              <a:rPr lang="ru-RU" sz="2800" dirty="0"/>
              <a:t>законы природы</a:t>
            </a:r>
            <a:endParaRPr lang="ru-RU" sz="2800" dirty="0"/>
          </a:p>
          <a:p>
            <a:pPr lvl="0"/>
            <a:r>
              <a:rPr lang="ru-RU" sz="2800" dirty="0"/>
              <a:t>заключения экспертов</a:t>
            </a:r>
            <a:endParaRPr lang="ru-RU" sz="2800" dirty="0"/>
          </a:p>
          <a:p>
            <a:pPr lvl="0"/>
            <a:r>
              <a:rPr lang="ru-RU" sz="2800" dirty="0"/>
              <a:t>ссылка на признанные авторитеты</a:t>
            </a:r>
            <a:endParaRPr lang="ru-RU" sz="2800" dirty="0"/>
          </a:p>
          <a:p>
            <a:pPr lvl="0"/>
            <a:r>
              <a:rPr lang="ru-RU" sz="2800" dirty="0"/>
              <a:t>цитаты из авторитетных источников</a:t>
            </a:r>
            <a:endParaRPr lang="ru-RU" sz="2800" dirty="0"/>
          </a:p>
          <a:p>
            <a:pPr lvl="0"/>
            <a:r>
              <a:rPr lang="ru-RU" sz="2800" dirty="0"/>
              <a:t>статистические </a:t>
            </a:r>
            <a:r>
              <a:rPr lang="ru-RU" sz="2800" dirty="0" smtClean="0"/>
              <a:t>данные</a:t>
            </a:r>
            <a:endParaRPr lang="ru-RU" sz="2800" dirty="0" smtClean="0"/>
          </a:p>
          <a:p>
            <a:pPr marL="114300" indent="0">
              <a:buNone/>
            </a:pPr>
            <a:endParaRPr lang="ru-RU" sz="2800" dirty="0"/>
          </a:p>
          <a:p>
            <a:pPr lvl="0"/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Правила эффективной аргументации</a:t>
            </a: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0388" y="1556792"/>
            <a:ext cx="8964488" cy="4373563"/>
          </a:xfrm>
        </p:spPr>
        <p:txBody>
          <a:bodyPr>
            <a:noAutofit/>
          </a:bodyPr>
          <a:lstStyle/>
          <a:p>
            <a:pPr lvl="0"/>
            <a:r>
              <a:rPr lang="ru-RU" dirty="0"/>
              <a:t>Обращайтесь к фактам и примерам, вызывающим эмоции, а не к самим эмоциям.</a:t>
            </a:r>
            <a:endParaRPr lang="ru-RU" dirty="0"/>
          </a:p>
          <a:p>
            <a:pPr lvl="0"/>
            <a:r>
              <a:rPr lang="ru-RU" dirty="0"/>
              <a:t>Не злоупотребляйте логическим давлением.</a:t>
            </a:r>
            <a:endParaRPr lang="ru-RU" dirty="0"/>
          </a:p>
          <a:p>
            <a:pPr lvl="0"/>
            <a:r>
              <a:rPr lang="ru-RU" dirty="0"/>
              <a:t>Обращайтесь к жизненно важным для слушателей фактам («это поможет вам обрести здоровье»).</a:t>
            </a:r>
            <a:endParaRPr lang="ru-RU" dirty="0"/>
          </a:p>
          <a:p>
            <a:pPr lvl="0"/>
            <a:r>
              <a:rPr lang="ru-RU" dirty="0"/>
              <a:t>Персонифицируйте свои идеи (превращайте обсуждение идей в обсуждение людей). В логике такой аргумент называется «аргумент к человеку».</a:t>
            </a:r>
            <a:endParaRPr lang="ru-RU" dirty="0"/>
          </a:p>
          <a:p>
            <a:pPr lvl="0"/>
            <a:r>
              <a:rPr lang="ru-RU" dirty="0"/>
              <a:t>Отвлекайтесь в изложении от основной темы, дайте возможность слушателям немного расслабиться.</a:t>
            </a:r>
            <a:endParaRPr lang="ru-RU" dirty="0"/>
          </a:p>
          <a:p>
            <a:r>
              <a:rPr lang="ru-RU" dirty="0"/>
              <a:t>Используйте парадоксальные аргументы. Гельвеций писал: «…бывают люди, которых надо ошеломить, чтобы убедить».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91544" y="332656"/>
            <a:ext cx="8424936" cy="5507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200" dirty="0"/>
              <a:t>Демонстрируйте некоторое превосходство над слушателями (показывайте свою образованность, цитируйте известных художников слова, умеренно используйте иностранные слова и термины). </a:t>
            </a:r>
            <a:endParaRPr lang="ru-RU" sz="3200" dirty="0" smtClean="0"/>
          </a:p>
          <a:p>
            <a:pPr lvl="0"/>
            <a:r>
              <a:rPr lang="ru-RU" sz="3200" dirty="0" smtClean="0"/>
              <a:t>Этот </a:t>
            </a:r>
            <a:r>
              <a:rPr lang="ru-RU" sz="3200" dirty="0"/>
              <a:t>приём</a:t>
            </a:r>
            <a:r>
              <a:rPr lang="ru-RU" sz="3200" dirty="0"/>
              <a:t> называют «аргумент к невежеству».</a:t>
            </a:r>
            <a:endParaRPr lang="ru-RU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200" dirty="0"/>
              <a:t>Будьте лаконичны.</a:t>
            </a:r>
            <a:endParaRPr lang="ru-RU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200" dirty="0"/>
              <a:t>Используйте цифры.</a:t>
            </a:r>
            <a:endParaRPr lang="ru-RU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200" dirty="0"/>
              <a:t>Используйте юмор.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0085" y="791845"/>
            <a:ext cx="8260715" cy="655955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Работа над речевой формой выступления.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20000"/>
          </a:bodyPr>
          <a:lstStyle/>
          <a:p>
            <a:pPr marL="114300" indent="0">
              <a:buNone/>
            </a:pPr>
            <a:r>
              <a:rPr lang="ru-RU" b="1" i="1" u="sng" dirty="0"/>
              <a:t>Орализация</a:t>
            </a:r>
            <a:r>
              <a:rPr lang="ru-RU" b="1" i="1" dirty="0"/>
              <a:t> - подготовка письменного текста к устному воспроизведению </a:t>
            </a:r>
            <a:endParaRPr lang="ru-RU" b="1" i="1" dirty="0"/>
          </a:p>
          <a:p>
            <a:pPr marL="114300" indent="0">
              <a:buNone/>
            </a:pPr>
            <a:endParaRPr lang="ru-RU" b="1" i="1" dirty="0"/>
          </a:p>
          <a:p>
            <a:pPr marL="114300" indent="0">
              <a:buNone/>
            </a:pPr>
            <a:r>
              <a:rPr lang="ru-RU" b="1" i="1" dirty="0"/>
              <a:t>Правила </a:t>
            </a:r>
            <a:r>
              <a:rPr lang="ru-RU" b="1" i="1" dirty="0" err="1"/>
              <a:t>орализации</a:t>
            </a:r>
            <a:r>
              <a:rPr lang="ru-RU" b="1" i="1" dirty="0"/>
              <a:t>:</a:t>
            </a:r>
            <a:endParaRPr lang="ru-RU" dirty="0"/>
          </a:p>
          <a:p>
            <a:pPr lvl="0"/>
            <a:r>
              <a:rPr lang="ru-RU" dirty="0"/>
              <a:t>Разговорность стиля</a:t>
            </a:r>
            <a:endParaRPr lang="ru-RU" dirty="0"/>
          </a:p>
          <a:p>
            <a:r>
              <a:rPr lang="ru-RU" dirty="0"/>
              <a:t>Простота изложения </a:t>
            </a:r>
            <a:endParaRPr lang="ru-RU" dirty="0" smtClean="0"/>
          </a:p>
          <a:p>
            <a:r>
              <a:rPr lang="ru-RU" dirty="0" smtClean="0"/>
              <a:t>Конкретность </a:t>
            </a:r>
            <a:r>
              <a:rPr lang="ru-RU" dirty="0"/>
              <a:t>лексики </a:t>
            </a:r>
            <a:endParaRPr lang="ru-RU" dirty="0" smtClean="0"/>
          </a:p>
          <a:p>
            <a:pPr lvl="0"/>
            <a:r>
              <a:rPr lang="ru-RU" dirty="0"/>
              <a:t>Разнообразие номинативных средств</a:t>
            </a:r>
            <a:endParaRPr lang="ru-RU" dirty="0"/>
          </a:p>
          <a:p>
            <a:pPr lvl="0"/>
            <a:r>
              <a:rPr lang="ru-RU" dirty="0"/>
              <a:t>Риторические фигуры: </a:t>
            </a:r>
            <a:r>
              <a:rPr lang="ru-RU" i="1" dirty="0"/>
              <a:t>повтор, риторический вопрос, анафора, эпифора, градация, антитеза, перечислительный ряд, аналогия,  гипербола, инверсия, фразеологизмы, крылатые выражения, поговорки и пословицы, цитаты.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Ответы на вопросы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48105"/>
            <a:r>
              <a:rPr lang="ru-RU" sz="1800" dirty="0" smtClean="0"/>
              <a:t>Диалог с агрессивным слушателем не затягивайте, переходите к следующему вопросу</a:t>
            </a:r>
            <a:endParaRPr lang="ru-RU" sz="1800" dirty="0" smtClean="0"/>
          </a:p>
          <a:p>
            <a:pPr marL="1348105"/>
            <a:r>
              <a:rPr lang="ru-RU" sz="1800" dirty="0" smtClean="0"/>
              <a:t>Избегайте фразы: «Хороший вопрос». Универсальный заменитель: «Спасибо за вопрос»</a:t>
            </a:r>
            <a:endParaRPr lang="ru-RU" sz="1800" dirty="0" smtClean="0"/>
          </a:p>
          <a:p>
            <a:pPr marL="1348105"/>
            <a:r>
              <a:rPr lang="ru-RU" sz="1800" dirty="0" smtClean="0"/>
              <a:t>Отвечайте коротко. Не превращайте ответ на вопрос в еще одну презентацию.</a:t>
            </a:r>
            <a:endParaRPr lang="ru-RU" sz="1800" dirty="0" smtClean="0"/>
          </a:p>
          <a:p>
            <a:pPr marL="1348105"/>
            <a:r>
              <a:rPr lang="ru-RU" sz="1800" dirty="0" smtClean="0"/>
              <a:t>По возможности используйте свои ответы для продвижения своей основной цели</a:t>
            </a:r>
            <a:endParaRPr lang="ru-RU" sz="1800" dirty="0" smtClean="0"/>
          </a:p>
          <a:p>
            <a:pPr marL="1348105"/>
            <a:r>
              <a:rPr lang="ru-RU" sz="1800" dirty="0" smtClean="0"/>
              <a:t>Отвечая на вопросы, ведите себя как свободный человек: ведь у вас всегда есть несколько вариантов: вежливый отказ, отсрочка ответа, </a:t>
            </a:r>
            <a:r>
              <a:rPr lang="ru-RU" sz="1800" dirty="0" err="1" smtClean="0"/>
              <a:t>переформулирование</a:t>
            </a:r>
            <a:r>
              <a:rPr lang="ru-RU" sz="1800" dirty="0" smtClean="0"/>
              <a:t> ответа, прямой ответ, уточнение вопроса</a:t>
            </a:r>
            <a:endParaRPr lang="ru-RU" sz="1800" dirty="0" smtClean="0"/>
          </a:p>
          <a:p>
            <a:pPr marL="1348105"/>
            <a:r>
              <a:rPr lang="ru-RU" sz="1800" dirty="0" smtClean="0"/>
              <a:t>Если Вы</a:t>
            </a:r>
            <a:r>
              <a:rPr lang="ru-RU" sz="1800" b="1" i="1" dirty="0" smtClean="0"/>
              <a:t> чего-то не знаете</a:t>
            </a:r>
            <a:r>
              <a:rPr lang="ru-RU" sz="1800" dirty="0" smtClean="0"/>
              <a:t>, скажите «</a:t>
            </a:r>
            <a:r>
              <a:rPr lang="ru-RU" sz="1800" b="1" i="1" dirty="0" smtClean="0"/>
              <a:t>Это не являлось объектом моего изучения</a:t>
            </a:r>
            <a:r>
              <a:rPr lang="ru-RU" sz="1800" dirty="0" smtClean="0"/>
              <a:t>»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Ошибки публичного выступления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Излишняя суетливость </a:t>
            </a:r>
            <a:endParaRPr lang="ru-RU" dirty="0" smtClean="0"/>
          </a:p>
          <a:p>
            <a:r>
              <a:rPr lang="ru-RU" dirty="0" smtClean="0"/>
              <a:t>Монотонность</a:t>
            </a:r>
            <a:endParaRPr lang="ru-RU" dirty="0" smtClean="0"/>
          </a:p>
          <a:p>
            <a:r>
              <a:rPr lang="ru-RU" dirty="0" smtClean="0"/>
              <a:t>Неправильно выбранный стиль одежды</a:t>
            </a:r>
            <a:endParaRPr lang="ru-RU" dirty="0" smtClean="0"/>
          </a:p>
          <a:p>
            <a:r>
              <a:rPr lang="ru-RU" dirty="0" smtClean="0"/>
              <a:t>Несоответствие темы выступления наглядно - иллюстративному материалу</a:t>
            </a:r>
            <a:endParaRPr lang="ru-RU" dirty="0" smtClean="0"/>
          </a:p>
          <a:p>
            <a:r>
              <a:rPr lang="ru-RU" dirty="0" smtClean="0"/>
              <a:t>Недостаточное владение информацией </a:t>
            </a:r>
            <a:endParaRPr lang="ru-RU" dirty="0" smtClean="0"/>
          </a:p>
          <a:p>
            <a:r>
              <a:rPr lang="ru-RU" dirty="0" smtClean="0">
                <a:sym typeface="+mn-ea"/>
              </a:rPr>
              <a:t>Отсутствие логических пауз, переходов между частями выступления</a:t>
            </a:r>
            <a:endParaRPr lang="ru-RU" dirty="0" smtClean="0">
              <a:sym typeface="+mn-ea"/>
            </a:endParaRPr>
          </a:p>
          <a:p>
            <a:r>
              <a:rPr lang="ru-RU" dirty="0" smtClean="0">
                <a:sym typeface="+mn-ea"/>
              </a:rPr>
              <a:t>Отсутвие контакта с аудиторией и обратной связи от неё</a:t>
            </a:r>
            <a:endParaRPr lang="ru-RU" dirty="0" smtClean="0">
              <a:sym typeface="+mn-ea"/>
            </a:endParaRPr>
          </a:p>
          <a:p>
            <a:endParaRPr lang="ru-RU" dirty="0" smtClean="0"/>
          </a:p>
          <a:p>
            <a:endParaRPr lang="ru-RU" dirty="0" smtClean="0"/>
          </a:p>
          <a:p>
            <a:pPr marL="1616075" indent="-1616075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Ораторское искусство</a:t>
            </a:r>
            <a:endParaRPr lang="ru-RU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24380" y="1752600"/>
            <a:ext cx="9558020" cy="4373880"/>
          </a:xfrm>
        </p:spPr>
        <p:txBody>
          <a:bodyPr>
            <a:normAutofit fontScale="60000"/>
          </a:bodyPr>
          <a:lstStyle/>
          <a:p>
            <a:pPr algn="l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ru-RU" sz="2400" dirty="0"/>
              <a:t>           О</a:t>
            </a:r>
            <a:r>
              <a:rPr lang="ru-RU" sz="3000" dirty="0"/>
              <a:t>раторское искусство ( «риторика, «красноречие») – это искусство подготовки    публичного   произнесения речи,  цель которой - информировать слушателей,  воздействовать на них.</a:t>
            </a:r>
            <a:endParaRPr lang="ru-RU" sz="3000" dirty="0"/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sz="2400" dirty="0"/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sz="2400" dirty="0"/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sz="2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dirty="0">
              <a:sym typeface="+mn-ea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dirty="0">
              <a:sym typeface="+mn-ea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sz="3200" dirty="0">
                <a:sym typeface="+mn-ea"/>
              </a:rPr>
              <a:t>Демосфен – великий оратор</a:t>
            </a:r>
            <a:endParaRPr lang="ru-RU" sz="32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sz="3200" dirty="0">
                <a:sym typeface="+mn-ea"/>
              </a:rPr>
              <a:t>Древней Греции. </a:t>
            </a:r>
            <a:endParaRPr lang="ru-RU" sz="3200" dirty="0">
              <a:sym typeface="+mn-ea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sz="3335" dirty="0">
              <a:sym typeface="+mn-ea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dirty="0">
                <a:sym typeface="+mn-ea"/>
              </a:rPr>
              <a:t>                                                    </a:t>
            </a:r>
            <a:r>
              <a:rPr lang="ru-RU" sz="3335" dirty="0"/>
              <a:t>Родина красноречия – </a:t>
            </a:r>
            <a:endParaRPr lang="ru-RU" sz="3335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sz="3335" dirty="0"/>
              <a:t>                                                 Древняя Греция</a:t>
            </a:r>
            <a:endParaRPr lang="ru-RU" sz="3335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sz="3335" dirty="0"/>
          </a:p>
        </p:txBody>
      </p:sp>
      <p:pic>
        <p:nvPicPr>
          <p:cNvPr id="41991" name="Picture 7" descr="akropol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183880" y="3717290"/>
            <a:ext cx="2787015" cy="2386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3" name="Picture 9" descr="1310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108" y="1772603"/>
            <a:ext cx="1439862" cy="314960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pPr marL="114300" indent="0">
              <a:buNone/>
            </a:pPr>
            <a:endParaRPr lang="ru-RU" altLang="en-US"/>
          </a:p>
          <a:p>
            <a:pPr marL="114300" indent="0">
              <a:buNone/>
            </a:pPr>
            <a:endParaRPr lang="ru-RU" altLang="en-US"/>
          </a:p>
          <a:p>
            <a:pPr marL="114300" indent="0">
              <a:lnSpc>
                <a:spcPct val="200000"/>
              </a:lnSpc>
              <a:buNone/>
            </a:pPr>
            <a:r>
              <a:rPr lang="ru-RU" altLang="en-US" sz="2800"/>
              <a:t>«ЕСЛИ ЧТО-ТО ПОЛУЧАЕТСЯ ПЛОХО, </a:t>
            </a:r>
            <a:endParaRPr lang="ru-RU" altLang="en-US" sz="2800"/>
          </a:p>
          <a:p>
            <a:pPr marL="114300" indent="0" algn="r">
              <a:lnSpc>
                <a:spcPct val="200000"/>
              </a:lnSpc>
              <a:buNone/>
            </a:pPr>
            <a:r>
              <a:rPr lang="ru-RU" altLang="en-US" sz="2800"/>
              <a:t>СДЕЛАЙ ВСЁ НАОБОРОТ»</a:t>
            </a:r>
            <a:endParaRPr lang="ru-RU" altLang="en-US" sz="2800"/>
          </a:p>
          <a:p>
            <a:endParaRPr lang="ru-RU" altLang="en-US"/>
          </a:p>
          <a:p>
            <a:endParaRPr lang="ru-RU" altLang="en-US"/>
          </a:p>
          <a:p>
            <a:pPr marL="114300" indent="0">
              <a:buNone/>
            </a:pPr>
            <a:r>
              <a:rPr lang="ru-RU" altLang="en-US"/>
              <a:t>                                                               ДЕМОСФЕН</a:t>
            </a:r>
            <a:endParaRPr lang="ru-RU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47528" y="1268760"/>
            <a:ext cx="8424936" cy="34150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600" i="1" dirty="0" smtClean="0"/>
              <a:t>Публичное выступление – </a:t>
            </a:r>
            <a:r>
              <a:rPr lang="ru-RU" sz="3600" dirty="0" smtClean="0"/>
              <a:t>это официальное выступление оратора (в основном – монолог) перед непосредственно присутствующей в зале аудиторией.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 публичного выступления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Привлечь внимание к теме выступления</a:t>
            </a:r>
            <a:endParaRPr lang="ru-RU" dirty="0" smtClean="0"/>
          </a:p>
          <a:p>
            <a:pPr marL="114300" indent="0">
              <a:buNone/>
            </a:pPr>
            <a:endParaRPr lang="ru-RU" dirty="0" smtClean="0"/>
          </a:p>
          <a:p>
            <a:r>
              <a:rPr lang="ru-RU" dirty="0" smtClean="0">
                <a:sym typeface="+mn-ea"/>
              </a:rPr>
              <a:t>Донести до слушателей необходимую информацию</a:t>
            </a:r>
            <a:endParaRPr lang="ru-RU" dirty="0" smtClean="0">
              <a:sym typeface="+mn-ea"/>
            </a:endParaRPr>
          </a:p>
          <a:p>
            <a:endParaRPr lang="ru-RU" dirty="0" smtClean="0"/>
          </a:p>
          <a:p>
            <a:r>
              <a:rPr lang="ru-RU" dirty="0" smtClean="0">
                <a:sym typeface="+mn-ea"/>
              </a:rPr>
              <a:t>Вызвать интерес («зацепить»)</a:t>
            </a:r>
            <a:endParaRPr lang="ru-RU" dirty="0" smtClean="0">
              <a:sym typeface="+mn-ea"/>
            </a:endParaRPr>
          </a:p>
          <a:p>
            <a:endParaRPr lang="ru-RU" dirty="0" smtClean="0"/>
          </a:p>
          <a:p>
            <a:r>
              <a:rPr lang="ru-RU" dirty="0" smtClean="0"/>
              <a:t>Удержать внимание на проблеме</a:t>
            </a:r>
            <a:endParaRPr lang="ru-RU" dirty="0" smtClean="0"/>
          </a:p>
          <a:p>
            <a:endParaRPr lang="ru-RU" dirty="0" smtClean="0"/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7215" y="553085"/>
            <a:ext cx="8363585" cy="1083310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Структура публичного выступления.</a:t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95550" y="2348865"/>
            <a:ext cx="7348855" cy="3415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Выступление обычно строится по традиционной трёхчастной комп</a:t>
            </a:r>
            <a:r>
              <a:rPr lang="ru-RU" sz="3600" dirty="0" smtClean="0"/>
              <a:t>озиции:</a:t>
            </a:r>
            <a:endParaRPr lang="ru-RU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 smtClean="0"/>
              <a:t>вступление</a:t>
            </a:r>
            <a:r>
              <a:rPr lang="ru-RU" sz="3600" dirty="0"/>
              <a:t>, </a:t>
            </a:r>
            <a:endParaRPr lang="ru-RU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 smtClean="0"/>
              <a:t>основная часть,</a:t>
            </a:r>
            <a:endParaRPr lang="ru-RU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 smtClean="0"/>
              <a:t>заключение</a:t>
            </a:r>
            <a:endParaRPr lang="ru-RU" sz="36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010007" y="2348880"/>
            <a:ext cx="4241800" cy="9220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Подготовка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125 0  L 0.188 0.14533  L 0.125 0.28933  L 0 0.28933  L -0.063 0.14533  L 0 0  Z" pathEditMode="relative" ptsTypes="">
                                      <p:cBhvr>
                                        <p:cTn id="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способ подготовки к публичному </a:t>
            </a:r>
            <a:r>
              <a:rPr lang="ru-RU" dirty="0" smtClean="0"/>
              <a:t>выступлению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ЭКСПРОМТ</a:t>
            </a:r>
            <a:endParaRPr lang="ru-RU" sz="3200" dirty="0" smtClean="0"/>
          </a:p>
          <a:p>
            <a:endParaRPr lang="ru-RU" sz="3200" dirty="0" smtClean="0"/>
          </a:p>
          <a:p>
            <a:r>
              <a:rPr lang="ru-RU" sz="3200" dirty="0" smtClean="0"/>
              <a:t>ПЛАН- КОНСПЕКТ</a:t>
            </a:r>
            <a:endParaRPr lang="ru-RU" sz="3200" dirty="0" smtClean="0"/>
          </a:p>
          <a:p>
            <a:endParaRPr lang="ru-RU" sz="3200" dirty="0" smtClean="0"/>
          </a:p>
          <a:p>
            <a:r>
              <a:rPr lang="ru-RU" sz="3200" dirty="0" smtClean="0"/>
              <a:t>ПОЛНЫЙ ТЕКСТ ВЫСТУПЛЕНИЯ</a:t>
            </a:r>
            <a:endParaRPr lang="ru-RU" sz="3200" dirty="0" smtClean="0"/>
          </a:p>
          <a:p>
            <a:endParaRPr lang="ru-RU" sz="3200" dirty="0" smtClean="0"/>
          </a:p>
          <a:p>
            <a:r>
              <a:rPr lang="ru-RU" sz="3200" dirty="0" smtClean="0"/>
              <a:t>ЗАУЧИВАНИЕ НАИЗУСТЬ</a:t>
            </a:r>
            <a:endParaRPr lang="ru-RU" sz="32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1 шаг.   Написание текста выступления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lstStyle/>
          <a:p>
            <a:pPr marL="1341755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sz="2400" dirty="0" smtClean="0">
                <a:latin typeface="Times New Roman" panose="02020603050405020304" pitchFamily="18" charset="0"/>
              </a:rPr>
              <a:t>Вначале создайте «скелет» будущего публичного выступления: </a:t>
            </a:r>
            <a:endParaRPr lang="ru-RU" sz="2400" dirty="0" smtClean="0">
              <a:latin typeface="Times New Roman" panose="02020603050405020304" pitchFamily="18" charset="0"/>
            </a:endParaRPr>
          </a:p>
          <a:p>
            <a:pPr marL="1341755" indent="0" eaLnBrk="1" hangingPunct="1">
              <a:lnSpc>
                <a:spcPct val="80000"/>
              </a:lnSpc>
              <a:buFontTx/>
              <a:buNone/>
            </a:pPr>
            <a:endParaRPr lang="ru-RU" sz="2400" dirty="0" smtClean="0">
              <a:latin typeface="Times New Roman" panose="02020603050405020304" pitchFamily="18" charset="0"/>
            </a:endParaRPr>
          </a:p>
          <a:p>
            <a:pPr marL="1341755" indent="0" eaLnBrk="1" hangingPunct="1">
              <a:lnSpc>
                <a:spcPct val="80000"/>
              </a:lnSpc>
              <a:buFontTx/>
              <a:buNone/>
            </a:pPr>
            <a:r>
              <a:rPr lang="ru-RU" sz="2400" dirty="0" smtClean="0">
                <a:latin typeface="Times New Roman" panose="02020603050405020304" pitchFamily="18" charset="0"/>
              </a:rPr>
              <a:t>· Выделите главную идею вашей речи. </a:t>
            </a:r>
            <a:endParaRPr lang="ru-RU" sz="2400" dirty="0" smtClean="0">
              <a:latin typeface="Times New Roman" panose="02020603050405020304" pitchFamily="18" charset="0"/>
            </a:endParaRPr>
          </a:p>
          <a:p>
            <a:pPr marL="1341755" indent="0" eaLnBrk="1" hangingPunct="1">
              <a:lnSpc>
                <a:spcPct val="80000"/>
              </a:lnSpc>
              <a:buFontTx/>
              <a:buNone/>
            </a:pPr>
            <a:endParaRPr lang="ru-RU" sz="2400" dirty="0" smtClean="0">
              <a:latin typeface="Times New Roman" panose="02020603050405020304" pitchFamily="18" charset="0"/>
            </a:endParaRPr>
          </a:p>
          <a:p>
            <a:pPr marL="1341755" indent="0" eaLnBrk="1" hangingPunct="1">
              <a:lnSpc>
                <a:spcPct val="80000"/>
              </a:lnSpc>
              <a:buFontTx/>
              <a:buNone/>
            </a:pPr>
            <a:r>
              <a:rPr lang="ru-RU" sz="2400" dirty="0" smtClean="0">
                <a:latin typeface="Times New Roman" panose="02020603050405020304" pitchFamily="18" charset="0"/>
              </a:rPr>
              <a:t>· Выделите подзаголовки, разделив вашу идею на несколько составных частей. </a:t>
            </a:r>
            <a:endParaRPr lang="ru-RU" sz="2400" dirty="0" smtClean="0">
              <a:latin typeface="Times New Roman" panose="02020603050405020304" pitchFamily="18" charset="0"/>
            </a:endParaRPr>
          </a:p>
          <a:p>
            <a:pPr marL="1341755" indent="0" eaLnBrk="1" hangingPunct="1">
              <a:lnSpc>
                <a:spcPct val="80000"/>
              </a:lnSpc>
              <a:buFontTx/>
              <a:buNone/>
            </a:pPr>
            <a:endParaRPr lang="ru-RU" sz="2400" dirty="0" smtClean="0">
              <a:latin typeface="Times New Roman" panose="02020603050405020304" pitchFamily="18" charset="0"/>
            </a:endParaRPr>
          </a:p>
          <a:p>
            <a:pPr marL="1341755" indent="0" eaLnBrk="1" hangingPunct="1">
              <a:lnSpc>
                <a:spcPct val="80000"/>
              </a:lnSpc>
              <a:buFontTx/>
              <a:buNone/>
            </a:pPr>
            <a:r>
              <a:rPr lang="ru-RU" sz="2400" dirty="0" smtClean="0">
                <a:latin typeface="Times New Roman" panose="02020603050405020304" pitchFamily="18" charset="0"/>
              </a:rPr>
              <a:t>· Вдумчиво продумайте план и структуру будущей речи. Она должна включать</a:t>
            </a:r>
            <a:r>
              <a:rPr lang="ru-RU" sz="2400" u="sng" dirty="0" smtClean="0">
                <a:latin typeface="Times New Roman" panose="02020603050405020304" pitchFamily="18" charset="0"/>
              </a:rPr>
              <a:t> </a:t>
            </a:r>
            <a:r>
              <a:rPr lang="ru-RU" sz="2400" i="1" u="sng" dirty="0" smtClean="0">
                <a:latin typeface="Times New Roman" panose="02020603050405020304" pitchFamily="18" charset="0"/>
              </a:rPr>
              <a:t>введение, основную часть и выводы.   </a:t>
            </a:r>
            <a:endParaRPr lang="ru-RU" sz="2400" i="1" u="sng" dirty="0" smtClean="0">
              <a:latin typeface="Times New Roman" panose="02020603050405020304" pitchFamily="18" charset="0"/>
            </a:endParaRPr>
          </a:p>
          <a:p>
            <a:pPr marL="1341755" indent="0" eaLnBrk="1" hangingPunct="1">
              <a:lnSpc>
                <a:spcPct val="80000"/>
              </a:lnSpc>
              <a:buFontTx/>
              <a:buNone/>
            </a:pPr>
            <a:endParaRPr lang="ru-RU" sz="2400" i="1" u="sng" dirty="0" smtClean="0">
              <a:latin typeface="Times New Roman" panose="02020603050405020304" pitchFamily="18" charset="0"/>
            </a:endParaRPr>
          </a:p>
          <a:p>
            <a:pPr marL="1341755" indent="0" eaLnBrk="1" hangingPunct="1">
              <a:lnSpc>
                <a:spcPct val="80000"/>
              </a:lnSpc>
              <a:buFontTx/>
              <a:buNone/>
            </a:pPr>
            <a:r>
              <a:rPr lang="ru-RU" sz="2400" dirty="0" smtClean="0">
                <a:latin typeface="Times New Roman" panose="02020603050405020304" pitchFamily="18" charset="0"/>
              </a:rPr>
              <a:t>Напишите полный текст. Особое внимание уделите </a:t>
            </a:r>
            <a:r>
              <a:rPr lang="ru-RU" sz="2400" u="sng" dirty="0" smtClean="0">
                <a:latin typeface="Times New Roman" panose="02020603050405020304" pitchFamily="18" charset="0"/>
              </a:rPr>
              <a:t>началу и концу</a:t>
            </a:r>
            <a:r>
              <a:rPr lang="ru-RU" sz="2400" dirty="0" smtClean="0">
                <a:latin typeface="Times New Roman" panose="02020603050405020304" pitchFamily="18" charset="0"/>
              </a:rPr>
              <a:t> Вашего выступления.</a:t>
            </a:r>
            <a:endParaRPr lang="ru-RU" sz="2400" dirty="0" smtClean="0">
              <a:latin typeface="Times New Roman" panose="02020603050405020304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i="1" dirty="0" smtClean="0"/>
              <a:t>2 шаг.   Подготовка наглядно-иллюстративного материала</a:t>
            </a:r>
            <a:endParaRPr lang="ru-RU" sz="40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algn="l">
              <a:buNone/>
            </a:pPr>
            <a:r>
              <a:rPr lang="ru-RU" dirty="0" smtClean="0"/>
              <a:t>   К нему могут относиться графики, схемы,фотографии, видеоролики, репродукции  картин, портреты и др.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Важно: иллюстративный материал должен </a:t>
            </a:r>
            <a:r>
              <a:rPr lang="ru-RU" u="sng" dirty="0" smtClean="0"/>
              <a:t>дополнять и пояснять </a:t>
            </a:r>
            <a:r>
              <a:rPr lang="ru-RU" dirty="0" smtClean="0"/>
              <a:t>Ваше выступление, а не «жить своей собственной жизнью»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0</TotalTime>
  <Words>4734</Words>
  <Application>WPS Presentation</Application>
  <PresentationFormat>Экран (4:3)</PresentationFormat>
  <Paragraphs>172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0" baseType="lpstr">
      <vt:lpstr>Arial</vt:lpstr>
      <vt:lpstr>SimSun</vt:lpstr>
      <vt:lpstr>Wingdings</vt:lpstr>
      <vt:lpstr>Times New Roman</vt:lpstr>
      <vt:lpstr>Century Gothic</vt:lpstr>
      <vt:lpstr>Book Antiqua</vt:lpstr>
      <vt:lpstr>Microsoft YaHei</vt:lpstr>
      <vt:lpstr>Arial Unicode MS</vt:lpstr>
      <vt:lpstr>Calibri</vt:lpstr>
      <vt:lpstr>Аптека</vt:lpstr>
      <vt:lpstr>Структура публичного выступления</vt:lpstr>
      <vt:lpstr>Ораторское искусство</vt:lpstr>
      <vt:lpstr>PowerPoint 演示文稿</vt:lpstr>
      <vt:lpstr>Задачи публичного выступления</vt:lpstr>
      <vt:lpstr>Структура публичного выступления. </vt:lpstr>
      <vt:lpstr>PowerPoint 演示文稿</vt:lpstr>
      <vt:lpstr>способ подготовки к публичному выступлению</vt:lpstr>
      <vt:lpstr>1 шаг.   Написание текста выступления</vt:lpstr>
      <vt:lpstr>2 шаг.   Подготовка наглядно-иллюстративного материала</vt:lpstr>
      <vt:lpstr>3 шаг. Репетиция</vt:lpstr>
      <vt:lpstr>PowerPoint 演示文稿</vt:lpstr>
      <vt:lpstr>МанерА  выступления </vt:lpstr>
      <vt:lpstr>Рассуждение. Аргументация</vt:lpstr>
      <vt:lpstr>Убедительность аргументов</vt:lpstr>
      <vt:lpstr>Правила эффективной аргументации</vt:lpstr>
      <vt:lpstr>PowerPoint 演示文稿</vt:lpstr>
      <vt:lpstr>Работа над речевой формой выступления. </vt:lpstr>
      <vt:lpstr>Ответы на вопросы</vt:lpstr>
      <vt:lpstr>Ошибки публичного выступления</vt:lpstr>
      <vt:lpstr>PowerPoint 演示文稿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публичного выступления</dc:title>
  <dc:creator>наталья</dc:creator>
  <cp:lastModifiedBy>Методист</cp:lastModifiedBy>
  <cp:revision>9</cp:revision>
  <dcterms:created xsi:type="dcterms:W3CDTF">2015-02-20T18:31:00Z</dcterms:created>
  <dcterms:modified xsi:type="dcterms:W3CDTF">2024-11-12T10:12:25Z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7E052CFDBA7D4A608A265BBFF5D0B4E9_12</vt:lpwstr>
  </property>
  <property fmtid="{D5CDD505-2E9C-101B-9397-08002B2CF9AE}" pid="3" name="KSOProductBuildVer">
    <vt:lpwstr>1049-12.2.0.18607</vt:lpwstr>
  </property>
</Properties>
</file>