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8" r:id="rId3"/>
    <p:sldId id="287" r:id="rId4"/>
    <p:sldId id="288" r:id="rId5"/>
    <p:sldId id="281" r:id="rId6"/>
    <p:sldId id="289" r:id="rId7"/>
    <p:sldId id="291" r:id="rId8"/>
    <p:sldId id="284" r:id="rId9"/>
    <p:sldId id="292" r:id="rId10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15B4E"/>
    <a:srgbClr val="373C5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382" autoAdjust="0"/>
    <p:restoredTop sz="94660" autoAdjust="0"/>
  </p:normalViewPr>
  <p:slideViewPr>
    <p:cSldViewPr snapToGrid="0">
      <p:cViewPr varScale="1">
        <p:scale>
          <a:sx n="104" d="100"/>
          <a:sy n="104" d="100"/>
        </p:scale>
        <p:origin x="-336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C0F80EE-73A3-4047-BFF7-26018B5E92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9A68391-8399-4AC1-B464-CD56DC939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E04AEAA-1FF6-4D51-8334-55DE3048A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1C6C-D0FC-483C-A11A-7142ABF9671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927B5F7-C485-49C0-9EA9-03055DFDC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754BE4C-1A45-4B68-9038-83336B43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D6E4-2FCE-4844-9703-5CAA319F43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80676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547D8C7-625C-457C-8A64-08AB03F55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0028B0B2-39CC-4760-B9C9-65199E13F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0E0318E-FA14-4F0D-97D2-1B0C9AB1F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1C6C-D0FC-483C-A11A-7142ABF9671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1249A38-3BBA-4381-9A17-40C6B6DD5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ADABCB2-2C4C-4999-9260-A2DC9A54D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D6E4-2FCE-4844-9703-5CAA319F43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9027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E39C962D-5CAC-41D3-9F51-8ADB37F1C9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9FD75ECD-E674-4027-A714-E3C1B06301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A3E76AB-4D86-4D52-89E3-BCA300B19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1C6C-D0FC-483C-A11A-7142ABF9671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3C88D68-CA5B-4866-B02F-B2333E1E0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808E670-AAFA-447C-B368-8072C5B8B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D6E4-2FCE-4844-9703-5CAA319F43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9909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0D4E85-2192-404C-ADCA-A0835EE37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59E9F8C-0011-4B59-B5DC-85CB0AC69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582AE04-63AC-4431-9906-FB49F7316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1C6C-D0FC-483C-A11A-7142ABF9671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1D4E3A3-107A-4CFE-A045-D362C49EA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1724031-012F-406B-AA49-A34926F29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D6E4-2FCE-4844-9703-5CAA319F43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814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332AFD6-3FCE-4F81-8E2D-970F3F563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6D172DA-9206-4FE6-8FEA-766C6ED2B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4C01615-7E91-440E-8163-89697A6FD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1C6C-D0FC-483C-A11A-7142ABF9671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412A492-275B-465D-A0B5-818A18263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235DD27-0E55-4DFD-A11F-6F41BECCA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D6E4-2FCE-4844-9703-5CAA319F43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2482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2FDADDC-619E-41F5-922A-2CEBD5804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2040B2D-1D50-427F-BE98-A2E00AD5AA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58029EA-C3BE-437A-A4E2-1FCED2FDFA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41574B7-E547-420D-9128-4A79906F6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1C6C-D0FC-483C-A11A-7142ABF9671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E732B0D-FD71-4EFD-A9E4-717B090A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7776B43-9232-4BEF-99C2-7B3D442F6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D6E4-2FCE-4844-9703-5CAA319F43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834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641AC7F-BCCA-4E55-BB50-3BEE2DD46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3618B30-1AFB-46EA-897F-D148BED47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44F55259-2570-4364-A9C6-9F61EC419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FE379A55-9075-4493-A304-FC3B0EFC06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54F1DF31-D61D-4901-A08D-C399A7227E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9AE97CBA-7794-4B8E-8024-271D4D0B0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1C6C-D0FC-483C-A11A-7142ABF9671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AB620C12-6A3B-41F2-B5CD-098CDD353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9D28DCE0-CE38-4AD0-B37D-7EA9B2ADA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D6E4-2FCE-4844-9703-5CAA319F43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8873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E50792E-FE0C-443F-9DBF-32E8479EA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927D1AC7-EC01-49D8-9F45-8F78D2AF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1C6C-D0FC-483C-A11A-7142ABF9671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4FF2CF68-9652-4F86-AD04-495BA6E69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A05AC766-6E16-429F-90A4-C376B7EC5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D6E4-2FCE-4844-9703-5CAA319F43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1096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CC61FD22-DA89-41F9-A33E-9AB84650B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1C6C-D0FC-483C-A11A-7142ABF9671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0EAC354-3A7D-4CB2-B9D3-01E19EDAC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67579857-0FC6-4AC6-9C3B-3E0ACDE42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D6E4-2FCE-4844-9703-5CAA319F43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949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B0A19C2-C96E-4D4C-B5E0-BDA26885D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0113636-31B8-44D8-9566-4C8569AE2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C8C5A4B-A10A-4CE0-9742-4288FCA7C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8131D1F-147A-4B92-966F-CCFD2C3EA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1C6C-D0FC-483C-A11A-7142ABF9671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20B2DA0-53B0-408B-B83F-9F0E86948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DD6AF95-992F-4138-BE1C-94FA59FF8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D6E4-2FCE-4844-9703-5CAA319F43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3820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C988EC9-CE68-4C82-B2AB-77538C257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E86EC6B5-3C0C-4485-B2DB-7C8253CDE1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C037524-CB0E-4A14-8A04-4C34901EC3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097FABC-E329-4563-B72B-DE2DEAA90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1C6C-D0FC-483C-A11A-7142ABF9671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71CE989-8588-4769-9EC4-C31EDA31D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BDFED10-73F2-4975-BF11-5FCD81968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D6E4-2FCE-4844-9703-5CAA319F43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392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8FC0E93-E2A0-41C5-9822-A31955B96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11B1BAA-1354-4132-9FA3-02ABD9991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1DDDFBB-5C44-4FA0-8808-2EC53880FB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F1C6C-D0FC-483C-A11A-7142ABF9671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062C830-D340-4444-BCBC-8BF427B28D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A21A2B4-1D19-4228-9C84-045F4D333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2D6E4-2FCE-4844-9703-5CAA319F43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58899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B220033B-AA58-4496-97F8-BB502CE87CFE}"/>
              </a:ext>
            </a:extLst>
          </p:cNvPr>
          <p:cNvSpPr/>
          <p:nvPr/>
        </p:nvSpPr>
        <p:spPr>
          <a:xfrm>
            <a:off x="11178139" y="6532903"/>
            <a:ext cx="900000" cy="180000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C450461-F1DC-46F8-AC07-D63428FADFF6}"/>
              </a:ext>
            </a:extLst>
          </p:cNvPr>
          <p:cNvSpPr/>
          <p:nvPr/>
        </p:nvSpPr>
        <p:spPr>
          <a:xfrm>
            <a:off x="196839" y="205123"/>
            <a:ext cx="1800000" cy="180000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 dirty="0"/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1363759" y="2197100"/>
            <a:ext cx="9132887" cy="88267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8" tIns="45719" rIns="91438" bIns="45719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indent="600272" algn="ctr">
              <a:lnSpc>
                <a:spcPct val="107000"/>
              </a:lnSpc>
              <a:buNone/>
            </a:pPr>
            <a:r>
              <a:rPr lang="ru-RU" altLang="ru-RU" sz="2400" b="1" dirty="0" smtClean="0">
                <a:solidFill>
                  <a:schemeClr val="bg1"/>
                </a:solidFill>
                <a:latin typeface="Circe" panose="020B0502020203020203" pitchFamily="34" charset="-52"/>
              </a:rPr>
              <a:t>«Нестандартное решение. Учимся разрешать педагогические ситуации»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333470" y="4209829"/>
            <a:ext cx="9089009" cy="954103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ru-RU" b="1" dirty="0" smtClean="0">
                <a:latin typeface="Circe"/>
                <a:cs typeface="Times New Roman" panose="02020603050405020304" pitchFamily="18" charset="0"/>
              </a:rPr>
              <a:t>Филиппов Антон Владимирович</a:t>
            </a:r>
          </a:p>
          <a:p>
            <a:pPr algn="ctr"/>
            <a:r>
              <a:rPr lang="ru-RU" b="1" dirty="0" smtClean="0">
                <a:latin typeface="Circe"/>
                <a:cs typeface="Times New Roman" panose="02020603050405020304" pitchFamily="18" charset="0"/>
              </a:rPr>
              <a:t>Методист «Центра непрерывного повышения профессионального мастерства педагогических работников» ГБУ ДПО РА АРИПК</a:t>
            </a:r>
            <a:endParaRPr lang="ru-RU" b="1" dirty="0">
              <a:latin typeface="Circe"/>
              <a:cs typeface="Times New Roman" panose="02020603050405020304" pitchFamily="18" charset="0"/>
            </a:endParaRPr>
          </a:p>
        </p:txBody>
      </p:sp>
      <p:pic>
        <p:nvPicPr>
          <p:cNvPr id="12" name="Picture 2" descr="C:\эмблемма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85325" y="438560"/>
            <a:ext cx="2289175" cy="11489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37365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B220033B-AA58-4496-97F8-BB502CE87CFE}"/>
              </a:ext>
            </a:extLst>
          </p:cNvPr>
          <p:cNvSpPr/>
          <p:nvPr/>
        </p:nvSpPr>
        <p:spPr>
          <a:xfrm>
            <a:off x="11178139" y="6532903"/>
            <a:ext cx="900000" cy="180000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BC450461-F1DC-46F8-AC07-D63428FADFF6}"/>
              </a:ext>
            </a:extLst>
          </p:cNvPr>
          <p:cNvSpPr/>
          <p:nvPr/>
        </p:nvSpPr>
        <p:spPr>
          <a:xfrm>
            <a:off x="196838" y="205122"/>
            <a:ext cx="1800000" cy="180000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196838" y="576000"/>
            <a:ext cx="9132887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chemeClr val="bg1"/>
                </a:solidFill>
                <a:latin typeface="Circe" panose="020B0502020203020203" pitchFamily="34" charset="-52"/>
              </a:rPr>
              <a:t>Кейс «Домашнее задание»</a:t>
            </a:r>
            <a:endParaRPr lang="ru-RU" altLang="ru-RU" sz="2400" dirty="0">
              <a:solidFill>
                <a:schemeClr val="bg1"/>
              </a:solidFill>
              <a:latin typeface="Circe" pitchFamily="34" charset="-52"/>
            </a:endParaRPr>
          </a:p>
        </p:txBody>
      </p:sp>
      <p:sp>
        <p:nvSpPr>
          <p:cNvPr id="11" name="Прямоугольник 17"/>
          <p:cNvSpPr>
            <a:spLocks noChangeArrowheads="1"/>
          </p:cNvSpPr>
          <p:nvPr/>
        </p:nvSpPr>
        <p:spPr bwMode="auto">
          <a:xfrm>
            <a:off x="258624" y="1261799"/>
            <a:ext cx="109046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2" algn="just">
              <a:spcBef>
                <a:spcPct val="0"/>
              </a:spcBef>
            </a:pPr>
            <a:endParaRPr lang="ru-RU" sz="1800" dirty="0" smtClean="0">
              <a:latin typeface="Circe"/>
              <a:cs typeface="Times New Roman" panose="02020603050405020304" pitchFamily="18" charset="0"/>
            </a:endParaRPr>
          </a:p>
          <a:p>
            <a:pPr lvl="1" algn="just">
              <a:spcBef>
                <a:spcPct val="0"/>
              </a:spcBef>
            </a:pPr>
            <a:endParaRPr lang="ru-RU" alt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эмблемма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85325" y="438560"/>
            <a:ext cx="2289175" cy="1148939"/>
          </a:xfrm>
          <a:prstGeom prst="rect">
            <a:avLst/>
          </a:prstGeom>
          <a:noFill/>
        </p:spPr>
      </p:pic>
      <p:sp>
        <p:nvSpPr>
          <p:cNvPr id="7" name="Прямоугольник 17"/>
          <p:cNvSpPr>
            <a:spLocks noChangeArrowheads="1"/>
          </p:cNvSpPr>
          <p:nvPr/>
        </p:nvSpPr>
        <p:spPr bwMode="auto">
          <a:xfrm>
            <a:off x="449124" y="1414199"/>
            <a:ext cx="11412676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ru-RU" sz="2000" b="1" dirty="0" smtClean="0"/>
              <a:t>Ситуация.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000" dirty="0" smtClean="0"/>
              <a:t>Мальчик Миша учится во 2-м классе. Каждый день, приходя из школы, он садится делать уроки. Нередко он не может выполнить все задания, потому что не понял объяснения в классе. Он самостоятельно выполняет только часть домашней работы и ждет маму, чтобы та объяснила ему непонятное. 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000" dirty="0" smtClean="0"/>
              <a:t>В среднем у Миши на домашнюю работу уходит два с </a:t>
            </a:r>
            <a:r>
              <a:rPr lang="ru-RU" sz="2000" dirty="0" err="1" smtClean="0"/>
              <a:t>половиной-три</a:t>
            </a:r>
            <a:r>
              <a:rPr lang="ru-RU" sz="2000" dirty="0" smtClean="0"/>
              <a:t> часа в день. Родители младших школьников этой школы направили жалобы на объем домашних заданий, а также на необходимость на постоянной основе помогать детям с разбором пройденных тем и выполнением домашних заданий: «Почему школа перекладывает на меня свои обязанности? Зачем ребенок ходит в школу, если вечером после работы я должна ему все объяснить, а потом выполнить с ним домашнее задание? При этом в школу он пошел, уже умея читать и писать, а в классе не понимает объяснения учителя и боится спросить. И он не один такой! Есть ли вообще какие-либо нормы домашних заданий для второклассников? Как контролируется в школе объем выдаваемых учителем домашних заданий?» </a:t>
            </a:r>
          </a:p>
          <a:p>
            <a:pPr algn="just">
              <a:spcBef>
                <a:spcPct val="0"/>
              </a:spcBef>
              <a:buNone/>
            </a:pPr>
            <a:endParaRPr lang="ru-RU" sz="2000" dirty="0" smtClean="0"/>
          </a:p>
          <a:p>
            <a:pPr algn="just">
              <a:spcBef>
                <a:spcPct val="0"/>
              </a:spcBef>
              <a:buNone/>
            </a:pPr>
            <a:r>
              <a:rPr lang="ru-RU" sz="2000" b="1" dirty="0" smtClean="0"/>
              <a:t>Задание. </a:t>
            </a:r>
            <a:r>
              <a:rPr lang="ru-RU" sz="2000" dirty="0" smtClean="0"/>
              <a:t>На какие нормативные документы в сфере образования должен опираться директор при принятии управленческих решений по данной ситуации?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736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B220033B-AA58-4496-97F8-BB502CE87CFE}"/>
              </a:ext>
            </a:extLst>
          </p:cNvPr>
          <p:cNvSpPr/>
          <p:nvPr/>
        </p:nvSpPr>
        <p:spPr>
          <a:xfrm>
            <a:off x="11178139" y="6532903"/>
            <a:ext cx="900000" cy="180000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BC450461-F1DC-46F8-AC07-D63428FADFF6}"/>
              </a:ext>
            </a:extLst>
          </p:cNvPr>
          <p:cNvSpPr/>
          <p:nvPr/>
        </p:nvSpPr>
        <p:spPr>
          <a:xfrm>
            <a:off x="196838" y="205122"/>
            <a:ext cx="1800000" cy="180000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196838" y="576000"/>
            <a:ext cx="9132887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chemeClr val="bg1"/>
                </a:solidFill>
                <a:latin typeface="Circe" panose="020B0502020203020203" pitchFamily="34" charset="-52"/>
              </a:rPr>
              <a:t>Кейс «Домашнее задание»</a:t>
            </a:r>
            <a:endParaRPr lang="ru-RU" altLang="ru-RU" sz="2400" dirty="0">
              <a:solidFill>
                <a:schemeClr val="bg1"/>
              </a:solidFill>
              <a:latin typeface="Circe" pitchFamily="34" charset="-52"/>
            </a:endParaRPr>
          </a:p>
        </p:txBody>
      </p:sp>
      <p:sp>
        <p:nvSpPr>
          <p:cNvPr id="11" name="Прямоугольник 17"/>
          <p:cNvSpPr>
            <a:spLocks noChangeArrowheads="1"/>
          </p:cNvSpPr>
          <p:nvPr/>
        </p:nvSpPr>
        <p:spPr bwMode="auto">
          <a:xfrm>
            <a:off x="258624" y="1261799"/>
            <a:ext cx="109046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2" algn="just">
              <a:spcBef>
                <a:spcPct val="0"/>
              </a:spcBef>
            </a:pPr>
            <a:endParaRPr lang="ru-RU" sz="1800" dirty="0" smtClean="0">
              <a:latin typeface="Circe"/>
              <a:cs typeface="Times New Roman" panose="02020603050405020304" pitchFamily="18" charset="0"/>
            </a:endParaRPr>
          </a:p>
          <a:p>
            <a:pPr lvl="1" algn="just">
              <a:spcBef>
                <a:spcPct val="0"/>
              </a:spcBef>
            </a:pPr>
            <a:endParaRPr lang="ru-RU" alt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эмблемма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85325" y="438560"/>
            <a:ext cx="2289175" cy="1148939"/>
          </a:xfrm>
          <a:prstGeom prst="rect">
            <a:avLst/>
          </a:prstGeom>
          <a:noFill/>
        </p:spPr>
      </p:pic>
      <p:sp>
        <p:nvSpPr>
          <p:cNvPr id="7" name="Прямоугольник 17"/>
          <p:cNvSpPr>
            <a:spLocks noChangeArrowheads="1"/>
          </p:cNvSpPr>
          <p:nvPr/>
        </p:nvSpPr>
        <p:spPr bwMode="auto">
          <a:xfrm>
            <a:off x="449124" y="1414199"/>
            <a:ext cx="11412676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ru-RU" sz="2000" dirty="0" smtClean="0"/>
              <a:t>Ответ: </a:t>
            </a:r>
            <a:r>
              <a:rPr lang="ru-RU" sz="2000" b="1" dirty="0" smtClean="0"/>
              <a:t>ФЗ «Об образовании в Российской Федерации» (ст. 41). </a:t>
            </a:r>
            <a:r>
              <a:rPr lang="ru-RU" sz="2000" dirty="0" smtClean="0"/>
              <a:t>Организации, осуществляющие образовательную деятельность, при реализации образовательных программ обязаны соблюдать </a:t>
            </a:r>
            <a:r>
              <a:rPr lang="ru-RU" sz="2000" smtClean="0"/>
              <a:t>государственные </a:t>
            </a:r>
            <a:r>
              <a:rPr lang="ru-RU" sz="2000" smtClean="0"/>
              <a:t>санитарно эпидемиологические </a:t>
            </a:r>
            <a:r>
              <a:rPr lang="ru-RU" sz="2000" dirty="0" smtClean="0"/>
              <a:t>правила и нормативы, в том числе в отношении продолжительности выполнения домашних заданий.</a:t>
            </a:r>
          </a:p>
          <a:p>
            <a:pPr algn="just">
              <a:spcBef>
                <a:spcPct val="0"/>
              </a:spcBef>
              <a:buNone/>
            </a:pPr>
            <a:endParaRPr lang="ru-RU" sz="2000" dirty="0" smtClean="0"/>
          </a:p>
          <a:p>
            <a:pPr algn="just">
              <a:spcBef>
                <a:spcPct val="0"/>
              </a:spcBef>
              <a:buNone/>
            </a:pPr>
            <a:r>
              <a:rPr lang="ru-RU" sz="2000" b="1" dirty="0" smtClean="0"/>
              <a:t>Санитарные правила и нормы </a:t>
            </a:r>
            <a:r>
              <a:rPr lang="ru-RU" sz="2000" b="1" dirty="0" err="1" smtClean="0"/>
              <a:t>СанПиН</a:t>
            </a:r>
            <a:r>
              <a:rPr lang="ru-RU" sz="2000" b="1" dirty="0" smtClean="0"/>
              <a:t> 1.2.3685-21 </a:t>
            </a:r>
            <a:r>
              <a:rPr lang="ru-RU" sz="2000" dirty="0" smtClean="0"/>
              <a:t>«Гигиенические нормативы и требования к обеспечению безопасности и (или) безвредности для человека факторов среды обитания». Суммарный объём домашнего задания по всем предметам для каждого класса не должен превышать продолжительности выполнения 1 час - для 1 класса, 1,5 часа - для 2 и 3 классов, 2 часа - для 4 класса. </a:t>
            </a:r>
          </a:p>
          <a:p>
            <a:pPr algn="just">
              <a:spcBef>
                <a:spcPct val="0"/>
              </a:spcBef>
              <a:buNone/>
            </a:pPr>
            <a:endParaRPr lang="ru-RU" sz="2000" dirty="0" smtClean="0"/>
          </a:p>
          <a:p>
            <a:pPr algn="just">
              <a:spcBef>
                <a:spcPct val="0"/>
              </a:spcBef>
              <a:buNone/>
            </a:pPr>
            <a:r>
              <a:rPr lang="ru-RU" sz="2000" b="1" dirty="0" smtClean="0"/>
              <a:t>ФОП НОО</a:t>
            </a:r>
            <a:r>
              <a:rPr lang="ru-RU" sz="2000" dirty="0" smtClean="0"/>
              <a:t>. Образовательной организацией осуществляется координация и контроль объёма домашнего задания обучающихся каждого класса по всем предметам в соответствии с Гигиеническими нормативами.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736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B220033B-AA58-4496-97F8-BB502CE87CFE}"/>
              </a:ext>
            </a:extLst>
          </p:cNvPr>
          <p:cNvSpPr/>
          <p:nvPr/>
        </p:nvSpPr>
        <p:spPr>
          <a:xfrm>
            <a:off x="11178139" y="6532903"/>
            <a:ext cx="900000" cy="180000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BC450461-F1DC-46F8-AC07-D63428FADFF6}"/>
              </a:ext>
            </a:extLst>
          </p:cNvPr>
          <p:cNvSpPr/>
          <p:nvPr/>
        </p:nvSpPr>
        <p:spPr>
          <a:xfrm>
            <a:off x="196838" y="205122"/>
            <a:ext cx="1800000" cy="180000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196838" y="576000"/>
            <a:ext cx="9132887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chemeClr val="bg1"/>
                </a:solidFill>
                <a:latin typeface="Circe" panose="020B0502020203020203" pitchFamily="34" charset="-52"/>
              </a:rPr>
              <a:t>Кейс «Домашнее задание»</a:t>
            </a:r>
            <a:endParaRPr lang="ru-RU" altLang="ru-RU" sz="2400" dirty="0">
              <a:solidFill>
                <a:schemeClr val="bg1"/>
              </a:solidFill>
              <a:latin typeface="Circe" pitchFamily="34" charset="-52"/>
            </a:endParaRPr>
          </a:p>
        </p:txBody>
      </p:sp>
      <p:sp>
        <p:nvSpPr>
          <p:cNvPr id="11" name="Прямоугольник 17"/>
          <p:cNvSpPr>
            <a:spLocks noChangeArrowheads="1"/>
          </p:cNvSpPr>
          <p:nvPr/>
        </p:nvSpPr>
        <p:spPr bwMode="auto">
          <a:xfrm>
            <a:off x="258624" y="1261799"/>
            <a:ext cx="109046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2" algn="just">
              <a:spcBef>
                <a:spcPct val="0"/>
              </a:spcBef>
            </a:pPr>
            <a:endParaRPr lang="ru-RU" sz="1800" dirty="0" smtClean="0">
              <a:latin typeface="Circe"/>
              <a:cs typeface="Times New Roman" panose="02020603050405020304" pitchFamily="18" charset="0"/>
            </a:endParaRPr>
          </a:p>
          <a:p>
            <a:pPr lvl="1" algn="just">
              <a:spcBef>
                <a:spcPct val="0"/>
              </a:spcBef>
            </a:pPr>
            <a:endParaRPr lang="ru-RU" alt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эмблемма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85325" y="438560"/>
            <a:ext cx="2289175" cy="1148939"/>
          </a:xfrm>
          <a:prstGeom prst="rect">
            <a:avLst/>
          </a:prstGeom>
          <a:noFill/>
        </p:spPr>
      </p:pic>
      <p:sp>
        <p:nvSpPr>
          <p:cNvPr id="9" name="Прямоугольник 17"/>
          <p:cNvSpPr>
            <a:spLocks noChangeArrowheads="1"/>
          </p:cNvSpPr>
          <p:nvPr/>
        </p:nvSpPr>
        <p:spPr bwMode="auto">
          <a:xfrm>
            <a:off x="449124" y="1414199"/>
            <a:ext cx="11412676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/>
            <a:r>
              <a:rPr lang="ru-RU" sz="2000" dirty="0" smtClean="0"/>
              <a:t>Учитель не правомерно увеличил объем и/или сложность домашнего задания. Для проверки этой теории необходимо отдать материалы уроков на проверку завучу работающему с начальной школой.</a:t>
            </a:r>
          </a:p>
          <a:p>
            <a:pPr lvl="0"/>
            <a:endParaRPr lang="ru-RU" sz="2000" dirty="0" smtClean="0"/>
          </a:p>
          <a:p>
            <a:pPr lvl="0"/>
            <a:r>
              <a:rPr lang="ru-RU" sz="2000" dirty="0" smtClean="0"/>
              <a:t>Мальчик Михаил немного отстает от программы, возможно ему психологически тяжело находится в классе, так как в тексте задания используются слова «Боится спросить». В этом случае Учителю необходимо уделить дополнительное внимание Михаилу, не акцентируя внимания на его недочетах. Это могло бы помочь ученику уменьшить отставание.</a:t>
            </a:r>
          </a:p>
          <a:p>
            <a:pPr lvl="0"/>
            <a:endParaRPr lang="ru-RU" sz="2000" dirty="0" smtClean="0"/>
          </a:p>
          <a:p>
            <a:pPr lvl="0"/>
            <a:r>
              <a:rPr lang="ru-RU" sz="2000" dirty="0" smtClean="0"/>
              <a:t>Возможно ситуация обостряется родителями которые не могут уделять должного внимания ребенку, и желают переложить ответственность на школу.</a:t>
            </a:r>
          </a:p>
          <a:p>
            <a:pPr lvl="0"/>
            <a:endParaRPr lang="ru-RU" sz="2000" dirty="0" smtClean="0"/>
          </a:p>
          <a:p>
            <a:r>
              <a:rPr lang="ru-RU" sz="2000" dirty="0" smtClean="0"/>
              <a:t>Для принятия решения по данной ситуации необходимо вникнуть в ситуацию подробнее. Для начала можно провести опрос среди родителей. В данном опросе в мягкой форме необходимо включить вопросы о длительности выполнения домашнего задания учащимися. 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736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B220033B-AA58-4496-97F8-BB502CE87CFE}"/>
              </a:ext>
            </a:extLst>
          </p:cNvPr>
          <p:cNvSpPr/>
          <p:nvPr/>
        </p:nvSpPr>
        <p:spPr>
          <a:xfrm>
            <a:off x="11178139" y="6532903"/>
            <a:ext cx="900000" cy="180000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BC450461-F1DC-46F8-AC07-D63428FADFF6}"/>
              </a:ext>
            </a:extLst>
          </p:cNvPr>
          <p:cNvSpPr/>
          <p:nvPr/>
        </p:nvSpPr>
        <p:spPr>
          <a:xfrm>
            <a:off x="196838" y="205122"/>
            <a:ext cx="1800000" cy="180000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196838" y="576000"/>
            <a:ext cx="9132887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ru-RU" altLang="ru-RU" sz="2400" b="1" dirty="0" smtClean="0">
                <a:solidFill>
                  <a:schemeClr val="bg1"/>
                </a:solidFill>
                <a:latin typeface="Circe" panose="020B0502020203020203" pitchFamily="34" charset="-52"/>
              </a:rPr>
              <a:t>Кейс «Систематические прогулы»</a:t>
            </a:r>
            <a:endParaRPr lang="ru-RU" altLang="ru-RU" sz="2400" b="1" dirty="0">
              <a:solidFill>
                <a:schemeClr val="bg1"/>
              </a:solidFill>
              <a:latin typeface="Circe" panose="020B0502020203020203" pitchFamily="34" charset="-52"/>
            </a:endParaRPr>
          </a:p>
        </p:txBody>
      </p:sp>
      <p:sp>
        <p:nvSpPr>
          <p:cNvPr id="11" name="Прямоугольник 17"/>
          <p:cNvSpPr>
            <a:spLocks noChangeArrowheads="1"/>
          </p:cNvSpPr>
          <p:nvPr/>
        </p:nvSpPr>
        <p:spPr bwMode="auto">
          <a:xfrm>
            <a:off x="258624" y="1261799"/>
            <a:ext cx="109046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2" algn="just">
              <a:spcBef>
                <a:spcPct val="0"/>
              </a:spcBef>
            </a:pPr>
            <a:endParaRPr lang="ru-RU" sz="1800" dirty="0" smtClean="0">
              <a:latin typeface="Circe"/>
              <a:cs typeface="Times New Roman" panose="02020603050405020304" pitchFamily="18" charset="0"/>
            </a:endParaRPr>
          </a:p>
          <a:p>
            <a:pPr lvl="1" algn="just">
              <a:spcBef>
                <a:spcPct val="0"/>
              </a:spcBef>
            </a:pPr>
            <a:endParaRPr lang="ru-RU" alt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эмблемма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85325" y="438560"/>
            <a:ext cx="2289175" cy="1148939"/>
          </a:xfrm>
          <a:prstGeom prst="rect">
            <a:avLst/>
          </a:prstGeom>
          <a:noFill/>
        </p:spPr>
      </p:pic>
      <p:sp>
        <p:nvSpPr>
          <p:cNvPr id="7" name="Прямоугольник 17"/>
          <p:cNvSpPr>
            <a:spLocks noChangeArrowheads="1"/>
          </p:cNvSpPr>
          <p:nvPr/>
        </p:nvSpPr>
        <p:spPr bwMode="auto">
          <a:xfrm>
            <a:off x="284024" y="1320800"/>
            <a:ext cx="10904676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ru-RU" sz="2000" b="1" dirty="0" smtClean="0"/>
              <a:t>Ситуация. 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000" dirty="0" smtClean="0"/>
              <a:t>Федор живет вместе с мамой и учится в 10 классе на технологическом (инженерном) профиле с углубленным изучением математики и физики. Осенью он начал пропускать занятия, а после нового года фактически перестал посещать школу, ссылаясь на плохое самочувствие. У Федора с мамой всегда были доверительные отношения. Она прежде всего была обеспокоена состоянием здоровья сына. Мальчик прошел полное врачебное обследование и в марте ему был поставлен диагноз </a:t>
            </a:r>
            <a:r>
              <a:rPr lang="ru-RU" sz="2000" dirty="0" err="1" smtClean="0"/>
              <a:t>вегетососудистая</a:t>
            </a:r>
            <a:r>
              <a:rPr lang="ru-RU" sz="2000" dirty="0" smtClean="0"/>
              <a:t> </a:t>
            </a:r>
            <a:r>
              <a:rPr lang="ru-RU" sz="2000" dirty="0" err="1" smtClean="0"/>
              <a:t>дистония</a:t>
            </a:r>
            <a:r>
              <a:rPr lang="ru-RU" sz="2000" dirty="0" smtClean="0"/>
              <a:t>. Примерно в это же время с мамой впервые связалась классный руководитель и пригласила на беседу. В школе с мамой Федора беседовали классный руководитель и социальный педагог. Они сообщили об академической задолженности Федора по ряду учебных предметов, в том числе изучаемых на углубленном уровне, и маме было предложено забрать документы из школы на том основании, что мальчик не справляется с программой. 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000" b="1" dirty="0" smtClean="0"/>
              <a:t>Задание. 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000" dirty="0" smtClean="0"/>
              <a:t>Как в описанной ситуации должна действовать образовательная организация с учетом действующих нормативных документов? 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736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B220033B-AA58-4496-97F8-BB502CE87CFE}"/>
              </a:ext>
            </a:extLst>
          </p:cNvPr>
          <p:cNvSpPr/>
          <p:nvPr/>
        </p:nvSpPr>
        <p:spPr>
          <a:xfrm>
            <a:off x="11178139" y="6532903"/>
            <a:ext cx="900000" cy="180000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BC450461-F1DC-46F8-AC07-D63428FADFF6}"/>
              </a:ext>
            </a:extLst>
          </p:cNvPr>
          <p:cNvSpPr/>
          <p:nvPr/>
        </p:nvSpPr>
        <p:spPr>
          <a:xfrm>
            <a:off x="196838" y="205122"/>
            <a:ext cx="1800000" cy="180000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196838" y="576000"/>
            <a:ext cx="9132887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ru-RU" altLang="ru-RU" sz="2400" b="1" dirty="0" smtClean="0">
                <a:solidFill>
                  <a:schemeClr val="bg1"/>
                </a:solidFill>
                <a:latin typeface="Circe" panose="020B0502020203020203" pitchFamily="34" charset="-52"/>
              </a:rPr>
              <a:t>Кейс «Систематические прогулы»</a:t>
            </a:r>
            <a:endParaRPr lang="ru-RU" altLang="ru-RU" sz="2400" b="1" dirty="0">
              <a:solidFill>
                <a:schemeClr val="bg1"/>
              </a:solidFill>
              <a:latin typeface="Circe" panose="020B0502020203020203" pitchFamily="34" charset="-52"/>
            </a:endParaRPr>
          </a:p>
        </p:txBody>
      </p:sp>
      <p:pic>
        <p:nvPicPr>
          <p:cNvPr id="1026" name="Picture 2" descr="C:\эмблемма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85325" y="438560"/>
            <a:ext cx="2289175" cy="1148939"/>
          </a:xfrm>
          <a:prstGeom prst="rect">
            <a:avLst/>
          </a:prstGeom>
          <a:noFill/>
        </p:spPr>
      </p:pic>
      <p:sp>
        <p:nvSpPr>
          <p:cNvPr id="7" name="Прямоугольник 17"/>
          <p:cNvSpPr>
            <a:spLocks noChangeArrowheads="1"/>
          </p:cNvSpPr>
          <p:nvPr/>
        </p:nvSpPr>
        <p:spPr bwMode="auto">
          <a:xfrm>
            <a:off x="284024" y="1320800"/>
            <a:ext cx="10904676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ru-RU" sz="2000" b="1" dirty="0" smtClean="0"/>
              <a:t>Ответ: 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000" dirty="0" smtClean="0"/>
              <a:t>Алгоритм действия школы согласно ст. 58 «ФЗ об образовании»: 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000" dirty="0" smtClean="0"/>
              <a:t>1. Фиксация момента образования академической задолженности и постановка ученика и его мамы в известность о том, что академическая задолженность должна быть ликвидирована (п. 3).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000" dirty="0" smtClean="0"/>
              <a:t>2. Перевод в 11 класс условно (п. 8). 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000" dirty="0" smtClean="0"/>
              <a:t>3. Определение сроков ликвидации академической задолженности в пределах одного года с момента ее образования. Если Федор не сможет ликвидировать задолженность с первого раза, ему будет предоставлена еще одна попытка (п. 5). 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000" dirty="0" smtClean="0"/>
              <a:t>4. В случае, если Федор не сможет ликвидировать академическую задолженность со второго раза, школа имеет право оставить его на повторное обучение, либо предложить обучение по индивидуальному учебному плану (п. 9). </a:t>
            </a:r>
          </a:p>
          <a:p>
            <a:pPr algn="just">
              <a:spcBef>
                <a:spcPct val="0"/>
              </a:spcBef>
              <a:buNone/>
            </a:pPr>
            <a:endParaRPr lang="ru-RU" sz="2000" dirty="0" smtClean="0"/>
          </a:p>
          <a:p>
            <a:pPr algn="just">
              <a:spcBef>
                <a:spcPct val="0"/>
              </a:spcBef>
              <a:buNone/>
            </a:pPr>
            <a:r>
              <a:rPr lang="ru-RU" sz="2000" dirty="0" smtClean="0"/>
              <a:t>Таким образом, предложение родителям забрать документы нарушает действующее законодательство.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736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B220033B-AA58-4496-97F8-BB502CE87CFE}"/>
              </a:ext>
            </a:extLst>
          </p:cNvPr>
          <p:cNvSpPr/>
          <p:nvPr/>
        </p:nvSpPr>
        <p:spPr>
          <a:xfrm>
            <a:off x="11178139" y="6532903"/>
            <a:ext cx="900000" cy="180000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BC450461-F1DC-46F8-AC07-D63428FADFF6}"/>
              </a:ext>
            </a:extLst>
          </p:cNvPr>
          <p:cNvSpPr/>
          <p:nvPr/>
        </p:nvSpPr>
        <p:spPr>
          <a:xfrm>
            <a:off x="196838" y="205122"/>
            <a:ext cx="1800000" cy="180000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196838" y="576000"/>
            <a:ext cx="9132887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ru-RU" altLang="ru-RU" sz="2400" b="1" dirty="0" smtClean="0">
                <a:solidFill>
                  <a:schemeClr val="bg1"/>
                </a:solidFill>
                <a:latin typeface="Circe" panose="020B0502020203020203" pitchFamily="34" charset="-52"/>
              </a:rPr>
              <a:t>Кейс «Систематические прогулы»</a:t>
            </a:r>
            <a:endParaRPr lang="ru-RU" altLang="ru-RU" sz="2400" b="1" dirty="0">
              <a:solidFill>
                <a:schemeClr val="bg1"/>
              </a:solidFill>
              <a:latin typeface="Circe" panose="020B0502020203020203" pitchFamily="34" charset="-52"/>
            </a:endParaRPr>
          </a:p>
        </p:txBody>
      </p:sp>
      <p:pic>
        <p:nvPicPr>
          <p:cNvPr id="1026" name="Picture 2" descr="C:\эмблемма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85325" y="438560"/>
            <a:ext cx="2289175" cy="1148939"/>
          </a:xfrm>
          <a:prstGeom prst="rect">
            <a:avLst/>
          </a:prstGeom>
          <a:noFill/>
        </p:spPr>
      </p:pic>
      <p:sp>
        <p:nvSpPr>
          <p:cNvPr id="7" name="Прямоугольник 17"/>
          <p:cNvSpPr>
            <a:spLocks noChangeArrowheads="1"/>
          </p:cNvSpPr>
          <p:nvPr/>
        </p:nvSpPr>
        <p:spPr bwMode="auto">
          <a:xfrm>
            <a:off x="284024" y="1320800"/>
            <a:ext cx="10904676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ru-RU" sz="2000" b="1" dirty="0" smtClean="0"/>
              <a:t>Ответ: 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000" dirty="0" smtClean="0"/>
              <a:t>Алгоритм действия школы согласно ст. 58 «ФЗ об образовании»: 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000" dirty="0" smtClean="0"/>
              <a:t>1. Фиксация момента образования академической задолженности и постановка ученика и его мамы в известность о том, что академическая задолженность должна быть ликвидирована (п. 3).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000" dirty="0" smtClean="0"/>
              <a:t>2. Перевод в 11 класс условно (п. 8). 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000" dirty="0" smtClean="0"/>
              <a:t>3. Определение сроков ликвидации академической задолженности в пределах одного года с момента ее образования. Если Федор не сможет ликвидировать задолженность с первого раза, ему будет предоставлена еще одна попытка (п. 5). 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000" dirty="0" smtClean="0"/>
              <a:t>4. В случае, если Федор не сможет ликвидировать академическую задолженность со второго раза, школа имеет право оставить его на повторное обучение, либо предложить обучение по индивидуальному учебному плану (п. 9). </a:t>
            </a:r>
          </a:p>
          <a:p>
            <a:pPr algn="just">
              <a:spcBef>
                <a:spcPct val="0"/>
              </a:spcBef>
              <a:buNone/>
            </a:pPr>
            <a:endParaRPr lang="ru-RU" sz="2000" dirty="0" smtClean="0"/>
          </a:p>
          <a:p>
            <a:pPr algn="just">
              <a:spcBef>
                <a:spcPct val="0"/>
              </a:spcBef>
              <a:buNone/>
            </a:pPr>
            <a:r>
              <a:rPr lang="ru-RU" sz="2000" dirty="0" smtClean="0"/>
              <a:t>Таким образом, предложение родителям забрать документы нарушает действующее законодательство.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736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B220033B-AA58-4496-97F8-BB502CE87CFE}"/>
              </a:ext>
            </a:extLst>
          </p:cNvPr>
          <p:cNvSpPr/>
          <p:nvPr/>
        </p:nvSpPr>
        <p:spPr>
          <a:xfrm>
            <a:off x="11178139" y="6532903"/>
            <a:ext cx="900000" cy="180000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BC450461-F1DC-46F8-AC07-D63428FADFF6}"/>
              </a:ext>
            </a:extLst>
          </p:cNvPr>
          <p:cNvSpPr/>
          <p:nvPr/>
        </p:nvSpPr>
        <p:spPr>
          <a:xfrm>
            <a:off x="196838" y="205122"/>
            <a:ext cx="1800000" cy="180000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196838" y="576000"/>
            <a:ext cx="9132887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ru-RU" altLang="ru-RU" sz="2400" b="1" dirty="0" smtClean="0">
                <a:solidFill>
                  <a:schemeClr val="bg1"/>
                </a:solidFill>
                <a:latin typeface="Circe" panose="020B0502020203020203" pitchFamily="34" charset="-52"/>
              </a:rPr>
              <a:t>Кейс «Внешний вид»</a:t>
            </a:r>
            <a:endParaRPr lang="ru-RU" altLang="ru-RU" sz="2400" dirty="0">
              <a:solidFill>
                <a:schemeClr val="bg1"/>
              </a:solidFill>
              <a:latin typeface="Circe" pitchFamily="34" charset="-52"/>
            </a:endParaRPr>
          </a:p>
        </p:txBody>
      </p:sp>
      <p:pic>
        <p:nvPicPr>
          <p:cNvPr id="1026" name="Picture 2" descr="C:\эмблемма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85325" y="438560"/>
            <a:ext cx="2289175" cy="1148939"/>
          </a:xfrm>
          <a:prstGeom prst="rect">
            <a:avLst/>
          </a:prstGeom>
          <a:noFill/>
        </p:spPr>
      </p:pic>
      <p:sp>
        <p:nvSpPr>
          <p:cNvPr id="7" name="Прямоугольник 17"/>
          <p:cNvSpPr>
            <a:spLocks noChangeArrowheads="1"/>
          </p:cNvSpPr>
          <p:nvPr/>
        </p:nvSpPr>
        <p:spPr bwMode="auto">
          <a:xfrm>
            <a:off x="309424" y="1249099"/>
            <a:ext cx="10904676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</a:pPr>
            <a:endParaRPr lang="ru-RU" sz="1800" dirty="0" smtClean="0">
              <a:latin typeface="Circe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ru-RU" sz="2400" b="1" dirty="0" smtClean="0"/>
              <a:t>Ситуация. 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400" dirty="0" smtClean="0"/>
              <a:t>На совете школы N было принято решение, что с нового учебного года вводится школьная форма. Это решение спровоцировало оживленную дискуссию о роли внешнего вида учителя в его профессиональной деятельности. Учителя со стажем утверждали, что внешний вид отражает отношение к работе, влияет на формирование авторитета у обучающихся. Молодые учителя выступали против делового стиля в одежде и заявляли, что не готовы обновлять гардероб, ссылаясь в том числе на невысокую зарплату. В учительской среде возник конфликт. 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400" b="1" dirty="0" smtClean="0"/>
              <a:t>Задание. 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400" dirty="0" smtClean="0"/>
              <a:t>Какие нормативные документы регламентируют должны быть приняты во внимание при принятии управленческих решений по данной ситуации? </a:t>
            </a:r>
            <a:endParaRPr lang="ru-RU" sz="1800" dirty="0" smtClean="0">
              <a:latin typeface="Circe"/>
              <a:cs typeface="Times New Roman" panose="02020603050405020304" pitchFamily="18" charset="0"/>
            </a:endParaRPr>
          </a:p>
          <a:p>
            <a:pPr lvl="1" algn="just">
              <a:spcBef>
                <a:spcPct val="0"/>
              </a:spcBef>
            </a:pPr>
            <a:endParaRPr lang="ru-RU" alt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736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B220033B-AA58-4496-97F8-BB502CE87CFE}"/>
              </a:ext>
            </a:extLst>
          </p:cNvPr>
          <p:cNvSpPr/>
          <p:nvPr/>
        </p:nvSpPr>
        <p:spPr>
          <a:xfrm>
            <a:off x="11178139" y="6532903"/>
            <a:ext cx="900000" cy="180000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BC450461-F1DC-46F8-AC07-D63428FADFF6}"/>
              </a:ext>
            </a:extLst>
          </p:cNvPr>
          <p:cNvSpPr/>
          <p:nvPr/>
        </p:nvSpPr>
        <p:spPr>
          <a:xfrm>
            <a:off x="196838" y="205122"/>
            <a:ext cx="1800000" cy="180000"/>
          </a:xfrm>
          <a:prstGeom prst="rect">
            <a:avLst/>
          </a:prstGeom>
          <a:solidFill>
            <a:srgbClr val="F15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196838" y="576000"/>
            <a:ext cx="9132887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ru-RU" altLang="ru-RU" sz="2400" b="1" dirty="0" smtClean="0">
                <a:solidFill>
                  <a:schemeClr val="bg1"/>
                </a:solidFill>
                <a:latin typeface="Circe" panose="020B0502020203020203" pitchFamily="34" charset="-52"/>
              </a:rPr>
              <a:t>Кейс «Внешний вид»</a:t>
            </a:r>
            <a:endParaRPr lang="ru-RU" altLang="ru-RU" sz="2400" dirty="0">
              <a:solidFill>
                <a:schemeClr val="bg1"/>
              </a:solidFill>
              <a:latin typeface="Circe" pitchFamily="34" charset="-52"/>
            </a:endParaRPr>
          </a:p>
        </p:txBody>
      </p:sp>
      <p:pic>
        <p:nvPicPr>
          <p:cNvPr id="1026" name="Picture 2" descr="C:\эмблемма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85325" y="438560"/>
            <a:ext cx="2289175" cy="1148939"/>
          </a:xfrm>
          <a:prstGeom prst="rect">
            <a:avLst/>
          </a:prstGeom>
          <a:noFill/>
        </p:spPr>
      </p:pic>
      <p:sp>
        <p:nvSpPr>
          <p:cNvPr id="7" name="Прямоугольник 17"/>
          <p:cNvSpPr>
            <a:spLocks noChangeArrowheads="1"/>
          </p:cNvSpPr>
          <p:nvPr/>
        </p:nvSpPr>
        <p:spPr bwMode="auto">
          <a:xfrm>
            <a:off x="309424" y="1249099"/>
            <a:ext cx="10904676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</a:pPr>
            <a:endParaRPr lang="ru-RU" sz="1800" dirty="0" smtClean="0">
              <a:latin typeface="Circe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ru-RU" sz="2400" b="1" dirty="0" smtClean="0"/>
              <a:t>Ответ: 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400" dirty="0" smtClean="0"/>
              <a:t>Требований к внешнему виду педагогических работников законодательство в сфере образования не предъявляет. 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400" dirty="0" smtClean="0"/>
              <a:t>Требования к внешнему виду могут быть прописаны в локальных нормативных актах образовательной организации, в том числе – в Уставе школы. </a:t>
            </a:r>
            <a:endParaRPr lang="ru-RU" alt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736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</TotalTime>
  <Words>1112</Words>
  <Application>Microsoft Office PowerPoint</Application>
  <PresentationFormat>Произвольный</PresentationFormat>
  <Paragraphs>57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User02</cp:lastModifiedBy>
  <cp:revision>74</cp:revision>
  <cp:lastPrinted>2019-08-21T06:57:10Z</cp:lastPrinted>
  <dcterms:created xsi:type="dcterms:W3CDTF">2019-08-09T11:51:15Z</dcterms:created>
  <dcterms:modified xsi:type="dcterms:W3CDTF">2024-11-12T06:53:00Z</dcterms:modified>
</cp:coreProperties>
</file>